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74" r:id="rId3"/>
    <p:sldMasterId id="2147483686" r:id="rId4"/>
  </p:sldMasterIdLst>
  <p:notesMasterIdLst>
    <p:notesMasterId r:id="rId22"/>
  </p:notesMasterIdLst>
  <p:handoutMasterIdLst>
    <p:handoutMasterId r:id="rId23"/>
  </p:handoutMasterIdLst>
  <p:sldIdLst>
    <p:sldId id="385" r:id="rId5"/>
    <p:sldId id="584" r:id="rId6"/>
    <p:sldId id="585" r:id="rId7"/>
    <p:sldId id="579" r:id="rId8"/>
    <p:sldId id="582" r:id="rId9"/>
    <p:sldId id="581" r:id="rId10"/>
    <p:sldId id="577" r:id="rId11"/>
    <p:sldId id="578" r:id="rId12"/>
    <p:sldId id="586" r:id="rId13"/>
    <p:sldId id="576" r:id="rId14"/>
    <p:sldId id="580" r:id="rId15"/>
    <p:sldId id="588" r:id="rId16"/>
    <p:sldId id="587" r:id="rId17"/>
    <p:sldId id="569" r:id="rId18"/>
    <p:sldId id="572" r:id="rId19"/>
    <p:sldId id="571" r:id="rId20"/>
    <p:sldId id="570" r:id="rId21"/>
  </p:sldIdLst>
  <p:sldSz cx="9144000" cy="6858000" type="screen4x3"/>
  <p:notesSz cx="70104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6" autoAdjust="0"/>
    <p:restoredTop sz="94705" autoAdjust="0"/>
  </p:normalViewPr>
  <p:slideViewPr>
    <p:cSldViewPr snapToGrid="0" snapToObjects="1">
      <p:cViewPr varScale="1">
        <p:scale>
          <a:sx n="74" d="100"/>
          <a:sy n="74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3009D8F-3F68-47A0-AED6-39AF6FACDF1C}" type="datetimeFigureOut">
              <a:rPr lang="en-US"/>
              <a:pPr>
                <a:defRPr/>
              </a:pPr>
              <a:t>12/21/2013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5A1501C-5731-483D-8FBB-BA1C6CCF3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8864778-21BA-4914-ADB9-CA21711A814D}" type="datetimeFigureOut">
              <a:rPr lang="en-US"/>
              <a:pPr>
                <a:defRPr/>
              </a:pPr>
              <a:t>12/21/2013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6469367-D865-4E96-BE79-FEB6868E2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03/20/2012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Johns - U. Arizona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41BED-3A88-4687-BE68-1560EB647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03/20/2012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Johns - U. Arizona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A2B4-EF74-4822-861F-2695366B8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03/20/2012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Johns - U. Arizona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725F-5D00-4285-B537-908A84AF1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F174-1070-42B5-9E64-A24D81D46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F9A07-74A8-4C49-AE94-F2343BB4E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30D7-015B-4A21-A667-1B39B6405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00A10-7A70-423A-AB67-05352292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05F7B-5A29-41E5-93D8-7FAFFD832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F5E33-322B-43CC-99B3-F43E16D06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737B-4A40-45EF-A0FF-D5CF03460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9FCA-16D6-4795-B2FC-F81647046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03/20/2012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Johns - U. Arizona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7B211-BC84-4081-B278-755FDEB4B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DB1D-6E60-4310-91B5-E0065B126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B499B-C24C-4A54-BD4C-908E70F0B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B256D-7AC1-44D8-A285-C72934831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F122F-1D50-46B9-B238-59D151068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2715-F68D-41AC-AF98-681B74E60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002EB-EC3A-4C2F-91D8-610916137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6C7F0-71E1-42EB-AD68-DB6B6EF7E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A9C1-10FA-49F2-9468-6F72A3167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DEE3-FC13-4E54-994A-52CC2AAA1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BA2D6-7D37-4D75-B8BB-2EE1AC6D9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03/20/2012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Johns - U. Arizona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B95F-1EC5-4D58-9FE9-80E2E616D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10E9B-F18C-4646-A397-A11E28D52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618F-361F-4271-8B36-9CB91E2DB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0F600-66E2-4022-80E2-A3C371B33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73DFB-B9BF-4853-8617-CDBFCE908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D7EC-5400-4CDF-A791-62CCC76D3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BB88-E828-4BC3-B9DD-027C4233C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301DF-23C7-4640-A9C5-0FC130F1E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D9BE-B68F-45B8-B988-6D12CB3A2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C78B-775D-41D1-B4F7-A7D6710EA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AECC2-73B8-45F6-BAE4-6D7100882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03/20/2012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Johns - U. Arizona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EAA7-8A26-4693-87B2-29ECDE637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4EFA-4B38-4E59-939D-704CD6E2C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6CB2-5237-479E-9F3B-78945A83F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1EF5-0F5A-4C52-963F-86A3FAD47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1829-8666-4289-8CFF-AC54A6214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B55C-77FD-40DD-BC0F-73D331D62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03/20/2012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Johns - U. Arizona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309F-7170-4AB8-873A-E596FB927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03/20/2012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Johns - U. Arizona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C398-4AFB-41AE-ACE5-D3D39699A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03/20/2012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Johns - U. Arizona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0285-7B2D-4788-97CD-B532EECDE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03/20/2012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Johns - U. Arizona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197A2-E3C5-447C-953A-BA1868167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03/20/2012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Johns - U. Arizona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DB8BD-6F26-4445-A82F-FCD14F5AF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03/20/2012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Ken Johns - U. Arizona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9AC558-4AEF-4063-8D78-0D4DD4A12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775" y="6334125"/>
            <a:ext cx="360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123F36-EB65-4F75-9FF4-C3371C98E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775" y="6334125"/>
            <a:ext cx="360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AD17A90-6174-4886-950E-8DC4979E4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11-12/11/2013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775" y="6334125"/>
            <a:ext cx="360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nSW Electronics Workshop - V. Polychronakos,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F52151-558C-4871-BB72-6DEE33E7D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Various Topics Related to FEB</a:t>
            </a:r>
          </a:p>
        </p:txBody>
      </p:sp>
      <p:sp>
        <p:nvSpPr>
          <p:cNvPr id="52226" name="Subtitle 4"/>
          <p:cNvSpPr>
            <a:spLocks noGrp="1"/>
          </p:cNvSpPr>
          <p:nvPr>
            <p:ph type="subTitle" idx="1"/>
          </p:nvPr>
        </p:nvSpPr>
        <p:spPr>
          <a:xfrm>
            <a:off x="1273175" y="3908425"/>
            <a:ext cx="6694488" cy="1752600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rgbClr val="898989"/>
                </a:solidFill>
              </a:rPr>
              <a:t>Liang Han, Ge Jin</a:t>
            </a:r>
          </a:p>
          <a:p>
            <a:pPr eaLnBrk="1" hangingPunct="1"/>
            <a:r>
              <a:rPr lang="en-US" altLang="zh-CN" sz="2400" smtClean="0">
                <a:solidFill>
                  <a:srgbClr val="898989"/>
                </a:solidFill>
              </a:rPr>
              <a:t>University of Science and Technology of China</a:t>
            </a:r>
          </a:p>
          <a:p>
            <a:pPr eaLnBrk="1" hangingPunct="1"/>
            <a:r>
              <a:rPr lang="en-US" altLang="zh-CN" sz="2400" smtClean="0">
                <a:solidFill>
                  <a:srgbClr val="898989"/>
                </a:solidFill>
              </a:rPr>
              <a:t>Dec.21,2013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Zebra Connector</a:t>
            </a:r>
          </a:p>
        </p:txBody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smtClean="0"/>
              <a:t>Type?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Pitch number:  for 64/128/512 channels?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Size: Height, length, width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How to mount zebra on PCB?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Vendor?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Crosstalk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Impedance, capacity: is it changed in different temperature?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Working life?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Absolute maximum ratings: voltage, temperature 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How to feed in signal? 1 signal+1 ground per channel from sTGC to VMM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Questions about VMM2</a:t>
            </a:r>
          </a:p>
        </p:txBody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smtClean="0"/>
              <a:t>How many tests have been done for VMM1 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Protection circuit, if it is needed to design on PCB again?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Analog Input via zebra connector?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Matching in input stage?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What kinds of tests for VMM2 will be done in BNL?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Specification of VMM2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How to consider the pin map of VMM during designing VMM?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Output of VMM2 connect to V6 FPGA directly?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Grounding: analog GND and digital GND in VMM2, How to deal with GND on PCB.</a:t>
            </a:r>
          </a:p>
          <a:p>
            <a:pPr>
              <a:lnSpc>
                <a:spcPct val="90000"/>
              </a:lnSpc>
            </a:pPr>
            <a:r>
              <a:rPr lang="en-US" altLang="zh-CN" sz="2400" smtClean="0"/>
              <a:t>Differences between VMM2 and VMM3: func, size, package</a:t>
            </a:r>
          </a:p>
          <a:p>
            <a:pPr>
              <a:lnSpc>
                <a:spcPct val="90000"/>
              </a:lnSpc>
            </a:pPr>
            <a:endParaRPr lang="en-US" altLang="zh-CN" sz="2400" smtClean="0"/>
          </a:p>
          <a:p>
            <a:pPr>
              <a:lnSpc>
                <a:spcPct val="90000"/>
              </a:lnSpc>
            </a:pPr>
            <a:endParaRPr lang="en-US" altLang="zh-CN" sz="24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Schedule of Mini FE Board</a:t>
            </a:r>
            <a:endParaRPr lang="zh-CN" altLang="en-US" smtClean="0"/>
          </a:p>
        </p:txBody>
      </p:sp>
      <p:sp>
        <p:nvSpPr>
          <p:cNvPr id="34818" name="页脚占位符 2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en-US" altLang="zh-CN" sz="1200">
                <a:solidFill>
                  <a:srgbClr val="898989"/>
                </a:solidFill>
                <a:latin typeface="+mn-lt"/>
                <a:ea typeface="+mn-ea"/>
              </a:rPr>
              <a:t>USTC</a:t>
            </a:r>
          </a:p>
        </p:txBody>
      </p:sp>
      <p:sp>
        <p:nvSpPr>
          <p:cNvPr id="34819" name="灯片编号占位符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defTabSz="914400">
              <a:defRPr/>
            </a:pPr>
            <a:fld id="{141B60D0-6969-4970-80D5-6391EACEB69E}" type="slidenum">
              <a:rPr lang="en-US" altLang="zh-CN" sz="1200">
                <a:solidFill>
                  <a:srgbClr val="898989"/>
                </a:solidFill>
                <a:latin typeface="+mn-lt"/>
                <a:ea typeface="+mn-ea"/>
              </a:rPr>
              <a:pPr algn="r" defTabSz="914400">
                <a:defRPr/>
              </a:pPr>
              <a:t>12</a:t>
            </a:fld>
            <a:endParaRPr lang="en-US" altLang="zh-CN" sz="1200">
              <a:solidFill>
                <a:srgbClr val="898989"/>
              </a:solidFill>
              <a:latin typeface="+mn-lt"/>
              <a:ea typeface="+mn-ea"/>
            </a:endParaRPr>
          </a:p>
        </p:txBody>
      </p:sp>
      <p:pic>
        <p:nvPicPr>
          <p:cNvPr id="75780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700213"/>
            <a:ext cx="90773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/>
              <a:t>Thank You!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1138" cy="487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The Second version of the ASIC (VMM2) </a:t>
            </a:r>
            <a:endParaRPr lang="en-US" sz="3200" dirty="0"/>
          </a:p>
        </p:txBody>
      </p:sp>
      <p:pic>
        <p:nvPicPr>
          <p:cNvPr id="77826" name="Content Placeholder 3" descr="GG_LL_VMMblock_V01.pdf"/>
          <p:cNvPicPr>
            <a:picLocks noGrp="1" noChangeAspect="1"/>
          </p:cNvPicPr>
          <p:nvPr>
            <p:ph idx="1"/>
          </p:nvPr>
        </p:nvPicPr>
        <p:blipFill>
          <a:blip r:embed="rId2"/>
          <a:srcRect t="-830" b="-830"/>
          <a:stretch>
            <a:fillRect/>
          </a:stretch>
        </p:blipFill>
        <p:spPr>
          <a:xfrm>
            <a:off x="623888" y="1936750"/>
            <a:ext cx="8229600" cy="4525963"/>
          </a:xfrm>
        </p:spPr>
      </p:pic>
      <p:sp>
        <p:nvSpPr>
          <p:cNvPr id="53251" name="Footer Placehold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>
                <a:solidFill>
                  <a:srgbClr val="898989"/>
                </a:solidFill>
              </a:rPr>
              <a:t>nSW Electronics Workshop - V. Polychronakos, BNL</a:t>
            </a:r>
          </a:p>
        </p:txBody>
      </p:sp>
      <p:sp>
        <p:nvSpPr>
          <p:cNvPr id="77828" name="TextBox 7"/>
          <p:cNvSpPr txBox="1">
            <a:spLocks noChangeArrowheads="1"/>
          </p:cNvSpPr>
          <p:nvPr/>
        </p:nvSpPr>
        <p:spPr bwMode="auto">
          <a:xfrm>
            <a:off x="1287463" y="6172200"/>
            <a:ext cx="6865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000000"/>
                </a:solidFill>
                <a:latin typeface="Calibri" pitchFamily="34" charset="0"/>
              </a:rPr>
              <a:t>IBM 8RF 130 nm CMOS process, 1.2 V 9.1 x 9.1 mm2, ~6.5 mW/channel</a:t>
            </a:r>
          </a:p>
        </p:txBody>
      </p:sp>
      <p:sp>
        <p:nvSpPr>
          <p:cNvPr id="77829" name="TextBox 8"/>
          <p:cNvSpPr txBox="1">
            <a:spLocks noChangeArrowheads="1"/>
          </p:cNvSpPr>
          <p:nvPr/>
        </p:nvSpPr>
        <p:spPr bwMode="auto">
          <a:xfrm>
            <a:off x="6062663" y="509588"/>
            <a:ext cx="308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000000"/>
                </a:solidFill>
                <a:latin typeface="Calibri" pitchFamily="34" charset="0"/>
              </a:rPr>
              <a:t>G. De Geronimo, BNL Instr. Div.</a:t>
            </a:r>
          </a:p>
        </p:txBody>
      </p:sp>
      <p:sp>
        <p:nvSpPr>
          <p:cNvPr id="77830" name="TextBox 8"/>
          <p:cNvSpPr txBox="1">
            <a:spLocks noChangeArrowheads="1"/>
          </p:cNvSpPr>
          <p:nvPr/>
        </p:nvSpPr>
        <p:spPr bwMode="auto">
          <a:xfrm>
            <a:off x="104775" y="493713"/>
            <a:ext cx="6038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Fixes issues (mostly minor) of the first version</a:t>
            </a:r>
          </a:p>
          <a:p>
            <a:pPr>
              <a:buFont typeface="Arial" charset="0"/>
              <a:buChar char="•"/>
            </a:pPr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Includes 10-bit digitizers for amplitude and timing (200 ns)</a:t>
            </a:r>
          </a:p>
          <a:p>
            <a:pPr>
              <a:buFont typeface="Arial" charset="0"/>
              <a:buChar char="•"/>
            </a:pPr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Includes a 6-bit Amplitude digitizer  at ~40 ns conversion time</a:t>
            </a:r>
          </a:p>
          <a:p>
            <a:pPr>
              <a:buFont typeface="Arial" charset="0"/>
              <a:buChar char="•"/>
            </a:pPr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Includes  4 word buffer, simultaneous read/write, can continuously be read out at both phases of 200 MHz clock in DDR mode </a:t>
            </a:r>
            <a:r>
              <a:rPr lang="en-US" altLang="zh-CN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 800 Mbps</a:t>
            </a:r>
          </a:p>
          <a:p>
            <a:endParaRPr lang="en-US" altLang="zh-CN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255" name="Date Placeholder 9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>
                <a:solidFill>
                  <a:srgbClr val="898989"/>
                </a:solidFill>
              </a:rPr>
              <a:t>11-12/11/2013</a:t>
            </a:r>
          </a:p>
        </p:txBody>
      </p:sp>
      <p:sp>
        <p:nvSpPr>
          <p:cNvPr id="53256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041CEF-A86C-41C1-9847-5B7F65EE1D06}" type="slidenum">
              <a:rPr lang="en-US" altLang="zh-CN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zh-CN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3" descr="FastDigitizer1-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4"/>
          <p:cNvSpPr txBox="1">
            <a:spLocks noChangeArrowheads="1"/>
          </p:cNvSpPr>
          <p:nvPr/>
        </p:nvSpPr>
        <p:spPr bwMode="auto">
          <a:xfrm>
            <a:off x="0" y="198438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Calibri" pitchFamily="34" charset="0"/>
              </a:rPr>
              <a:t>        Trigger Feature 2- Prompt 6-bit amplitude per Channel</a:t>
            </a:r>
          </a:p>
        </p:txBody>
      </p:sp>
      <p:sp>
        <p:nvSpPr>
          <p:cNvPr id="59395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>
                <a:solidFill>
                  <a:srgbClr val="898989"/>
                </a:solidFill>
              </a:rPr>
              <a:t>nSW Electronics Workshop - V. Polychronakos, BNL</a:t>
            </a:r>
          </a:p>
        </p:txBody>
      </p:sp>
      <p:sp>
        <p:nvSpPr>
          <p:cNvPr id="59396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>
                <a:solidFill>
                  <a:srgbClr val="898989"/>
                </a:solidFill>
              </a:rPr>
              <a:t>11-12/11/2013</a:t>
            </a:r>
          </a:p>
        </p:txBody>
      </p:sp>
      <p:sp>
        <p:nvSpPr>
          <p:cNvPr id="59397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1B943A-0447-4E95-A8FA-A2A860F54535}" type="slidenum">
              <a:rPr lang="en-US" altLang="zh-CN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CN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3" descr="ArtSerializer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438"/>
            <a:ext cx="914400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TextBox 4"/>
          <p:cNvSpPr txBox="1">
            <a:spLocks noChangeArrowheads="1"/>
          </p:cNvSpPr>
          <p:nvPr/>
        </p:nvSpPr>
        <p:spPr bwMode="auto">
          <a:xfrm>
            <a:off x="0" y="198438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Calibri" pitchFamily="34" charset="0"/>
              </a:rPr>
              <a:t>                  Trigger Feature 1- Address in Real Time (ART) </a:t>
            </a: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5176838" y="4773613"/>
            <a:ext cx="36845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Calibri" pitchFamily="34" charset="0"/>
              </a:rPr>
              <a:t>At every bunch crossing ART provides the 6-bit address of the channel with the earliest  signal above threshold </a:t>
            </a:r>
          </a:p>
          <a:p>
            <a:endParaRPr lang="en-US" altLang="zh-CN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Can be used as a fast OR</a:t>
            </a:r>
          </a:p>
        </p:txBody>
      </p:sp>
      <p:sp>
        <p:nvSpPr>
          <p:cNvPr id="58372" name="Footer Placehold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>
                <a:solidFill>
                  <a:srgbClr val="898989"/>
                </a:solidFill>
              </a:rPr>
              <a:t>nSW Electronics Workshop - V. Polychronakos, BNL</a:t>
            </a:r>
          </a:p>
        </p:txBody>
      </p:sp>
      <p:sp>
        <p:nvSpPr>
          <p:cNvPr id="58373" name="Date Placeholder 7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>
                <a:solidFill>
                  <a:srgbClr val="898989"/>
                </a:solidFill>
              </a:rPr>
              <a:t>11-12/11/2013</a:t>
            </a:r>
          </a:p>
        </p:txBody>
      </p:sp>
      <p:sp>
        <p:nvSpPr>
          <p:cNvPr id="58374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4A0050-67A8-491F-B0E0-75AAFE845CCF}" type="slidenum">
              <a:rPr lang="en-US" altLang="zh-CN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CN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774700"/>
            <a:ext cx="7472362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027113" y="1196975"/>
            <a:ext cx="503237" cy="301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1027113" y="692150"/>
            <a:ext cx="1463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4-deep buffer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0" y="1062038"/>
            <a:ext cx="1096963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901" name="TextBox 8"/>
          <p:cNvSpPr txBox="1">
            <a:spLocks noChangeArrowheads="1"/>
          </p:cNvSpPr>
          <p:nvPr/>
        </p:nvSpPr>
        <p:spPr bwMode="auto">
          <a:xfrm>
            <a:off x="87313" y="71438"/>
            <a:ext cx="3413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latin typeface="Calibri" pitchFamily="34" charset="0"/>
              </a:rPr>
              <a:t>VMM2 Readout</a:t>
            </a:r>
          </a:p>
          <a:p>
            <a:r>
              <a:rPr lang="en-US" altLang="zh-CN" b="1">
                <a:solidFill>
                  <a:srgbClr val="000000"/>
                </a:solidFill>
                <a:latin typeface="Calibri" pitchFamily="34" charset="0"/>
              </a:rPr>
              <a:t>(May be modified in final version)</a:t>
            </a:r>
          </a:p>
        </p:txBody>
      </p:sp>
      <p:sp>
        <p:nvSpPr>
          <p:cNvPr id="80902" name="TextBox 9"/>
          <p:cNvSpPr txBox="1">
            <a:spLocks noChangeArrowheads="1"/>
          </p:cNvSpPr>
          <p:nvPr/>
        </p:nvSpPr>
        <p:spPr bwMode="auto">
          <a:xfrm>
            <a:off x="3506788" y="3001963"/>
            <a:ext cx="17319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00"/>
                </a:solidFill>
                <a:latin typeface="Calibri" pitchFamily="34" charset="0"/>
              </a:rPr>
              <a:t>200 MHz Clock</a:t>
            </a:r>
          </a:p>
          <a:p>
            <a:r>
              <a:rPr lang="en-US" altLang="zh-CN" sz="1400">
                <a:solidFill>
                  <a:srgbClr val="000000"/>
                </a:solidFill>
                <a:latin typeface="Calibri" pitchFamily="34" charset="0"/>
              </a:rPr>
              <a:t>Uses both phases</a:t>
            </a:r>
          </a:p>
          <a:p>
            <a:r>
              <a:rPr lang="en-US" altLang="zh-CN" sz="1400">
                <a:solidFill>
                  <a:srgbClr val="000000"/>
                </a:solidFill>
                <a:latin typeface="Calibri" pitchFamily="34" charset="0"/>
              </a:rPr>
              <a:t>Effectively 800 Mbps</a:t>
            </a:r>
          </a:p>
        </p:txBody>
      </p:sp>
      <p:sp>
        <p:nvSpPr>
          <p:cNvPr id="54279" name="Footer Placeholder 1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>
                <a:solidFill>
                  <a:srgbClr val="898989"/>
                </a:solidFill>
              </a:rPr>
              <a:t>nSW Electronics Workshop - V. Polychronakos, BNL</a:t>
            </a:r>
          </a:p>
        </p:txBody>
      </p:sp>
      <p:sp>
        <p:nvSpPr>
          <p:cNvPr id="54280" name="Date Placeholder 1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>
                <a:solidFill>
                  <a:srgbClr val="898989"/>
                </a:solidFill>
              </a:rPr>
              <a:t>11-12/11/2013</a:t>
            </a:r>
          </a:p>
        </p:txBody>
      </p:sp>
      <p:sp>
        <p:nvSpPr>
          <p:cNvPr id="54281" name="Slide Number Placeholder 1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62194C-F021-47F8-BEF0-2D8A100980B4}" type="slidenum">
              <a:rPr lang="en-US" altLang="zh-CN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CN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>
          <a:xfrm>
            <a:off x="231775" y="274638"/>
            <a:ext cx="8718550" cy="1143000"/>
          </a:xfrm>
        </p:spPr>
        <p:txBody>
          <a:bodyPr/>
          <a:lstStyle/>
          <a:p>
            <a:r>
              <a:rPr lang="en-US" altLang="zh-CN" sz="4000" smtClean="0"/>
              <a:t>NSW sTGC</a:t>
            </a:r>
            <a:r>
              <a:rPr lang="zh-CN" altLang="en-US" sz="4000" smtClean="0"/>
              <a:t> </a:t>
            </a:r>
            <a:r>
              <a:rPr lang="en-US" altLang="zh-CN" sz="4000" smtClean="0"/>
              <a:t>Readout Electronics</a:t>
            </a:r>
            <a:r>
              <a:rPr lang="zh-CN" altLang="en-US" sz="4000" smtClean="0"/>
              <a:t>（</a:t>
            </a:r>
            <a:r>
              <a:rPr lang="en-US" altLang="zh-CN" sz="4000" smtClean="0"/>
              <a:t>1/16</a:t>
            </a:r>
            <a:r>
              <a:rPr lang="zh-CN" altLang="en-US" sz="4000" smtClean="0"/>
              <a:t>）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8725"/>
            <a:ext cx="9144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FE Boards</a:t>
            </a:r>
            <a:endParaRPr lang="zh-CN" altLang="en-US" smtClean="0"/>
          </a:p>
        </p:txBody>
      </p:sp>
      <p:sp>
        <p:nvSpPr>
          <p:cNvPr id="37890" name="页脚占位符 2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en-US" altLang="zh-CN" sz="1200">
                <a:solidFill>
                  <a:srgbClr val="898989"/>
                </a:solidFill>
                <a:latin typeface="+mn-lt"/>
                <a:ea typeface="+mn-ea"/>
              </a:rPr>
              <a:t>V. Polychronakos Muon Week 16-20 September 2013</a:t>
            </a:r>
          </a:p>
        </p:txBody>
      </p:sp>
      <p:sp>
        <p:nvSpPr>
          <p:cNvPr id="37891" name="灯片编号占位符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defTabSz="914400">
              <a:defRPr/>
            </a:pPr>
            <a:fld id="{EF16B993-A289-40A6-90B8-50172CFBEC45}" type="slidenum">
              <a:rPr lang="en-US" altLang="zh-CN" sz="1200">
                <a:solidFill>
                  <a:srgbClr val="898989"/>
                </a:solidFill>
                <a:latin typeface="+mn-lt"/>
                <a:ea typeface="+mn-ea"/>
              </a:rPr>
              <a:pPr algn="r" defTabSz="914400">
                <a:defRPr/>
              </a:pPr>
              <a:t>3</a:t>
            </a:fld>
            <a:endParaRPr lang="en-US" altLang="zh-CN" sz="1200">
              <a:solidFill>
                <a:srgbClr val="898989"/>
              </a:solidFill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0825" y="1501775"/>
            <a:ext cx="2952750" cy="2419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0" hangingPunct="0">
              <a:spcBef>
                <a:spcPct val="2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altLang="zh-CN" kern="0" dirty="0">
                <a:solidFill>
                  <a:srgbClr val="000000"/>
                </a:solidFill>
                <a:latin typeface="华文楷体"/>
                <a:ea typeface="华文楷体"/>
              </a:rPr>
              <a:t>Two kinds of FE boards: 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altLang="zh-CN" kern="0" dirty="0">
                <a:solidFill>
                  <a:srgbClr val="000000"/>
                </a:solidFill>
                <a:latin typeface="华文楷体"/>
                <a:ea typeface="华文楷体"/>
              </a:rPr>
              <a:t>128 channel for PAD and Wires, Total of FE boards for Pad and wires: 24</a:t>
            </a:r>
            <a:r>
              <a:rPr lang="en-US" altLang="zh-CN" kern="0" dirty="0">
                <a:solidFill>
                  <a:srgbClr val="000000"/>
                </a:solidFill>
                <a:latin typeface="华文楷体"/>
                <a:ea typeface="华文楷体"/>
                <a:sym typeface="Symbol" panose="05050102010706020507" pitchFamily="18" charset="2"/>
              </a:rPr>
              <a:t>16 2=768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altLang="zh-CN" kern="0" dirty="0">
                <a:solidFill>
                  <a:srgbClr val="000000"/>
                </a:solidFill>
                <a:latin typeface="华文楷体"/>
                <a:ea typeface="华文楷体"/>
              </a:rPr>
              <a:t>512 channel for strips,  Total of FE Boards for strip: 24</a:t>
            </a:r>
            <a:r>
              <a:rPr lang="en-US" altLang="zh-CN" kern="0" dirty="0">
                <a:solidFill>
                  <a:srgbClr val="000000"/>
                </a:solidFill>
                <a:latin typeface="华文楷体"/>
                <a:ea typeface="华文楷体"/>
                <a:sym typeface="Symbol" panose="05050102010706020507" pitchFamily="18" charset="2"/>
              </a:rPr>
              <a:t>16 2=768</a:t>
            </a: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2050" y="1268413"/>
            <a:ext cx="54419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0863" y="3878263"/>
            <a:ext cx="605313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Signal Generator &amp; Mini FEB</a:t>
            </a:r>
          </a:p>
        </p:txBody>
      </p:sp>
      <p:sp>
        <p:nvSpPr>
          <p:cNvPr id="6759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5446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000" smtClean="0"/>
              <a:t>USTC are going to develop two kinds of boards</a:t>
            </a:r>
          </a:p>
          <a:p>
            <a:pPr>
              <a:lnSpc>
                <a:spcPct val="80000"/>
              </a:lnSpc>
            </a:pPr>
            <a:r>
              <a:rPr lang="en-US" altLang="zh-CN" sz="2000" smtClean="0"/>
              <a:t>Mini FEB</a:t>
            </a:r>
          </a:p>
          <a:p>
            <a:pPr>
              <a:lnSpc>
                <a:spcPct val="80000"/>
              </a:lnSpc>
            </a:pPr>
            <a:r>
              <a:rPr lang="en-US" altLang="zh-CN" sz="2000" smtClean="0"/>
              <a:t>Signal Generator</a:t>
            </a:r>
          </a:p>
          <a:p>
            <a:pPr>
              <a:lnSpc>
                <a:spcPct val="80000"/>
              </a:lnSpc>
            </a:pPr>
            <a:r>
              <a:rPr lang="en-US" altLang="zh-CN" sz="2000" smtClean="0"/>
              <a:t>The output of Signal Generator will feed charge to the input of Mini FE Board by the zebra connector.</a:t>
            </a: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1025525" y="3144838"/>
          <a:ext cx="7242175" cy="3416300"/>
        </p:xfrm>
        <a:graphic>
          <a:graphicData uri="http://schemas.openxmlformats.org/presentationml/2006/ole">
            <p:oleObj spid="_x0000_s67588" name="图片" r:id="rId3" imgW="5025960" imgH="237060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Functions of Signal Generator</a:t>
            </a:r>
            <a:endParaRPr lang="zh-CN" altLang="en-US" smtClean="0"/>
          </a:p>
        </p:txBody>
      </p:sp>
      <p:sp>
        <p:nvSpPr>
          <p:cNvPr id="68610" name="内容占位符 2"/>
          <p:cNvSpPr>
            <a:spLocks noGrp="1"/>
          </p:cNvSpPr>
          <p:nvPr>
            <p:ph idx="4294967295"/>
          </p:nvPr>
        </p:nvSpPr>
        <p:spPr>
          <a:xfrm>
            <a:off x="457200" y="1435100"/>
            <a:ext cx="8229600" cy="1751013"/>
          </a:xfrm>
        </p:spPr>
        <p:txBody>
          <a:bodyPr/>
          <a:lstStyle/>
          <a:p>
            <a:pPr marL="0" indent="0" algn="just" eaLnBrk="1" hangingPunct="1">
              <a:spcBef>
                <a:spcPts val="775"/>
              </a:spcBef>
              <a:buClr>
                <a:srgbClr val="000000"/>
              </a:buClr>
              <a:buFont typeface="Arial" charset="0"/>
              <a:buNone/>
            </a:pPr>
            <a:r>
              <a:rPr lang="en-US" altLang="zh-CN" sz="2400" smtClean="0">
                <a:solidFill>
                  <a:srgbClr val="000000"/>
                </a:solidFill>
                <a:cs typeface="Times New Roman" pitchFamily="18" charset="0"/>
              </a:rPr>
              <a:t>Functions:.</a:t>
            </a:r>
          </a:p>
          <a:p>
            <a:pPr marL="0" indent="0" algn="just" eaLnBrk="1" hangingPunct="1">
              <a:spcBef>
                <a:spcPts val="775"/>
              </a:spcBef>
              <a:buFont typeface="Calibri" pitchFamily="34" charset="0"/>
              <a:buAutoNum type="arabicParenR"/>
            </a:pPr>
            <a:r>
              <a:rPr lang="en-US" altLang="zh-CN" sz="2000" smtClean="0">
                <a:solidFill>
                  <a:srgbClr val="000000"/>
                </a:solidFill>
                <a:cs typeface="Times New Roman" pitchFamily="18" charset="0"/>
              </a:rPr>
              <a:t> Same signals for all output;</a:t>
            </a:r>
            <a:endParaRPr lang="zh-CN" altLang="zh-CN" sz="20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eaLnBrk="1" hangingPunct="1">
              <a:spcBef>
                <a:spcPts val="775"/>
              </a:spcBef>
              <a:buFont typeface="Calibri" pitchFamily="34" charset="0"/>
              <a:buAutoNum type="arabicParenR"/>
            </a:pPr>
            <a:r>
              <a:rPr lang="en-US" altLang="zh-CN" sz="2000" smtClean="0">
                <a:solidFill>
                  <a:srgbClr val="000000"/>
                </a:solidFill>
                <a:cs typeface="Times New Roman" pitchFamily="18" charset="0"/>
              </a:rPr>
              <a:t> Random signals to simulate TGC strip output; </a:t>
            </a:r>
          </a:p>
          <a:p>
            <a:pPr marL="0" indent="0" eaLnBrk="1" hangingPunct="1">
              <a:spcBef>
                <a:spcPts val="775"/>
              </a:spcBef>
              <a:buFont typeface="Calibri" pitchFamily="34" charset="0"/>
              <a:buAutoNum type="arabicParenR"/>
            </a:pPr>
            <a:r>
              <a:rPr lang="en-US" altLang="zh-CN" sz="2000" smtClean="0">
                <a:solidFill>
                  <a:srgbClr val="000000"/>
                </a:solidFill>
                <a:cs typeface="Times New Roman" pitchFamily="18" charset="0"/>
              </a:rPr>
              <a:t> 64 strip output + 64 pad output</a:t>
            </a:r>
            <a:endParaRPr lang="zh-CN" altLang="zh-CN" sz="20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eaLnBrk="1" hangingPunct="1"/>
            <a:endParaRPr lang="zh-CN" altLang="en-US" smtClean="0"/>
          </a:p>
        </p:txBody>
      </p:sp>
      <p:sp>
        <p:nvSpPr>
          <p:cNvPr id="43011" name="页脚占位符 3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en-US" altLang="zh-CN" sz="1200">
                <a:solidFill>
                  <a:srgbClr val="898989"/>
                </a:solidFill>
                <a:latin typeface="+mn-lt"/>
                <a:ea typeface="+mn-ea"/>
              </a:rPr>
              <a:t>USTC</a:t>
            </a:r>
          </a:p>
        </p:txBody>
      </p:sp>
      <p:sp>
        <p:nvSpPr>
          <p:cNvPr id="43012" name="灯片编号占位符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defTabSz="914400">
              <a:defRPr/>
            </a:pPr>
            <a:fld id="{1378C7BE-9DCD-4098-874D-16D1E14037EE}" type="slidenum">
              <a:rPr lang="en-US" altLang="zh-CN" sz="1200">
                <a:solidFill>
                  <a:srgbClr val="898989"/>
                </a:solidFill>
                <a:latin typeface="+mn-lt"/>
                <a:ea typeface="+mn-ea"/>
              </a:rPr>
              <a:pPr algn="r" defTabSz="914400">
                <a:defRPr/>
              </a:pPr>
              <a:t>5</a:t>
            </a:fld>
            <a:endParaRPr lang="en-US" altLang="zh-CN" sz="1200">
              <a:solidFill>
                <a:srgbClr val="898989"/>
              </a:solidFill>
              <a:latin typeface="+mn-lt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4388" y="3141663"/>
            <a:ext cx="461962" cy="14493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Zebra Conn 64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894388" y="4894263"/>
            <a:ext cx="461962" cy="1447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Zebra Conn 64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619250" y="3594100"/>
            <a:ext cx="1835150" cy="2314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>
              <a:defRPr/>
            </a:pPr>
            <a:endParaRPr lang="en-US" altLang="zh-CN">
              <a:solidFill>
                <a:srgbClr val="000000"/>
              </a:solidFill>
            </a:endParaRPr>
          </a:p>
          <a:p>
            <a:pPr defTabSz="914400">
              <a:defRPr/>
            </a:pPr>
            <a:endParaRPr lang="en-US" altLang="zh-CN">
              <a:solidFill>
                <a:srgbClr val="000000"/>
              </a:solidFill>
            </a:endParaRPr>
          </a:p>
          <a:p>
            <a:pPr defTabSz="914400">
              <a:defRPr/>
            </a:pPr>
            <a:endParaRPr lang="en-US" altLang="zh-CN">
              <a:solidFill>
                <a:srgbClr val="000000"/>
              </a:solidFill>
            </a:endParaRPr>
          </a:p>
          <a:p>
            <a:pPr algn="ctr" defTabSz="914400">
              <a:defRPr/>
            </a:pPr>
            <a:r>
              <a:rPr lang="en-US" altLang="zh-CN">
                <a:solidFill>
                  <a:srgbClr val="000000"/>
                </a:solidFill>
              </a:rPr>
              <a:t>FPGA</a:t>
            </a:r>
          </a:p>
          <a:p>
            <a:pPr algn="ctr" defTabSz="914400">
              <a:defRPr/>
            </a:pPr>
            <a:r>
              <a:rPr lang="en-US" altLang="zh-CN">
                <a:solidFill>
                  <a:schemeClr val="tx1"/>
                </a:solidFill>
                <a:latin typeface="Arial" charset="0"/>
              </a:rPr>
              <a:t>XC6VLX240T </a:t>
            </a:r>
            <a:endParaRPr lang="en-US" altLang="zh-CN">
              <a:solidFill>
                <a:srgbClr val="000000"/>
              </a:solidFill>
            </a:endParaRPr>
          </a:p>
          <a:p>
            <a:pPr defTabSz="914400">
              <a:defRPr/>
            </a:pPr>
            <a:endParaRPr lang="en-US" altLang="zh-CN">
              <a:solidFill>
                <a:srgbClr val="000000"/>
              </a:solidFill>
            </a:endParaRPr>
          </a:p>
          <a:p>
            <a:pPr defTabSz="914400">
              <a:defRPr/>
            </a:pPr>
            <a:endParaRPr lang="en-US" altLang="zh-CN">
              <a:solidFill>
                <a:srgbClr val="000000"/>
              </a:solidFill>
            </a:endParaRPr>
          </a:p>
          <a:p>
            <a:pPr defTabSz="91440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11638" y="3617913"/>
            <a:ext cx="792162" cy="2308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Driver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6356350" y="4437063"/>
            <a:ext cx="8905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6356350" y="3284538"/>
            <a:ext cx="8905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6356350" y="5084763"/>
            <a:ext cx="8905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356350" y="6092825"/>
            <a:ext cx="8905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右箭头 17"/>
          <p:cNvSpPr/>
          <p:nvPr/>
        </p:nvSpPr>
        <p:spPr>
          <a:xfrm>
            <a:off x="3454400" y="4437063"/>
            <a:ext cx="757238" cy="5159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5003800" y="3933825"/>
            <a:ext cx="890588" cy="2603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5003800" y="5341938"/>
            <a:ext cx="890588" cy="2619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624" name="文本框 20"/>
          <p:cNvSpPr txBox="1">
            <a:spLocks noChangeArrowheads="1"/>
          </p:cNvSpPr>
          <p:nvPr/>
        </p:nvSpPr>
        <p:spPr bwMode="auto">
          <a:xfrm>
            <a:off x="6886575" y="3016250"/>
            <a:ext cx="722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zh-CN" sz="1400">
                <a:latin typeface="Calibri" pitchFamily="34" charset="0"/>
              </a:rPr>
              <a:t>strip0</a:t>
            </a:r>
            <a:endParaRPr lang="zh-CN" altLang="en-US" sz="1400">
              <a:latin typeface="Calibri" pitchFamily="34" charset="0"/>
            </a:endParaRPr>
          </a:p>
        </p:txBody>
      </p:sp>
      <p:sp>
        <p:nvSpPr>
          <p:cNvPr id="68625" name="文本框 21"/>
          <p:cNvSpPr txBox="1">
            <a:spLocks noChangeArrowheads="1"/>
          </p:cNvSpPr>
          <p:nvPr/>
        </p:nvSpPr>
        <p:spPr bwMode="auto">
          <a:xfrm>
            <a:off x="6888163" y="4151313"/>
            <a:ext cx="722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zh-CN" sz="1400">
                <a:latin typeface="Calibri" pitchFamily="34" charset="0"/>
              </a:rPr>
              <a:t>strip63</a:t>
            </a:r>
            <a:endParaRPr lang="zh-CN" altLang="en-US" sz="1400">
              <a:latin typeface="Calibri" pitchFamily="34" charset="0"/>
            </a:endParaRPr>
          </a:p>
        </p:txBody>
      </p:sp>
      <p:sp>
        <p:nvSpPr>
          <p:cNvPr id="68626" name="文本框 22"/>
          <p:cNvSpPr txBox="1">
            <a:spLocks noChangeArrowheads="1"/>
          </p:cNvSpPr>
          <p:nvPr/>
        </p:nvSpPr>
        <p:spPr bwMode="auto">
          <a:xfrm>
            <a:off x="6929438" y="4841875"/>
            <a:ext cx="722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zh-CN" sz="1400">
                <a:latin typeface="Calibri" pitchFamily="34" charset="0"/>
              </a:rPr>
              <a:t>strip64</a:t>
            </a:r>
            <a:endParaRPr lang="zh-CN" altLang="en-US" sz="1400">
              <a:latin typeface="Calibri" pitchFamily="34" charset="0"/>
            </a:endParaRPr>
          </a:p>
        </p:txBody>
      </p:sp>
      <p:sp>
        <p:nvSpPr>
          <p:cNvPr id="68627" name="文本框 23"/>
          <p:cNvSpPr txBox="1">
            <a:spLocks noChangeArrowheads="1"/>
          </p:cNvSpPr>
          <p:nvPr/>
        </p:nvSpPr>
        <p:spPr bwMode="auto">
          <a:xfrm>
            <a:off x="6961188" y="5862638"/>
            <a:ext cx="81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zh-CN" sz="1400">
                <a:latin typeface="Calibri" pitchFamily="34" charset="0"/>
              </a:rPr>
              <a:t>strip128</a:t>
            </a:r>
            <a:endParaRPr lang="zh-CN" altLang="en-US" sz="1400">
              <a:latin typeface="Calibri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6732588" y="5183188"/>
            <a:ext cx="0" cy="839787"/>
          </a:xfrm>
          <a:prstGeom prst="line">
            <a:avLst/>
          </a:prstGeom>
          <a:ln>
            <a:solidFill>
              <a:schemeClr val="dk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738938" y="3446463"/>
            <a:ext cx="0" cy="839787"/>
          </a:xfrm>
          <a:prstGeom prst="line">
            <a:avLst/>
          </a:prstGeom>
          <a:ln>
            <a:solidFill>
              <a:schemeClr val="dk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630" name="文本框 26"/>
          <p:cNvSpPr txBox="1">
            <a:spLocks noChangeArrowheads="1"/>
          </p:cNvSpPr>
          <p:nvPr/>
        </p:nvSpPr>
        <p:spPr bwMode="auto">
          <a:xfrm>
            <a:off x="7708900" y="4437063"/>
            <a:ext cx="803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zh-CN">
                <a:latin typeface="Calibri" pitchFamily="34" charset="0"/>
              </a:rPr>
              <a:t>To FEB</a:t>
            </a:r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00"/>
                </a:solidFill>
                <a:cs typeface="Times New Roman" pitchFamily="18" charset="0"/>
              </a:rPr>
              <a:t>Mini FE Board</a:t>
            </a:r>
            <a:endParaRPr lang="zh-CN" altLang="en-US" smtClean="0">
              <a:cs typeface="Times New Roman" pitchFamily="18" charset="0"/>
            </a:endParaRPr>
          </a:p>
        </p:txBody>
      </p:sp>
      <p:sp>
        <p:nvSpPr>
          <p:cNvPr id="69634" name="页脚占位符 3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altLang="zh-CN" sz="1200">
                <a:solidFill>
                  <a:srgbClr val="898989"/>
                </a:solidFill>
                <a:latin typeface="Calibri" pitchFamily="34" charset="0"/>
              </a:rPr>
              <a:t>USTC</a:t>
            </a:r>
          </a:p>
        </p:txBody>
      </p:sp>
      <p:sp>
        <p:nvSpPr>
          <p:cNvPr id="69635" name="灯片编号占位符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AFCB7E03-5EBD-4BC2-BC14-5B04D3FC2DEF}" type="slidenum">
              <a:rPr lang="en-US" altLang="zh-CN" sz="1200">
                <a:solidFill>
                  <a:srgbClr val="898989"/>
                </a:solidFill>
                <a:latin typeface="Calibri" pitchFamily="34" charset="0"/>
              </a:rPr>
              <a:pPr algn="r" defTabSz="914400"/>
              <a:t>6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2725" y="1971675"/>
            <a:ext cx="484188" cy="146843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Zebra Conn 64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482725" y="3602038"/>
            <a:ext cx="484188" cy="14684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Zebra Conn 64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706688" y="2314575"/>
            <a:ext cx="1025525" cy="941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VMM2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697163" y="3854450"/>
            <a:ext cx="1035050" cy="941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VMM2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500563" y="2420938"/>
            <a:ext cx="1835150" cy="2314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>
              <a:defRPr/>
            </a:pPr>
            <a:endParaRPr lang="en-US" altLang="zh-CN">
              <a:solidFill>
                <a:srgbClr val="000000"/>
              </a:solidFill>
            </a:endParaRPr>
          </a:p>
          <a:p>
            <a:pPr defTabSz="914400">
              <a:defRPr/>
            </a:pPr>
            <a:endParaRPr lang="en-US" altLang="zh-CN">
              <a:solidFill>
                <a:srgbClr val="000000"/>
              </a:solidFill>
            </a:endParaRPr>
          </a:p>
          <a:p>
            <a:pPr defTabSz="914400">
              <a:defRPr/>
            </a:pPr>
            <a:endParaRPr lang="en-US" altLang="zh-CN">
              <a:solidFill>
                <a:srgbClr val="000000"/>
              </a:solidFill>
            </a:endParaRPr>
          </a:p>
          <a:p>
            <a:pPr algn="ctr" defTabSz="914400">
              <a:defRPr/>
            </a:pPr>
            <a:r>
              <a:rPr lang="en-US" altLang="zh-CN">
                <a:solidFill>
                  <a:srgbClr val="000000"/>
                </a:solidFill>
              </a:rPr>
              <a:t>FPGA</a:t>
            </a:r>
          </a:p>
          <a:p>
            <a:pPr algn="ctr" defTabSz="914400">
              <a:defRPr/>
            </a:pPr>
            <a:r>
              <a:rPr lang="en-US" altLang="zh-CN">
                <a:solidFill>
                  <a:schemeClr val="tx1"/>
                </a:solidFill>
                <a:latin typeface="Arial" charset="0"/>
              </a:rPr>
              <a:t>XC6VLX240T </a:t>
            </a:r>
            <a:endParaRPr lang="en-US" altLang="zh-CN">
              <a:solidFill>
                <a:srgbClr val="000000"/>
              </a:solidFill>
            </a:endParaRPr>
          </a:p>
          <a:p>
            <a:pPr defTabSz="914400">
              <a:defRPr/>
            </a:pPr>
            <a:endParaRPr lang="en-US" altLang="zh-CN">
              <a:solidFill>
                <a:srgbClr val="000000"/>
              </a:solidFill>
            </a:endParaRPr>
          </a:p>
          <a:p>
            <a:pPr defTabSz="914400">
              <a:defRPr/>
            </a:pPr>
            <a:endParaRPr lang="en-US" altLang="zh-CN">
              <a:solidFill>
                <a:srgbClr val="000000"/>
              </a:solidFill>
            </a:endParaRPr>
          </a:p>
          <a:p>
            <a:pPr defTabSz="91440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28638" y="2128838"/>
            <a:ext cx="9763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9642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3154363"/>
            <a:ext cx="1139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图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3705225"/>
            <a:ext cx="114141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4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4794250"/>
            <a:ext cx="1139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5" name="文本框 15"/>
          <p:cNvSpPr txBox="1">
            <a:spLocks noChangeArrowheads="1"/>
          </p:cNvSpPr>
          <p:nvPr/>
        </p:nvSpPr>
        <p:spPr bwMode="auto">
          <a:xfrm>
            <a:off x="400050" y="1852613"/>
            <a:ext cx="7921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zh-CN" sz="1400">
                <a:latin typeface="Calibri" pitchFamily="34" charset="0"/>
              </a:rPr>
              <a:t>Strip0</a:t>
            </a:r>
            <a:endParaRPr lang="zh-CN" altLang="en-US" sz="1400">
              <a:latin typeface="Calibri" pitchFamily="34" charset="0"/>
            </a:endParaRPr>
          </a:p>
        </p:txBody>
      </p:sp>
      <p:sp>
        <p:nvSpPr>
          <p:cNvPr id="69646" name="文本框 17"/>
          <p:cNvSpPr txBox="1">
            <a:spLocks noChangeArrowheads="1"/>
          </p:cNvSpPr>
          <p:nvPr/>
        </p:nvSpPr>
        <p:spPr bwMode="auto">
          <a:xfrm>
            <a:off x="357188" y="3497263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zh-CN" sz="1400">
                <a:latin typeface="Calibri" pitchFamily="34" charset="0"/>
              </a:rPr>
              <a:t>Strip64</a:t>
            </a:r>
            <a:endParaRPr lang="zh-CN" altLang="en-US" sz="1400">
              <a:latin typeface="Calibri" pitchFamily="34" charset="0"/>
            </a:endParaRPr>
          </a:p>
        </p:txBody>
      </p:sp>
      <p:sp>
        <p:nvSpPr>
          <p:cNvPr id="69647" name="文本框 18"/>
          <p:cNvSpPr txBox="1">
            <a:spLocks noChangeArrowheads="1"/>
          </p:cNvSpPr>
          <p:nvPr/>
        </p:nvSpPr>
        <p:spPr bwMode="auto">
          <a:xfrm>
            <a:off x="357188" y="4575175"/>
            <a:ext cx="93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zh-CN" sz="1400">
                <a:latin typeface="Calibri" pitchFamily="34" charset="0"/>
              </a:rPr>
              <a:t>Strip128</a:t>
            </a:r>
            <a:endParaRPr lang="zh-CN" altLang="en-US" sz="1400">
              <a:latin typeface="Calibri" pitchFamily="34" charset="0"/>
            </a:endParaRPr>
          </a:p>
        </p:txBody>
      </p:sp>
      <p:sp>
        <p:nvSpPr>
          <p:cNvPr id="69648" name="文本框 19"/>
          <p:cNvSpPr txBox="1">
            <a:spLocks noChangeArrowheads="1"/>
          </p:cNvSpPr>
          <p:nvPr/>
        </p:nvSpPr>
        <p:spPr bwMode="auto">
          <a:xfrm>
            <a:off x="396875" y="2976563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zh-CN" sz="1400">
                <a:latin typeface="Calibri" pitchFamily="34" charset="0"/>
              </a:rPr>
              <a:t>Strip63</a:t>
            </a:r>
            <a:endParaRPr lang="zh-CN" altLang="en-US" sz="1400">
              <a:latin typeface="Calibri" pitchFamily="34" charset="0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1966913" y="4148138"/>
            <a:ext cx="712787" cy="3349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1149350" y="2314575"/>
            <a:ext cx="0" cy="839788"/>
          </a:xfrm>
          <a:prstGeom prst="line">
            <a:avLst/>
          </a:prstGeom>
          <a:ln>
            <a:solidFill>
              <a:schemeClr val="dk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141413" y="3929063"/>
            <a:ext cx="7937" cy="800100"/>
          </a:xfrm>
          <a:prstGeom prst="line">
            <a:avLst/>
          </a:prstGeom>
          <a:ln>
            <a:solidFill>
              <a:schemeClr val="dk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右箭头 30"/>
          <p:cNvSpPr/>
          <p:nvPr/>
        </p:nvSpPr>
        <p:spPr>
          <a:xfrm>
            <a:off x="1966913" y="2619375"/>
            <a:ext cx="712787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>
            <a:off x="3760788" y="2651125"/>
            <a:ext cx="711200" cy="323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>
            <a:off x="3744913" y="4144963"/>
            <a:ext cx="727075" cy="323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6937375" y="4359275"/>
            <a:ext cx="1008063" cy="3762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Ethernet</a:t>
            </a:r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6945313" y="3670300"/>
            <a:ext cx="1008062" cy="314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>
              <a:defRPr/>
            </a:pPr>
            <a:r>
              <a:rPr lang="en-US" altLang="zh-CN" sz="1400">
                <a:solidFill>
                  <a:srgbClr val="000000"/>
                </a:solidFill>
              </a:rPr>
              <a:t>Strip trig in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945313" y="3014663"/>
            <a:ext cx="1008062" cy="3762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>
              <a:defRPr/>
            </a:pPr>
            <a:r>
              <a:rPr lang="en-US" altLang="zh-CN">
                <a:solidFill>
                  <a:srgbClr val="000000"/>
                </a:solidFill>
              </a:rPr>
              <a:t>Pad trig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929438" y="2343150"/>
            <a:ext cx="1023937" cy="3762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E-Link</a:t>
            </a:r>
            <a:endParaRPr lang="zh-CN" altLang="en-US" dirty="0"/>
          </a:p>
        </p:txBody>
      </p:sp>
      <p:cxnSp>
        <p:nvCxnSpPr>
          <p:cNvPr id="39" name="直接箭头连接符 38"/>
          <p:cNvCxnSpPr>
            <a:endCxn id="34" idx="1"/>
          </p:cNvCxnSpPr>
          <p:nvPr/>
        </p:nvCxnSpPr>
        <p:spPr>
          <a:xfrm>
            <a:off x="6335713" y="4548188"/>
            <a:ext cx="60166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cxnSpLocks noChangeShapeType="1"/>
          </p:cNvCxnSpPr>
          <p:nvPr/>
        </p:nvCxnSpPr>
        <p:spPr bwMode="auto">
          <a:xfrm>
            <a:off x="6348413" y="3854450"/>
            <a:ext cx="601662" cy="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4" name="直接箭头连接符 43"/>
          <p:cNvCxnSpPr/>
          <p:nvPr/>
        </p:nvCxnSpPr>
        <p:spPr>
          <a:xfrm>
            <a:off x="6348413" y="3211513"/>
            <a:ext cx="6016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6343650" y="2530475"/>
            <a:ext cx="6016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7953375" y="4552950"/>
            <a:ext cx="60166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664" name="文本框 46"/>
          <p:cNvSpPr txBox="1">
            <a:spLocks noChangeArrowheads="1"/>
          </p:cNvSpPr>
          <p:nvPr/>
        </p:nvSpPr>
        <p:spPr bwMode="auto">
          <a:xfrm>
            <a:off x="8397875" y="4284663"/>
            <a:ext cx="484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zh-CN" sz="1400">
                <a:latin typeface="Calibri" pitchFamily="34" charset="0"/>
              </a:rPr>
              <a:t>PC</a:t>
            </a:r>
            <a:endParaRPr lang="zh-CN" altLang="en-US" sz="1400">
              <a:latin typeface="Calibri" pitchFamily="34" charset="0"/>
            </a:endParaRPr>
          </a:p>
        </p:txBody>
      </p:sp>
      <p:cxnSp>
        <p:nvCxnSpPr>
          <p:cNvPr id="52" name="直接箭头连接符 51"/>
          <p:cNvCxnSpPr>
            <a:cxnSpLocks noChangeShapeType="1"/>
          </p:cNvCxnSpPr>
          <p:nvPr/>
        </p:nvCxnSpPr>
        <p:spPr bwMode="auto">
          <a:xfrm>
            <a:off x="7953375" y="3854450"/>
            <a:ext cx="601663" cy="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3" name="直接箭头连接符 52"/>
          <p:cNvCxnSpPr/>
          <p:nvPr/>
        </p:nvCxnSpPr>
        <p:spPr>
          <a:xfrm>
            <a:off x="7953375" y="3211513"/>
            <a:ext cx="6016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7945438" y="2527300"/>
            <a:ext cx="6016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668" name="文本框 37"/>
          <p:cNvSpPr txBox="1">
            <a:spLocks noChangeArrowheads="1"/>
          </p:cNvSpPr>
          <p:nvPr/>
        </p:nvSpPr>
        <p:spPr bwMode="auto">
          <a:xfrm>
            <a:off x="8313738" y="2205038"/>
            <a:ext cx="4826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zh-CN" sz="1400">
                <a:latin typeface="Calibri" pitchFamily="34" charset="0"/>
              </a:rPr>
              <a:t>GBT</a:t>
            </a:r>
            <a:endParaRPr lang="zh-CN" altLang="en-US" sz="1400">
              <a:latin typeface="Calibri" pitchFamily="34" charset="0"/>
            </a:endParaRPr>
          </a:p>
        </p:txBody>
      </p:sp>
      <p:sp>
        <p:nvSpPr>
          <p:cNvPr id="69669" name="矩形 10"/>
          <p:cNvSpPr>
            <a:spLocks noChangeArrowheads="1"/>
          </p:cNvSpPr>
          <p:nvPr/>
        </p:nvSpPr>
        <p:spPr bwMode="auto">
          <a:xfrm>
            <a:off x="8367713" y="3575050"/>
            <a:ext cx="319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1400">
                <a:latin typeface="Calibri" pitchFamily="34" charset="0"/>
              </a:rPr>
              <a:t>in</a:t>
            </a:r>
          </a:p>
        </p:txBody>
      </p:sp>
      <p:sp>
        <p:nvSpPr>
          <p:cNvPr id="22" name="矩形 21"/>
          <p:cNvSpPr/>
          <p:nvPr/>
        </p:nvSpPr>
        <p:spPr>
          <a:xfrm>
            <a:off x="395288" y="5300663"/>
            <a:ext cx="8393112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78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At first Ethernet will be used to read out data and configure VMM</a:t>
            </a:r>
          </a:p>
          <a:p>
            <a:pPr algn="just" fontAlgn="auto">
              <a:spcBef>
                <a:spcPts val="78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zh-CN" sz="2000" kern="1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Then develop E-link firmware to connect GBT</a:t>
            </a:r>
            <a:endParaRPr lang="zh-CN" altLang="zh-CN" sz="2000" kern="1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671" name="矩形 10"/>
          <p:cNvSpPr>
            <a:spLocks noChangeArrowheads="1"/>
          </p:cNvSpPr>
          <p:nvPr/>
        </p:nvSpPr>
        <p:spPr bwMode="auto">
          <a:xfrm>
            <a:off x="8367713" y="2849563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1400">
                <a:latin typeface="Calibri" pitchFamily="34" charset="0"/>
              </a:rPr>
              <a:t>out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/>
              <a:t>Diagram of FPGA Fireware for PCB test</a:t>
            </a: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>
            <p:ph idx="1"/>
          </p:nvPr>
        </p:nvGraphicFramePr>
        <p:xfrm>
          <a:off x="169863" y="1651000"/>
          <a:ext cx="8970962" cy="4749800"/>
        </p:xfrm>
        <a:graphic>
          <a:graphicData uri="http://schemas.openxmlformats.org/presentationml/2006/ole">
            <p:oleObj spid="_x0000_s64516" name="图片" r:id="rId3" imgW="5597640" imgH="296424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/>
              <a:t>Diagram of FPGA firmware for TDS test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>
            <p:ph idx="1"/>
          </p:nvPr>
        </p:nvGraphicFramePr>
        <p:xfrm>
          <a:off x="269875" y="1684338"/>
          <a:ext cx="8707438" cy="4918075"/>
        </p:xfrm>
        <a:graphic>
          <a:graphicData uri="http://schemas.openxmlformats.org/presentationml/2006/ole">
            <p:oleObj spid="_x0000_s66564" name="图片" r:id="rId3" imgW="5597640" imgH="316152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/>
              <a:t>Purposes of Development of Mini FEB</a:t>
            </a:r>
            <a:endParaRPr lang="zh-CN" altLang="en-US" sz="4000" smtClean="0"/>
          </a:p>
        </p:txBody>
      </p:sp>
      <p:sp>
        <p:nvSpPr>
          <p:cNvPr id="72706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09600" indent="-609600" algn="just" eaLnBrk="1" hangingPunct="1">
              <a:spcBef>
                <a:spcPts val="4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altLang="zh-CN" sz="2000" smtClean="0">
                <a:solidFill>
                  <a:srgbClr val="000000"/>
                </a:solidFill>
                <a:cs typeface="Times New Roman" pitchFamily="18" charset="0"/>
              </a:rPr>
              <a:t>FEB PCB Test</a:t>
            </a:r>
          </a:p>
          <a:p>
            <a:pPr marL="609600" indent="-609600" algn="just" eaLnBrk="1" hangingPunct="1">
              <a:spcBef>
                <a:spcPts val="400"/>
              </a:spcBef>
              <a:buClr>
                <a:srgbClr val="000000"/>
              </a:buClr>
              <a:buFont typeface="Calibri" pitchFamily="34" charset="0"/>
              <a:buAutoNum type="arabicPeriod"/>
            </a:pPr>
            <a:r>
              <a:rPr lang="en-US" altLang="zh-CN" sz="2000" smtClean="0">
                <a:solidFill>
                  <a:srgbClr val="000000"/>
                </a:solidFill>
                <a:cs typeface="Times New Roman" pitchFamily="18" charset="0"/>
              </a:rPr>
              <a:t>Analog performances of PCB: impedance of input, matching, shape of signal, noise on PCB, protection circuit, test input</a:t>
            </a:r>
          </a:p>
          <a:p>
            <a:pPr marL="609600" indent="-609600" algn="just" eaLnBrk="1" hangingPunct="1">
              <a:spcBef>
                <a:spcPts val="400"/>
              </a:spcBef>
              <a:buClr>
                <a:srgbClr val="000000"/>
              </a:buClr>
              <a:buFont typeface="Calibri" pitchFamily="34" charset="0"/>
              <a:buAutoNum type="arabicPeriod"/>
            </a:pPr>
            <a:r>
              <a:rPr lang="en-US" altLang="zh-CN" sz="2000" smtClean="0">
                <a:solidFill>
                  <a:srgbClr val="000000"/>
                </a:solidFill>
                <a:cs typeface="Times New Roman" pitchFamily="18" charset="0"/>
              </a:rPr>
              <a:t>Zebra performances: type, size, resistance, capacitance, crosstalk, mounting on PCB</a:t>
            </a:r>
          </a:p>
          <a:p>
            <a:pPr marL="609600" indent="-609600" algn="just" eaLnBrk="1" hangingPunct="1">
              <a:spcBef>
                <a:spcPts val="400"/>
              </a:spcBef>
              <a:buClr>
                <a:srgbClr val="000000"/>
              </a:buClr>
              <a:buFont typeface="Calibri" pitchFamily="34" charset="0"/>
              <a:buAutoNum type="arabicPeriod"/>
            </a:pPr>
            <a:r>
              <a:rPr lang="zh-CN" altLang="en-US" sz="2000" smtClean="0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altLang="zh-CN" sz="2000" smtClean="0">
                <a:solidFill>
                  <a:srgbClr val="000000"/>
                </a:solidFill>
                <a:cs typeface="Times New Roman" pitchFamily="18" charset="0"/>
              </a:rPr>
              <a:t>ower, GND</a:t>
            </a:r>
          </a:p>
          <a:p>
            <a:pPr marL="609600" indent="-609600" algn="just" eaLnBrk="1" hangingPunct="1">
              <a:spcBef>
                <a:spcPts val="4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zh-CN" altLang="en-US" sz="2000" smtClean="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US" altLang="zh-CN" sz="2000" smtClean="0">
                <a:solidFill>
                  <a:srgbClr val="000000"/>
                </a:solidFill>
                <a:cs typeface="Times New Roman" pitchFamily="18" charset="0"/>
              </a:rPr>
              <a:t>MM Understanding</a:t>
            </a:r>
            <a:endParaRPr lang="zh-CN" altLang="zh-CN" sz="20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609600" indent="-609600" algn="just" eaLnBrk="1" hangingPunct="1">
              <a:spcBef>
                <a:spcPts val="400"/>
              </a:spcBef>
              <a:buClr>
                <a:srgbClr val="000000"/>
              </a:buClr>
              <a:buFont typeface="Calibri" pitchFamily="34" charset="0"/>
              <a:buAutoNum type="arabicPeriod"/>
            </a:pPr>
            <a:r>
              <a:rPr lang="en-US" altLang="zh-CN" sz="2000" smtClean="0">
                <a:solidFill>
                  <a:srgbClr val="000000"/>
                </a:solidFill>
                <a:cs typeface="Times New Roman" pitchFamily="18" charset="0"/>
              </a:rPr>
              <a:t>Configuration of VMM, BC clock, TTC</a:t>
            </a:r>
          </a:p>
          <a:p>
            <a:pPr marL="609600" indent="-609600" algn="just" eaLnBrk="1" hangingPunct="1">
              <a:spcBef>
                <a:spcPts val="400"/>
              </a:spcBef>
              <a:buClr>
                <a:srgbClr val="000000"/>
              </a:buClr>
              <a:buFont typeface="Calibri" pitchFamily="34" charset="0"/>
              <a:buAutoNum type="arabicPeriod"/>
            </a:pPr>
            <a:r>
              <a:rPr lang="en-US" altLang="zh-CN" sz="2000" smtClean="0">
                <a:solidFill>
                  <a:srgbClr val="000000"/>
                </a:solidFill>
                <a:cs typeface="Times New Roman" pitchFamily="18" charset="0"/>
              </a:rPr>
              <a:t>Read out data from VMM</a:t>
            </a:r>
            <a:r>
              <a:rPr lang="en-US" altLang="zh-CN" sz="2000" smtClean="0">
                <a:cs typeface="Times New Roman" pitchFamily="18" charset="0"/>
              </a:rPr>
              <a:t> </a:t>
            </a:r>
          </a:p>
          <a:p>
            <a:pPr marL="609600" indent="-609600" algn="just" eaLnBrk="1" hangingPunct="1">
              <a:spcBef>
                <a:spcPts val="400"/>
              </a:spcBef>
              <a:buClr>
                <a:srgbClr val="000000"/>
              </a:buClr>
              <a:buFont typeface="Calibri" pitchFamily="34" charset="0"/>
              <a:buAutoNum type="arabicPeriod"/>
            </a:pPr>
            <a:r>
              <a:rPr lang="en-US" altLang="zh-CN" sz="2000" smtClean="0">
                <a:cs typeface="Times New Roman" pitchFamily="18" charset="0"/>
              </a:rPr>
              <a:t>Consistency and </a:t>
            </a:r>
            <a:r>
              <a:rPr lang="en-US" altLang="zh-CN" sz="2000" smtClean="0">
                <a:solidFill>
                  <a:srgbClr val="000000"/>
                </a:solidFill>
                <a:cs typeface="Times New Roman" pitchFamily="18" charset="0"/>
              </a:rPr>
              <a:t>crosstalk between channels</a:t>
            </a:r>
          </a:p>
          <a:p>
            <a:pPr marL="609600" indent="-609600" algn="just" eaLnBrk="1" hangingPunct="1">
              <a:spcBef>
                <a:spcPts val="4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altLang="zh-CN" sz="2000" smtClean="0">
                <a:solidFill>
                  <a:srgbClr val="000000"/>
                </a:solidFill>
                <a:cs typeface="Times New Roman" pitchFamily="18" charset="0"/>
              </a:rPr>
              <a:t>TDS Emulation</a:t>
            </a:r>
          </a:p>
          <a:p>
            <a:pPr marL="609600" indent="-609600" algn="just" eaLnBrk="1" hangingPunct="1">
              <a:spcBef>
                <a:spcPts val="400"/>
              </a:spcBef>
              <a:buClr>
                <a:srgbClr val="000000"/>
              </a:buClr>
              <a:buFont typeface="Calibri" pitchFamily="34" charset="0"/>
              <a:buAutoNum type="arabicPeriod"/>
            </a:pPr>
            <a:r>
              <a:rPr lang="en-US" altLang="zh-CN" sz="2000" smtClean="0">
                <a:solidFill>
                  <a:srgbClr val="000000"/>
                </a:solidFill>
                <a:cs typeface="Times New Roman" pitchFamily="18" charset="0"/>
              </a:rPr>
              <a:t>Pad trigger</a:t>
            </a:r>
          </a:p>
          <a:p>
            <a:pPr marL="609600" indent="-609600" algn="just" eaLnBrk="1" hangingPunct="1">
              <a:spcBef>
                <a:spcPts val="400"/>
              </a:spcBef>
              <a:buClr>
                <a:srgbClr val="000000"/>
              </a:buClr>
              <a:buFont typeface="Calibri" pitchFamily="34" charset="0"/>
              <a:buAutoNum type="arabicPeriod"/>
            </a:pPr>
            <a:r>
              <a:rPr lang="en-US" altLang="zh-CN" sz="2000" smtClean="0">
                <a:solidFill>
                  <a:srgbClr val="000000"/>
                </a:solidFill>
                <a:cs typeface="Times New Roman" pitchFamily="18" charset="0"/>
              </a:rPr>
              <a:t>Strip trigger logic emulation</a:t>
            </a:r>
            <a:endParaRPr lang="zh-CN" altLang="zh-CN" sz="15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1987" name="页脚占位符 3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en-US" altLang="zh-CN" sz="1200">
                <a:solidFill>
                  <a:srgbClr val="898989"/>
                </a:solidFill>
                <a:latin typeface="+mn-lt"/>
                <a:ea typeface="+mn-ea"/>
              </a:rPr>
              <a:t>University of Science and Technology of China</a:t>
            </a:r>
          </a:p>
        </p:txBody>
      </p:sp>
      <p:sp>
        <p:nvSpPr>
          <p:cNvPr id="41988" name="灯片编号占位符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defTabSz="914400">
              <a:defRPr/>
            </a:pPr>
            <a:fld id="{C974884A-71DD-438C-BF96-DFCD04E78379}" type="slidenum">
              <a:rPr lang="en-US" altLang="zh-CN" sz="1200">
                <a:solidFill>
                  <a:srgbClr val="898989"/>
                </a:solidFill>
                <a:latin typeface="+mn-lt"/>
                <a:ea typeface="+mn-ea"/>
              </a:rPr>
              <a:pPr algn="r" defTabSz="914400">
                <a:defRPr/>
              </a:pPr>
              <a:t>9</a:t>
            </a:fld>
            <a:endParaRPr lang="en-US" altLang="zh-CN" sz="1200">
              <a:solidFill>
                <a:srgbClr val="898989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9990</TotalTime>
  <Words>597</Words>
  <Application>Microsoft Office PowerPoint</Application>
  <PresentationFormat>全屏显示(4:3)</PresentationFormat>
  <Paragraphs>143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4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Calibri</vt:lpstr>
      <vt:lpstr>华文楷体</vt:lpstr>
      <vt:lpstr>Symbol</vt:lpstr>
      <vt:lpstr>Wingdings</vt:lpstr>
      <vt:lpstr>Times New Roman</vt:lpstr>
      <vt:lpstr>Office Theme</vt:lpstr>
      <vt:lpstr>1_Office Theme</vt:lpstr>
      <vt:lpstr>2_Office Theme</vt:lpstr>
      <vt:lpstr>3_Office Theme</vt:lpstr>
      <vt:lpstr>图片</vt:lpstr>
      <vt:lpstr>Microsoft Word 图片</vt:lpstr>
      <vt:lpstr>Various Topics Related to FEB</vt:lpstr>
      <vt:lpstr>NSW sTGC Readout Electronics（1/16）</vt:lpstr>
      <vt:lpstr>FE Boards</vt:lpstr>
      <vt:lpstr>Signal Generator &amp; Mini FEB</vt:lpstr>
      <vt:lpstr>Functions of Signal Generator</vt:lpstr>
      <vt:lpstr>Mini FE Board</vt:lpstr>
      <vt:lpstr>Diagram of FPGA Fireware for PCB test</vt:lpstr>
      <vt:lpstr>Diagram of FPGA firmware for TDS test</vt:lpstr>
      <vt:lpstr>Purposes of Development of Mini FEB</vt:lpstr>
      <vt:lpstr>Zebra Connector</vt:lpstr>
      <vt:lpstr>Questions about VMM2</vt:lpstr>
      <vt:lpstr>Schedule of Mini FE Board</vt:lpstr>
      <vt:lpstr>Thank You!</vt:lpstr>
      <vt:lpstr>The Second version of the ASIC (VMM2) </vt:lpstr>
      <vt:lpstr>幻灯片 15</vt:lpstr>
      <vt:lpstr>幻灯片 16</vt:lpstr>
      <vt:lpstr>幻灯片 17</vt:lpstr>
    </vt:vector>
  </TitlesOfParts>
  <Company>Brookhaven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 SubROD Development</dc:title>
  <dc:creator>Hucheng Chen</dc:creator>
  <cp:lastModifiedBy>apple</cp:lastModifiedBy>
  <cp:revision>1627</cp:revision>
  <cp:lastPrinted>2012-03-28T15:37:58Z</cp:lastPrinted>
  <dcterms:created xsi:type="dcterms:W3CDTF">2010-12-06T13:29:01Z</dcterms:created>
  <dcterms:modified xsi:type="dcterms:W3CDTF">2013-12-21T14:21:24Z</dcterms:modified>
</cp:coreProperties>
</file>