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11" r:id="rId2"/>
    <p:sldId id="633" r:id="rId3"/>
    <p:sldId id="622" r:id="rId4"/>
    <p:sldId id="618" r:id="rId5"/>
    <p:sldId id="620" r:id="rId6"/>
    <p:sldId id="621" r:id="rId7"/>
    <p:sldId id="612" r:id="rId8"/>
    <p:sldId id="616" r:id="rId9"/>
    <p:sldId id="617" r:id="rId10"/>
    <p:sldId id="613" r:id="rId11"/>
    <p:sldId id="624" r:id="rId12"/>
    <p:sldId id="623" r:id="rId13"/>
    <p:sldId id="625" r:id="rId14"/>
    <p:sldId id="626" r:id="rId15"/>
    <p:sldId id="627" r:id="rId16"/>
    <p:sldId id="631" r:id="rId17"/>
    <p:sldId id="628" r:id="rId18"/>
    <p:sldId id="629" r:id="rId19"/>
    <p:sldId id="630" r:id="rId20"/>
    <p:sldId id="632" r:id="rId21"/>
    <p:sldId id="634" r:id="rId22"/>
    <p:sldId id="635" r:id="rId23"/>
    <p:sldId id="636" r:id="rId24"/>
    <p:sldId id="638" r:id="rId25"/>
    <p:sldId id="639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 autoAdjust="0"/>
    <p:restoredTop sz="94705" autoAdjust="0"/>
  </p:normalViewPr>
  <p:slideViewPr>
    <p:cSldViewPr snapToGrid="0" snapToObjects="1">
      <p:cViewPr varScale="1">
        <p:scale>
          <a:sx n="113" d="100"/>
          <a:sy n="113" d="100"/>
        </p:scale>
        <p:origin x="1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/>
          <a:lstStyle>
            <a:lvl1pPr algn="r">
              <a:defRPr sz="1200"/>
            </a:lvl1pPr>
          </a:lstStyle>
          <a:p>
            <a:fld id="{57B4DC0E-3790-C44F-9E82-D48B41D9312D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 anchor="b"/>
          <a:lstStyle>
            <a:lvl1pPr algn="r">
              <a:defRPr sz="1200"/>
            </a:lvl1pPr>
          </a:lstStyle>
          <a:p>
            <a:fld id="{64972632-520F-704B-B97D-068759FDF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4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/>
          <a:lstStyle>
            <a:lvl1pPr algn="r">
              <a:defRPr sz="1200"/>
            </a:lvl1pPr>
          </a:lstStyle>
          <a:p>
            <a:fld id="{3382D1B2-8EAB-B14F-8529-1D24809A1CD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4" tIns="46522" rIns="93044" bIns="465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44" tIns="46522" rIns="93044" bIns="465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044" tIns="46522" rIns="93044" bIns="46522" rtlCol="0" anchor="b"/>
          <a:lstStyle>
            <a:lvl1pPr algn="r">
              <a:defRPr sz="1200"/>
            </a:lvl1pPr>
          </a:lstStyle>
          <a:p>
            <a:fld id="{B146A271-4C18-5946-B435-84B09697E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5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og.com/static/imported-files/pwr_mgmt/fs_pod_collateral/Integrated-Power-Solutions-for-Xilinx-Spartan-FPGAs_201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SolidWorks 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MMFE-8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2" y="2415888"/>
            <a:ext cx="6800193" cy="3590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259099">
            <a:off x="3882824" y="3764975"/>
            <a:ext cx="873857" cy="7250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FPGA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344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607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 files exist for S6 and K7 (Arizona) and A7 (Weizmann)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can be used with *7 FPGA’s</a:t>
            </a:r>
          </a:p>
          <a:p>
            <a:r>
              <a:rPr lang="en-US" dirty="0" err="1" smtClean="0"/>
              <a:t>Zynq</a:t>
            </a:r>
            <a:r>
              <a:rPr lang="en-US" dirty="0" smtClean="0"/>
              <a:t> has ARM capability (easier testing via C?)</a:t>
            </a:r>
          </a:p>
          <a:p>
            <a:r>
              <a:rPr lang="en-US" dirty="0" smtClean="0"/>
              <a:t>S6 needs fewer voltages</a:t>
            </a:r>
          </a:p>
          <a:p>
            <a:r>
              <a:rPr lang="en-US" dirty="0" smtClean="0"/>
              <a:t>A7, K7, Z7 have ADC capabilities</a:t>
            </a:r>
          </a:p>
          <a:p>
            <a:r>
              <a:rPr lang="en-US" dirty="0" smtClean="0"/>
              <a:t>Chose XC7A200T-2FBG676C</a:t>
            </a:r>
          </a:p>
          <a:p>
            <a:pPr lvl="1"/>
            <a:r>
              <a:rPr lang="en-US" dirty="0" smtClean="0"/>
              <a:t>Best known architecture and tools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r</a:t>
            </a:r>
            <a:r>
              <a:rPr lang="en-US" dirty="0" smtClean="0"/>
              <a:t>ail power solution</a:t>
            </a:r>
          </a:p>
          <a:p>
            <a:pPr lvl="1"/>
            <a:r>
              <a:rPr lang="en-US" dirty="0"/>
              <a:t>No bank restrictions</a:t>
            </a:r>
          </a:p>
          <a:p>
            <a:pPr lvl="1"/>
            <a:r>
              <a:rPr lang="en-US" dirty="0"/>
              <a:t>Has MB solution available</a:t>
            </a:r>
          </a:p>
          <a:p>
            <a:pPr lvl="1"/>
            <a:r>
              <a:rPr lang="en-US" dirty="0" smtClean="0"/>
              <a:t>Nearly identical </a:t>
            </a:r>
            <a:r>
              <a:rPr lang="en-US" dirty="0" err="1" smtClean="0"/>
              <a:t>dev</a:t>
            </a:r>
            <a:r>
              <a:rPr lang="en-US" dirty="0" smtClean="0"/>
              <a:t> board and IP</a:t>
            </a:r>
          </a:p>
          <a:p>
            <a:pPr lvl="1"/>
            <a:r>
              <a:rPr lang="en-US" dirty="0" smtClean="0"/>
              <a:t>Good chance of Rad Hard acceptance</a:t>
            </a:r>
          </a:p>
          <a:p>
            <a:pPr lvl="1"/>
            <a:r>
              <a:rPr lang="en-US" dirty="0"/>
              <a:t>Comparable cost $</a:t>
            </a:r>
            <a:r>
              <a:rPr lang="en-US" dirty="0" smtClean="0"/>
              <a:t>250</a:t>
            </a:r>
          </a:p>
          <a:p>
            <a:pPr lvl="1"/>
            <a:r>
              <a:rPr lang="en-US" dirty="0" smtClean="0"/>
              <a:t>Comparable size 729mm</a:t>
            </a:r>
          </a:p>
          <a:p>
            <a:pPr lvl="1"/>
            <a:r>
              <a:rPr lang="en-US" dirty="0" smtClean="0"/>
              <a:t>Comparable power ~600mW quiescent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4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Xilinx Power Management Solutions Guide from Analog Devices </a:t>
            </a:r>
            <a:endParaRPr lang="en-US" u="sng" dirty="0" smtClean="0"/>
          </a:p>
          <a:p>
            <a:r>
              <a:rPr lang="en-US" dirty="0" smtClean="0"/>
              <a:t>1V -- ICCINT</a:t>
            </a:r>
            <a:r>
              <a:rPr lang="pt-BR" dirty="0" smtClean="0"/>
              <a:t>=3.15A; ICCBRAM=.100A?; </a:t>
            </a:r>
            <a:r>
              <a:rPr lang="en-US" dirty="0" smtClean="0"/>
              <a:t>IMGT_AVCC=.511A =&gt;3.66A</a:t>
            </a:r>
            <a:endParaRPr lang="en-US" dirty="0"/>
          </a:p>
          <a:p>
            <a:r>
              <a:rPr lang="pt-BR" dirty="0" smtClean="0"/>
              <a:t>1.2V -- ICCIO=0.1A; </a:t>
            </a:r>
            <a:r>
              <a:rPr lang="en-US" dirty="0" smtClean="0"/>
              <a:t>IMGT_AVTT</a:t>
            </a:r>
            <a:r>
              <a:rPr lang="pt-BR" dirty="0" smtClean="0"/>
              <a:t>=0.36A; ICCO=.511A =&gt; .971A</a:t>
            </a:r>
          </a:p>
          <a:p>
            <a:r>
              <a:rPr lang="pt-BR" dirty="0" smtClean="0"/>
              <a:t> 1.8V – ICCAUX=0.32A</a:t>
            </a:r>
            <a:endParaRPr lang="en-US" dirty="0" smtClean="0"/>
          </a:p>
          <a:p>
            <a:r>
              <a:rPr lang="en-US" dirty="0" smtClean="0"/>
              <a:t>Next: XPE </a:t>
            </a:r>
            <a:r>
              <a:rPr lang="en-US" dirty="0"/>
              <a:t>Power Estimation—Use Cases for Artix-7/Kintex-7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Power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3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VMM requires separate </a:t>
            </a:r>
            <a:r>
              <a:rPr lang="en-US" dirty="0" smtClean="0"/>
              <a:t>Analog 1.2V supply, 8mW/</a:t>
            </a:r>
            <a:r>
              <a:rPr lang="en-US" dirty="0" err="1" smtClean="0"/>
              <a:t>ch</a:t>
            </a:r>
            <a:r>
              <a:rPr lang="en-US" dirty="0" smtClean="0"/>
              <a:t> * 64 = 512mW =&gt; 427mA.</a:t>
            </a:r>
          </a:p>
          <a:p>
            <a:r>
              <a:rPr lang="en-US" dirty="0"/>
              <a:t>VMM requires separate Digital </a:t>
            </a:r>
            <a:r>
              <a:rPr lang="en-US" dirty="0" smtClean="0"/>
              <a:t>1.2V </a:t>
            </a:r>
            <a:r>
              <a:rPr lang="en-US" dirty="0"/>
              <a:t>supply, </a:t>
            </a:r>
            <a:r>
              <a:rPr lang="en-US" dirty="0" smtClean="0"/>
              <a:t>10mW/</a:t>
            </a: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18 </a:t>
            </a:r>
            <a:r>
              <a:rPr lang="en-US" dirty="0"/>
              <a:t>= </a:t>
            </a:r>
            <a:r>
              <a:rPr lang="en-US" dirty="0" smtClean="0"/>
              <a:t>180mW </a:t>
            </a:r>
            <a:r>
              <a:rPr lang="en-US" dirty="0"/>
              <a:t>=&gt; </a:t>
            </a:r>
            <a:r>
              <a:rPr lang="en-US" dirty="0" smtClean="0"/>
              <a:t>150mA.</a:t>
            </a:r>
          </a:p>
          <a:p>
            <a:r>
              <a:rPr lang="en-US" dirty="0" smtClean="0"/>
              <a:t>8 VMM’s require </a:t>
            </a:r>
            <a:r>
              <a:rPr lang="en-US" dirty="0" err="1" smtClean="0"/>
              <a:t>Ivmma</a:t>
            </a:r>
            <a:r>
              <a:rPr lang="en-US" dirty="0" smtClean="0"/>
              <a:t> = 3.4A; </a:t>
            </a:r>
            <a:r>
              <a:rPr lang="en-US" dirty="0" err="1" smtClean="0"/>
              <a:t>Ivmmd</a:t>
            </a:r>
            <a:r>
              <a:rPr lang="en-US" dirty="0" smtClean="0"/>
              <a:t> = 1.2A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Power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 x LTM4619 </a:t>
            </a:r>
          </a:p>
          <a:p>
            <a:pPr lvl="1"/>
            <a:r>
              <a:rPr lang="en-US" dirty="0"/>
              <a:t>Drop 24Vin to </a:t>
            </a:r>
            <a:r>
              <a:rPr lang="en-US" dirty="0" smtClean="0"/>
              <a:t>1.8Va </a:t>
            </a:r>
            <a:r>
              <a:rPr lang="en-US" dirty="0"/>
              <a:t>for </a:t>
            </a:r>
            <a:r>
              <a:rPr lang="en-US" dirty="0" err="1"/>
              <a:t>Vvmma</a:t>
            </a:r>
            <a:endParaRPr lang="en-US" dirty="0"/>
          </a:p>
          <a:p>
            <a:pPr lvl="1"/>
            <a:r>
              <a:rPr lang="en-US" dirty="0"/>
              <a:t>Drop 24Vin to </a:t>
            </a:r>
            <a:r>
              <a:rPr lang="en-US" dirty="0" smtClean="0"/>
              <a:t>1.8Vd </a:t>
            </a:r>
            <a:r>
              <a:rPr lang="en-US" dirty="0"/>
              <a:t>for </a:t>
            </a:r>
            <a:r>
              <a:rPr lang="en-US" dirty="0" err="1" smtClean="0"/>
              <a:t>Vvmmd</a:t>
            </a:r>
            <a:endParaRPr lang="en-US" dirty="0" smtClean="0"/>
          </a:p>
          <a:p>
            <a:pPr lvl="1"/>
            <a:r>
              <a:rPr lang="en-US" dirty="0" smtClean="0"/>
              <a:t>Use 1.8Vd for 1.8Vfpga</a:t>
            </a:r>
          </a:p>
          <a:p>
            <a:r>
              <a:rPr lang="en-US" dirty="0" smtClean="0"/>
              <a:t>2 x 8 LT3080</a:t>
            </a:r>
          </a:p>
          <a:p>
            <a:pPr lvl="1"/>
            <a:r>
              <a:rPr lang="en-US" dirty="0"/>
              <a:t>Drop </a:t>
            </a:r>
            <a:r>
              <a:rPr lang="en-US" dirty="0" smtClean="0"/>
              <a:t>1.8Va </a:t>
            </a:r>
            <a:r>
              <a:rPr lang="en-US" dirty="0"/>
              <a:t>to </a:t>
            </a:r>
            <a:r>
              <a:rPr lang="en-US" dirty="0" smtClean="0"/>
              <a:t>1.2Va </a:t>
            </a:r>
            <a:r>
              <a:rPr lang="en-US" dirty="0"/>
              <a:t>for </a:t>
            </a:r>
            <a:r>
              <a:rPr lang="en-US" dirty="0" err="1"/>
              <a:t>Vvmma</a:t>
            </a:r>
            <a:endParaRPr lang="en-US" dirty="0"/>
          </a:p>
          <a:p>
            <a:pPr lvl="1"/>
            <a:r>
              <a:rPr lang="en-US" dirty="0"/>
              <a:t>Drop </a:t>
            </a:r>
            <a:r>
              <a:rPr lang="en-US" dirty="0" smtClean="0"/>
              <a:t>1.8Vd </a:t>
            </a:r>
            <a:r>
              <a:rPr lang="en-US" dirty="0"/>
              <a:t>to </a:t>
            </a:r>
            <a:r>
              <a:rPr lang="en-US" dirty="0" smtClean="0"/>
              <a:t>1.2Vd </a:t>
            </a:r>
            <a:r>
              <a:rPr lang="en-US" dirty="0"/>
              <a:t>for </a:t>
            </a:r>
            <a:r>
              <a:rPr lang="en-US" dirty="0" err="1" smtClean="0"/>
              <a:t>Vvmmd</a:t>
            </a:r>
            <a:endParaRPr lang="en-US" dirty="0" smtClean="0"/>
          </a:p>
          <a:p>
            <a:pPr lvl="1"/>
            <a:r>
              <a:rPr lang="en-US" dirty="0" smtClean="0"/>
              <a:t>Awaiting </a:t>
            </a:r>
            <a:r>
              <a:rPr lang="en-US" dirty="0" err="1" smtClean="0"/>
              <a:t>Gianluigi’s</a:t>
            </a:r>
            <a:r>
              <a:rPr lang="en-US" dirty="0" smtClean="0"/>
              <a:t> feedback </a:t>
            </a:r>
          </a:p>
          <a:p>
            <a:r>
              <a:rPr lang="en-US" dirty="0"/>
              <a:t>1 x LTM4619 </a:t>
            </a:r>
          </a:p>
          <a:p>
            <a:pPr lvl="1"/>
            <a:r>
              <a:rPr lang="en-US" dirty="0"/>
              <a:t>Drop 24Vin to </a:t>
            </a:r>
            <a:r>
              <a:rPr lang="en-US" dirty="0" smtClean="0"/>
              <a:t>1.2Vfpga</a:t>
            </a:r>
            <a:endParaRPr lang="en-US" dirty="0"/>
          </a:p>
          <a:p>
            <a:pPr lvl="1"/>
            <a:r>
              <a:rPr lang="en-US" dirty="0"/>
              <a:t>Drop 24Vin to </a:t>
            </a:r>
            <a:r>
              <a:rPr lang="en-US" dirty="0" smtClean="0"/>
              <a:t>1.0Vfpga</a:t>
            </a:r>
          </a:p>
          <a:p>
            <a:r>
              <a:rPr lang="en-US" dirty="0" smtClean="0"/>
              <a:t>Utilize additional LTM4619 if required.</a:t>
            </a:r>
          </a:p>
          <a:p>
            <a:r>
              <a:rPr lang="en-US" dirty="0" smtClean="0"/>
              <a:t>LTM4619 and LT3080 have successful Rad Hard history.</a:t>
            </a:r>
          </a:p>
          <a:p>
            <a:r>
              <a:rPr lang="en-US" dirty="0" smtClean="0"/>
              <a:t>Use Chip Inductors liberally to separate power inputs, permit direct current measurement.</a:t>
            </a:r>
          </a:p>
          <a:p>
            <a:r>
              <a:rPr lang="en-US" dirty="0" smtClean="0"/>
              <a:t>Use Bulk and Bypass Caps Liberally to reduce supply noise.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89585"/>
              </p:ext>
            </p:extLst>
          </p:nvPr>
        </p:nvGraphicFramePr>
        <p:xfrm>
          <a:off x="1337730" y="2405856"/>
          <a:ext cx="6468536" cy="3463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528"/>
                <a:gridCol w="748168"/>
                <a:gridCol w="748168"/>
                <a:gridCol w="748168"/>
                <a:gridCol w="748168"/>
                <a:gridCol w="748168"/>
                <a:gridCol w="74816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Kapton Thickness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Kapton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Honeycomb Thickness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354.33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Argon - CO2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 Width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 Pitch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Impedance Calc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Ended Microstrip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Microstrip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Impedance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Impedance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 width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Dielectric Er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Dielectric height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 thickness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Differential Spacing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Input Considerations:</a:t>
            </a:r>
            <a:br>
              <a:rPr lang="en-US" dirty="0" smtClean="0"/>
            </a:b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NUP4114 </a:t>
            </a:r>
            <a:r>
              <a:rPr lang="en-US" dirty="0" smtClean="0"/>
              <a:t>is the current protection device in use. </a:t>
            </a:r>
          </a:p>
          <a:p>
            <a:pPr lvl="1"/>
            <a:r>
              <a:rPr lang="en-US" dirty="0" smtClean="0"/>
              <a:t>ESD </a:t>
            </a:r>
            <a:r>
              <a:rPr lang="en-US" dirty="0"/>
              <a:t>Rating for </a:t>
            </a:r>
            <a:r>
              <a:rPr lang="en-US" dirty="0" smtClean="0"/>
              <a:t>contact </a:t>
            </a:r>
            <a:r>
              <a:rPr lang="en-US" dirty="0"/>
              <a:t>is </a:t>
            </a:r>
            <a:r>
              <a:rPr lang="en-US" dirty="0" smtClean="0"/>
              <a:t>+/- </a:t>
            </a:r>
            <a:r>
              <a:rPr lang="en-US" dirty="0"/>
              <a:t>8 </a:t>
            </a:r>
            <a:r>
              <a:rPr lang="en-US" dirty="0" smtClean="0"/>
              <a:t>KV</a:t>
            </a:r>
          </a:p>
          <a:p>
            <a:pPr lvl="1"/>
            <a:r>
              <a:rPr lang="en-US" dirty="0" smtClean="0"/>
              <a:t>Capacitance is 1 - 0.3pf</a:t>
            </a:r>
            <a:endParaRPr lang="en-US" dirty="0"/>
          </a:p>
          <a:p>
            <a:r>
              <a:rPr lang="en-US" dirty="0" smtClean="0"/>
              <a:t>New proposed ESD7008 has:</a:t>
            </a:r>
          </a:p>
          <a:p>
            <a:pPr lvl="1"/>
            <a:r>
              <a:rPr lang="en-US" dirty="0" smtClean="0"/>
              <a:t>Same manufacturer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capacitance 0.2pf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ESD Rating for contact +/- </a:t>
            </a:r>
            <a:r>
              <a:rPr lang="en-US" dirty="0"/>
              <a:t>15 </a:t>
            </a:r>
            <a:r>
              <a:rPr lang="en-US" dirty="0" smtClean="0"/>
              <a:t>KV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omparable cost per channel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lightly larger packaging (to dissipate energy)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idirectional capability</a:t>
            </a:r>
          </a:p>
          <a:p>
            <a:r>
              <a:rPr lang="en-US" dirty="0" smtClean="0"/>
              <a:t>Testing leakage current now…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Input Considerations:</a:t>
            </a:r>
            <a:br>
              <a:rPr lang="en-US" dirty="0" smtClean="0"/>
            </a:br>
            <a:r>
              <a:rPr lang="en-US" dirty="0" smtClean="0"/>
              <a:t>Protection: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9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Analog Power should not overlap </a:t>
            </a:r>
            <a:r>
              <a:rPr lang="en-US" dirty="0"/>
              <a:t>D</a:t>
            </a:r>
            <a:r>
              <a:rPr lang="en-US" dirty="0" smtClean="0"/>
              <a:t>igital ground planes, and vice versa.</a:t>
            </a:r>
          </a:p>
          <a:p>
            <a:r>
              <a:rPr lang="en-US" dirty="0" smtClean="0"/>
              <a:t>Analog length matching is not important, however impedance matching is.</a:t>
            </a:r>
          </a:p>
          <a:p>
            <a:r>
              <a:rPr lang="en-US" dirty="0" smtClean="0"/>
              <a:t>Digital length and impedance matching is important, within pairs, and </a:t>
            </a:r>
            <a:r>
              <a:rPr lang="en-US" dirty="0"/>
              <a:t>w</a:t>
            </a:r>
            <a:r>
              <a:rPr lang="en-US" dirty="0" smtClean="0"/>
              <a:t>ithin clock domains.</a:t>
            </a:r>
          </a:p>
          <a:p>
            <a:r>
              <a:rPr lang="en-US" dirty="0" smtClean="0"/>
              <a:t>Distributed clocks such as ART to VMM should be the same distance from the FPGA.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/ Digital Design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2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Startup FPGA configuration should be stored in the </a:t>
            </a:r>
            <a:r>
              <a:rPr lang="en-US" dirty="0" err="1" smtClean="0"/>
              <a:t>config</a:t>
            </a:r>
            <a:r>
              <a:rPr lang="en-US" dirty="0" smtClean="0"/>
              <a:t> flash, This will speed up startup.</a:t>
            </a:r>
          </a:p>
          <a:p>
            <a:r>
              <a:rPr lang="en-US" dirty="0" smtClean="0"/>
              <a:t>A Golden </a:t>
            </a:r>
            <a:r>
              <a:rPr lang="en-US" dirty="0" err="1" smtClean="0"/>
              <a:t>config</a:t>
            </a:r>
            <a:r>
              <a:rPr lang="en-US" dirty="0" smtClean="0"/>
              <a:t> should be kept in flash, to speed recovery.</a:t>
            </a:r>
          </a:p>
          <a:p>
            <a:r>
              <a:rPr lang="en-US" dirty="0" smtClean="0"/>
              <a:t>VMM </a:t>
            </a:r>
            <a:r>
              <a:rPr lang="en-US" dirty="0" err="1" smtClean="0"/>
              <a:t>config</a:t>
            </a:r>
            <a:r>
              <a:rPr lang="en-US" dirty="0" smtClean="0"/>
              <a:t> should be stored in flash.</a:t>
            </a:r>
          </a:p>
          <a:p>
            <a:r>
              <a:rPr lang="en-US" dirty="0" smtClean="0"/>
              <a:t>Flash can be configured via JTAG.</a:t>
            </a:r>
          </a:p>
          <a:p>
            <a:r>
              <a:rPr lang="en-US" dirty="0" smtClean="0"/>
              <a:t>A serial number can be stored in the flash.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ADC is built into the FPGA.</a:t>
            </a:r>
          </a:p>
          <a:p>
            <a:pPr lvl="1"/>
            <a:r>
              <a:rPr lang="en-US" dirty="0" smtClean="0"/>
              <a:t>32 Channels</a:t>
            </a:r>
          </a:p>
          <a:p>
            <a:pPr lvl="1"/>
            <a:r>
              <a:rPr lang="en-US" dirty="0" smtClean="0"/>
              <a:t>12bit</a:t>
            </a:r>
          </a:p>
          <a:p>
            <a:pPr lvl="1"/>
            <a:r>
              <a:rPr lang="en-US" dirty="0" smtClean="0"/>
              <a:t>1MHz</a:t>
            </a:r>
          </a:p>
          <a:p>
            <a:pPr lvl="1"/>
            <a:r>
              <a:rPr lang="en-US" dirty="0" smtClean="0"/>
              <a:t>0-1V</a:t>
            </a:r>
          </a:p>
          <a:p>
            <a:r>
              <a:rPr lang="en-US" dirty="0" smtClean="0"/>
              <a:t>3 ADC lines can be provided to each VMM from the FPGA, for </a:t>
            </a:r>
            <a:r>
              <a:rPr lang="en-US" dirty="0" err="1" smtClean="0"/>
              <a:t>cal</a:t>
            </a:r>
            <a:r>
              <a:rPr lang="en-US" dirty="0" smtClean="0"/>
              <a:t> and diagnostics.</a:t>
            </a:r>
          </a:p>
          <a:p>
            <a:r>
              <a:rPr lang="en-US" dirty="0" smtClean="0"/>
              <a:t>ADC also monitors Power and Temp.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35468"/>
            <a:ext cx="8449734" cy="59906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MMFE-8 PCB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 descr="Front-end board.pdf - Adobe Acrobat Pr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3008"/>
            <a:ext cx="8229600" cy="5183342"/>
          </a:xfrm>
        </p:spPr>
      </p:pic>
    </p:spTree>
    <p:extLst>
      <p:ext uri="{BB962C8B-B14F-4D97-AF65-F5344CB8AC3E}">
        <p14:creationId xmlns:p14="http://schemas.microsoft.com/office/powerpoint/2010/main" val="232494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3" y="0"/>
            <a:ext cx="9872133" cy="69528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3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596" y="-144326"/>
            <a:ext cx="9989388" cy="76346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8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563" y="-224452"/>
            <a:ext cx="9920377" cy="75819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333" y="-13478"/>
            <a:ext cx="10041147" cy="7370928"/>
          </a:xfrm>
        </p:spPr>
      </p:pic>
    </p:spTree>
    <p:extLst>
      <p:ext uri="{BB962C8B-B14F-4D97-AF65-F5344CB8AC3E}">
        <p14:creationId xmlns:p14="http://schemas.microsoft.com/office/powerpoint/2010/main" val="238014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of </a:t>
            </a:r>
            <a:r>
              <a:rPr lang="en-US" dirty="0" smtClean="0"/>
              <a:t>MMFE-8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 descr="https://espace.cern.ch/project-GBLIB/public/Shared%20Documents/Pictures/GLIBv3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1" y="2323278"/>
            <a:ext cx="4643477" cy="34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939345" y="568482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08639" y="2779559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08639" y="3423514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44163" y="4272887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44163" y="5096674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33752" y="2842469"/>
            <a:ext cx="1308442" cy="107531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0537" y="5572841"/>
            <a:ext cx="171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GbE</a:t>
            </a:r>
            <a:r>
              <a:rPr lang="en-US" sz="2000" dirty="0" smtClean="0"/>
              <a:t> out </a:t>
            </a:r>
          </a:p>
          <a:p>
            <a:r>
              <a:rPr lang="en-US" sz="2000" dirty="0" smtClean="0"/>
              <a:t>(UDP </a:t>
            </a:r>
          </a:p>
          <a:p>
            <a:r>
              <a:rPr lang="en-US" sz="2000" dirty="0" smtClean="0"/>
              <a:t>packets) to MATLAB</a:t>
            </a:r>
            <a:endParaRPr lang="en-US" sz="2000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8412480" y="382438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24088" y="3132995"/>
            <a:ext cx="105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GbE</a:t>
            </a:r>
            <a:r>
              <a:rPr lang="en-US" sz="2000" dirty="0" smtClean="0"/>
              <a:t> out</a:t>
            </a:r>
          </a:p>
          <a:p>
            <a:r>
              <a:rPr lang="en-US" sz="2000" dirty="0" smtClean="0"/>
              <a:t>(UDP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ackets)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1223" y="5612592"/>
            <a:ext cx="1826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x </a:t>
            </a:r>
            <a:r>
              <a:rPr lang="en-US" sz="2000" dirty="0" smtClean="0"/>
              <a:t>MMFE-8, </a:t>
            </a:r>
            <a:endParaRPr lang="en-US" sz="2000" dirty="0" smtClean="0"/>
          </a:p>
          <a:p>
            <a:r>
              <a:rPr lang="en-US" sz="2000" dirty="0" smtClean="0"/>
              <a:t>each containing</a:t>
            </a:r>
          </a:p>
          <a:p>
            <a:r>
              <a:rPr lang="en-US" sz="2000" dirty="0"/>
              <a:t>8</a:t>
            </a:r>
            <a:r>
              <a:rPr lang="en-US" sz="2000" dirty="0" smtClean="0"/>
              <a:t> </a:t>
            </a:r>
            <a:r>
              <a:rPr lang="en-US" sz="2000" dirty="0" smtClean="0"/>
              <a:t>VMM ASICs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6054" y="5526511"/>
            <a:ext cx="1740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x </a:t>
            </a:r>
            <a:r>
              <a:rPr lang="en-US" sz="2000" dirty="0" err="1" smtClean="0"/>
              <a:t>miniSAS</a:t>
            </a:r>
            <a:endParaRPr lang="en-US" sz="20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ables </a:t>
            </a:r>
            <a:r>
              <a:rPr lang="en-US" sz="2000" dirty="0" smtClean="0"/>
              <a:t>(32 ART,</a:t>
            </a:r>
          </a:p>
          <a:p>
            <a:r>
              <a:rPr lang="en-US" sz="2000" dirty="0" smtClean="0"/>
              <a:t>3+ E-Link each)</a:t>
            </a:r>
            <a:endParaRPr lang="en-US" sz="2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05964" y="302990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</a:t>
            </a:r>
          </a:p>
          <a:p>
            <a:r>
              <a:rPr lang="en-US" dirty="0" smtClean="0"/>
              <a:t>S6-FMC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3887" y="5703133"/>
            <a:ext cx="2858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6 contains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ransfer logic </a:t>
            </a:r>
            <a:r>
              <a:rPr lang="en-US" sz="2000" dirty="0" smtClean="0"/>
              <a:t>to configure</a:t>
            </a:r>
          </a:p>
          <a:p>
            <a:r>
              <a:rPr lang="en-US" sz="2000" dirty="0" smtClean="0"/>
              <a:t>and readout the VMM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3799" y="1538289"/>
            <a:ext cx="2918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Spartan 6 on the S6-FMC</a:t>
            </a:r>
          </a:p>
          <a:p>
            <a:r>
              <a:rPr lang="en-US" dirty="0" smtClean="0"/>
              <a:t> is used to translate voltage </a:t>
            </a:r>
          </a:p>
          <a:p>
            <a:r>
              <a:rPr lang="en-US" dirty="0" smtClean="0"/>
              <a:t>levels to/from VMM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5" y="4807868"/>
            <a:ext cx="1548748" cy="8178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3" y="3999786"/>
            <a:ext cx="1548748" cy="817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3" y="3204781"/>
            <a:ext cx="1548748" cy="817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" y="2419495"/>
            <a:ext cx="1548748" cy="8178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57406" y="5864015"/>
            <a:ext cx="171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PCIe</a:t>
            </a:r>
            <a:r>
              <a:rPr lang="en-US" sz="2000" dirty="0" smtClean="0"/>
              <a:t> </a:t>
            </a:r>
            <a:r>
              <a:rPr lang="en-US" sz="2000" dirty="0" smtClean="0"/>
              <a:t>out </a:t>
            </a:r>
          </a:p>
          <a:p>
            <a:r>
              <a:rPr lang="en-US" sz="2000" dirty="0" smtClean="0"/>
              <a:t>packets </a:t>
            </a:r>
            <a:r>
              <a:rPr lang="en-US" sz="2000" dirty="0" smtClean="0"/>
              <a:t>to </a:t>
            </a:r>
            <a:r>
              <a:rPr lang="en-US" sz="2000" dirty="0" smtClean="0"/>
              <a:t>Chassis</a:t>
            </a:r>
            <a:endParaRPr lang="en-US" sz="2000" dirty="0"/>
          </a:p>
        </p:txBody>
      </p:sp>
      <p:sp>
        <p:nvSpPr>
          <p:cNvPr id="33" name="Down Arrow 32"/>
          <p:cNvSpPr/>
          <p:nvPr/>
        </p:nvSpPr>
        <p:spPr>
          <a:xfrm>
            <a:off x="4020354" y="5476945"/>
            <a:ext cx="484632" cy="436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49293" y="4408686"/>
            <a:ext cx="1151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 Versa-</a:t>
            </a:r>
          </a:p>
          <a:p>
            <a:r>
              <a:rPr lang="en-US" sz="2000" dirty="0" smtClean="0"/>
              <a:t>Link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 smtClean="0"/>
              <a:t>Custom </a:t>
            </a: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ackets)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451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of </a:t>
            </a:r>
            <a:r>
              <a:rPr lang="en-US" dirty="0" smtClean="0"/>
              <a:t>MMFE-8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https://espace.cern.ch/project-GBLIB/public/Shared%20Documents/Pictures/GLIBv3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1" y="2323278"/>
            <a:ext cx="4643477" cy="34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939345" y="568482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08639" y="2779559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08639" y="3423514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44163" y="4272887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44163" y="5096674"/>
            <a:ext cx="978408" cy="179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0537" y="5572841"/>
            <a:ext cx="171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GbE</a:t>
            </a:r>
            <a:r>
              <a:rPr lang="en-US" sz="2000" dirty="0" smtClean="0"/>
              <a:t> out </a:t>
            </a:r>
          </a:p>
          <a:p>
            <a:r>
              <a:rPr lang="en-US" sz="2000" dirty="0" smtClean="0"/>
              <a:t>(UDP </a:t>
            </a:r>
          </a:p>
          <a:p>
            <a:r>
              <a:rPr lang="en-US" sz="2000" dirty="0" smtClean="0"/>
              <a:t>packets) to MATLAB</a:t>
            </a:r>
            <a:endParaRPr lang="en-US" sz="2000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8412480" y="382438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24088" y="3132995"/>
            <a:ext cx="105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GbE</a:t>
            </a:r>
            <a:r>
              <a:rPr lang="en-US" sz="2000" dirty="0" smtClean="0"/>
              <a:t> out</a:t>
            </a:r>
          </a:p>
          <a:p>
            <a:r>
              <a:rPr lang="en-US" sz="2000" dirty="0" smtClean="0"/>
              <a:t>(UDP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ackets)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1223" y="5612592"/>
            <a:ext cx="1826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x </a:t>
            </a:r>
            <a:r>
              <a:rPr lang="en-US" sz="2000" dirty="0" smtClean="0"/>
              <a:t>MMFE-8, </a:t>
            </a:r>
            <a:endParaRPr lang="en-US" sz="2000" dirty="0" smtClean="0"/>
          </a:p>
          <a:p>
            <a:r>
              <a:rPr lang="en-US" sz="2000" dirty="0" smtClean="0"/>
              <a:t>each containing</a:t>
            </a:r>
          </a:p>
          <a:p>
            <a:r>
              <a:rPr lang="en-US" sz="2000" dirty="0"/>
              <a:t>8</a:t>
            </a:r>
            <a:r>
              <a:rPr lang="en-US" sz="2000" dirty="0" smtClean="0"/>
              <a:t> </a:t>
            </a:r>
            <a:r>
              <a:rPr lang="en-US" sz="2000" dirty="0" smtClean="0"/>
              <a:t>VMM ASICs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6054" y="5526511"/>
            <a:ext cx="1740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x </a:t>
            </a:r>
            <a:r>
              <a:rPr lang="en-US" sz="2000" dirty="0" err="1" smtClean="0"/>
              <a:t>miniSAS</a:t>
            </a:r>
            <a:endParaRPr lang="en-US" sz="20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ables </a:t>
            </a:r>
            <a:r>
              <a:rPr lang="en-US" sz="2000" dirty="0" smtClean="0"/>
              <a:t>(32 ART,</a:t>
            </a:r>
          </a:p>
          <a:p>
            <a:r>
              <a:rPr lang="en-US" sz="2000" dirty="0" smtClean="0"/>
              <a:t>3+ E-Link each)</a:t>
            </a:r>
            <a:endParaRPr lang="en-US" sz="2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753887" y="5703133"/>
            <a:ext cx="2858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6 contains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ransfer logic </a:t>
            </a:r>
            <a:r>
              <a:rPr lang="en-US" sz="2000" dirty="0" smtClean="0"/>
              <a:t>to configure</a:t>
            </a:r>
          </a:p>
          <a:p>
            <a:r>
              <a:rPr lang="en-US" sz="2000" dirty="0" smtClean="0"/>
              <a:t>and readout the VMM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3799" y="1538289"/>
            <a:ext cx="2918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Spartan 6 on the S6-FMC</a:t>
            </a:r>
          </a:p>
          <a:p>
            <a:r>
              <a:rPr lang="en-US" dirty="0" smtClean="0"/>
              <a:t> is used to translate voltage </a:t>
            </a:r>
          </a:p>
          <a:p>
            <a:r>
              <a:rPr lang="en-US" dirty="0" smtClean="0"/>
              <a:t>levels to/from VMM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5" y="4807868"/>
            <a:ext cx="1548748" cy="8178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3" y="3999786"/>
            <a:ext cx="1548748" cy="8178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3" y="3204781"/>
            <a:ext cx="1548748" cy="817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" y="2419495"/>
            <a:ext cx="1548748" cy="8178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57406" y="5864015"/>
            <a:ext cx="171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PCIe</a:t>
            </a:r>
            <a:r>
              <a:rPr lang="en-US" sz="2000" dirty="0" smtClean="0"/>
              <a:t> </a:t>
            </a:r>
            <a:r>
              <a:rPr lang="en-US" sz="2000" dirty="0" smtClean="0"/>
              <a:t>out </a:t>
            </a:r>
          </a:p>
          <a:p>
            <a:r>
              <a:rPr lang="en-US" sz="2000" dirty="0" smtClean="0"/>
              <a:t>packets </a:t>
            </a:r>
            <a:r>
              <a:rPr lang="en-US" sz="2000" dirty="0" smtClean="0"/>
              <a:t>to </a:t>
            </a:r>
            <a:r>
              <a:rPr lang="en-US" sz="2000" dirty="0" smtClean="0"/>
              <a:t>Chassis</a:t>
            </a:r>
            <a:endParaRPr lang="en-US" sz="2000" dirty="0"/>
          </a:p>
        </p:txBody>
      </p:sp>
      <p:sp>
        <p:nvSpPr>
          <p:cNvPr id="33" name="Down Arrow 32"/>
          <p:cNvSpPr/>
          <p:nvPr/>
        </p:nvSpPr>
        <p:spPr>
          <a:xfrm>
            <a:off x="4020354" y="5476945"/>
            <a:ext cx="484632" cy="4366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49293" y="4408686"/>
            <a:ext cx="1151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 Versa-</a:t>
            </a:r>
          </a:p>
          <a:p>
            <a:r>
              <a:rPr lang="en-US" sz="2000" dirty="0" smtClean="0"/>
              <a:t>Link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 smtClean="0"/>
              <a:t>Custom </a:t>
            </a: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ackets)</a:t>
            </a:r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351146" y="2804917"/>
            <a:ext cx="1711443" cy="11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" y="194413"/>
            <a:ext cx="2342366" cy="36295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MMFE_8 w/ FPGA </a:t>
            </a:r>
            <a:br>
              <a:rPr lang="en-US" sz="2400" dirty="0" smtClean="0"/>
            </a:br>
            <a:r>
              <a:rPr lang="en-US" sz="2400" dirty="0" smtClean="0"/>
              <a:t>Block Diagram</a:t>
            </a:r>
            <a:endParaRPr lang="en-US" sz="2400" dirty="0"/>
          </a:p>
        </p:txBody>
      </p:sp>
      <p:sp>
        <p:nvSpPr>
          <p:cNvPr id="107" name="Rectangle 106"/>
          <p:cNvSpPr/>
          <p:nvPr/>
        </p:nvSpPr>
        <p:spPr>
          <a:xfrm>
            <a:off x="7106280" y="616353"/>
            <a:ext cx="1896596" cy="1809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Artix</a:t>
            </a:r>
            <a:r>
              <a:rPr lang="en-US" dirty="0"/>
              <a:t> </a:t>
            </a:r>
            <a:r>
              <a:rPr lang="en-US" dirty="0" smtClean="0"/>
              <a:t>XC7A200T-2FBG676Cv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133600" y="5948043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VMM 1.2 </a:t>
            </a:r>
            <a:r>
              <a:rPr lang="en-US" dirty="0" err="1" smtClean="0">
                <a:solidFill>
                  <a:prstClr val="white"/>
                </a:solidFill>
              </a:rPr>
              <a:t>VDC_Analog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 1.2 </a:t>
            </a:r>
            <a:r>
              <a:rPr lang="en-US" dirty="0" err="1" smtClean="0">
                <a:solidFill>
                  <a:prstClr val="white"/>
                </a:solidFill>
              </a:rPr>
              <a:t>VDC_Digital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FPGA 1.8/1.2/1.0 VDC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85098" y="4838146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VMM2_7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60802" y="756376"/>
            <a:ext cx="0" cy="1029036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2155446" y="4644172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570971" y="4597778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238006" y="1122041"/>
            <a:ext cx="0" cy="643748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418565" y="4597777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3232897" y="4645041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84992" y="1740833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TRIG/ADDR: 16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4114492" y="1289289"/>
            <a:ext cx="0" cy="443140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4104421" y="4633385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3371009" y="4610984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4793640" y="4635103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/>
          <p:nvPr/>
        </p:nvCxnSpPr>
        <p:spPr>
          <a:xfrm>
            <a:off x="5257801" y="2000213"/>
            <a:ext cx="183578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H="1">
            <a:off x="3238006" y="1122041"/>
            <a:ext cx="3855576" cy="0"/>
          </a:xfrm>
          <a:prstGeom prst="straightConnector1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2155447" y="762000"/>
            <a:ext cx="4947041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620741" y="533559"/>
            <a:ext cx="243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SPI MOSI to VMM2_1 </a:t>
            </a:r>
            <a:r>
              <a:rPr lang="en-US" sz="1200" dirty="0" smtClean="0">
                <a:solidFill>
                  <a:prstClr val="black"/>
                </a:solidFill>
              </a:rPr>
              <a:t>CONFIG + 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204" y="4722609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81914" y="4982691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480297" y="4981091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2075169" y="5716179"/>
            <a:ext cx="200912" cy="1"/>
          </a:xfrm>
          <a:prstGeom prst="bentConnector3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71265" y="5810287"/>
            <a:ext cx="163051" cy="6349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334316" y="5615723"/>
            <a:ext cx="0" cy="194564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 flipV="1">
            <a:off x="2313201" y="4645041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334316" y="914400"/>
            <a:ext cx="4759265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2323665" y="908776"/>
            <a:ext cx="0" cy="876636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488741" y="719035"/>
            <a:ext cx="1552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SPI MISO from </a:t>
            </a:r>
            <a:r>
              <a:rPr lang="en-US" sz="1200" dirty="0" smtClean="0">
                <a:solidFill>
                  <a:prstClr val="black"/>
                </a:solidFill>
              </a:rPr>
              <a:t>VMM2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613154" y="881112"/>
            <a:ext cx="1476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TTC, CTRL, Status </a:t>
            </a:r>
            <a:r>
              <a:rPr lang="en-US" sz="1200" dirty="0" err="1" smtClean="0">
                <a:solidFill>
                  <a:prstClr val="black"/>
                </a:solidFill>
              </a:rPr>
              <a:t>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840337" y="2199831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D0, D1, STATUS</a:t>
            </a:r>
            <a:r>
              <a:rPr lang="en-US" sz="1200" dirty="0" smtClean="0">
                <a:solidFill>
                  <a:prstClr val="black"/>
                </a:solidFill>
              </a:rPr>
              <a:t>: 48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H="1">
            <a:off x="4099169" y="1294539"/>
            <a:ext cx="2994413" cy="0"/>
          </a:xfrm>
          <a:prstGeom prst="straightConnector1">
            <a:avLst/>
          </a:prstGeom>
          <a:ln w="254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991817" y="1075719"/>
            <a:ext cx="108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</a:t>
            </a:r>
            <a:r>
              <a:rPr lang="en-US" sz="1200" dirty="0" smtClean="0">
                <a:solidFill>
                  <a:prstClr val="black"/>
                </a:solidFill>
              </a:rPr>
              <a:t>Sync, L1 </a:t>
            </a:r>
            <a:r>
              <a:rPr lang="en-US" sz="1200" dirty="0" err="1" smtClean="0">
                <a:solidFill>
                  <a:prstClr val="black"/>
                </a:solidFill>
              </a:rPr>
              <a:t>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73770" y="4598875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 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915854" y="2475991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2018" y="2000213"/>
            <a:ext cx="6172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026377" y="17731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143497" y="1950771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45700" y="2008863"/>
            <a:ext cx="19349" cy="3374952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14406" y="2181951"/>
            <a:ext cx="624825" cy="0"/>
          </a:xfrm>
          <a:prstGeom prst="straightConnector1">
            <a:avLst/>
          </a:prstGeom>
          <a:ln>
            <a:solidFill>
              <a:srgbClr val="00B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82625" y="2185786"/>
            <a:ext cx="0" cy="3366052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47169" y="2186883"/>
            <a:ext cx="1567042" cy="49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4921348" y="2645267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789895" y="1942440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VMM2_1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H="1" flipV="1">
            <a:off x="2160243" y="1748466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1575768" y="1702072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23362" y="1702071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95" name="Straight Arrow Connector 194"/>
          <p:cNvCxnSpPr/>
          <p:nvPr/>
        </p:nvCxnSpPr>
        <p:spPr>
          <a:xfrm>
            <a:off x="3237694" y="1749335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4109218" y="1737679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3375806" y="1715278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199" name="Straight Arrow Connector 198"/>
          <p:cNvCxnSpPr/>
          <p:nvPr/>
        </p:nvCxnSpPr>
        <p:spPr>
          <a:xfrm>
            <a:off x="4792636" y="1715278"/>
            <a:ext cx="15494" cy="241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4001" y="1826903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186711" y="2086985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706398" y="1925381"/>
            <a:ext cx="755999" cy="36903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000" dirty="0" smtClean="0">
                <a:solidFill>
                  <a:prstClr val="white"/>
                </a:solidFill>
              </a:rPr>
              <a:t>Dual Zebra + Protection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1485094" y="2085385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 flipV="1">
            <a:off x="2317998" y="1749335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4178567" y="1703169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789895" y="2426154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VMM2_2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flipH="1" flipV="1">
            <a:off x="2160243" y="2232180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1575768" y="2185786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423362" y="2185785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3237694" y="2233049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H="1">
            <a:off x="4109218" y="2221393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375806" y="2198992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4798437" y="2223111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34001" y="2310617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86711" y="2570699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1485094" y="2569099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H="1" flipV="1">
            <a:off x="2317998" y="2233049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4178567" y="2186883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789895" y="2904504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VMM2_3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 flipH="1" flipV="1">
            <a:off x="2160243" y="2710530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1575768" y="2664136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423362" y="2664135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28" name="Straight Arrow Connector 227"/>
          <p:cNvCxnSpPr/>
          <p:nvPr/>
        </p:nvCxnSpPr>
        <p:spPr>
          <a:xfrm>
            <a:off x="3237694" y="2711399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H="1">
            <a:off x="4109218" y="2699743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375806" y="2677342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4798437" y="2701461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34001" y="2788967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186711" y="3049049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1485094" y="3047449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flipH="1" flipV="1">
            <a:off x="2317998" y="2711399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4178567" y="2665233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785099" y="3379100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VMM2_4</a:t>
            </a:r>
          </a:p>
        </p:txBody>
      </p:sp>
      <p:cxnSp>
        <p:nvCxnSpPr>
          <p:cNvPr id="240" name="Straight Arrow Connector 239"/>
          <p:cNvCxnSpPr/>
          <p:nvPr/>
        </p:nvCxnSpPr>
        <p:spPr>
          <a:xfrm flipH="1" flipV="1">
            <a:off x="2155447" y="3185126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1570972" y="3138732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418566" y="3138731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3232898" y="3185995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>
            <a:off x="4104422" y="3174339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3371010" y="3151938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4793641" y="3176057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29205" y="3263563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48" name="Straight Arrow Connector 247"/>
          <p:cNvCxnSpPr/>
          <p:nvPr/>
        </p:nvCxnSpPr>
        <p:spPr>
          <a:xfrm>
            <a:off x="181915" y="3523645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480298" y="3522045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flipH="1" flipV="1">
            <a:off x="2313202" y="3185995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4173771" y="3139829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790207" y="3863332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VMM2_5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70" name="Straight Arrow Connector 269"/>
          <p:cNvCxnSpPr/>
          <p:nvPr/>
        </p:nvCxnSpPr>
        <p:spPr>
          <a:xfrm flipH="1" flipV="1">
            <a:off x="2160555" y="3669358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1576080" y="3622964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2423674" y="3622963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73" name="Straight Arrow Connector 272"/>
          <p:cNvCxnSpPr/>
          <p:nvPr/>
        </p:nvCxnSpPr>
        <p:spPr>
          <a:xfrm>
            <a:off x="3238006" y="3670227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H="1">
            <a:off x="4109530" y="3658571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3376118" y="3636170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276" name="Straight Arrow Connector 275"/>
          <p:cNvCxnSpPr/>
          <p:nvPr/>
        </p:nvCxnSpPr>
        <p:spPr>
          <a:xfrm>
            <a:off x="4798749" y="3660289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34313" y="3747795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87023" y="4007877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1485406" y="4006277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 flipV="1">
            <a:off x="2318310" y="3670227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4178879" y="3624061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785099" y="4345781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VMM2_6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5" name="Straight Arrow Connector 284"/>
          <p:cNvCxnSpPr/>
          <p:nvPr/>
        </p:nvCxnSpPr>
        <p:spPr>
          <a:xfrm flipH="1" flipV="1">
            <a:off x="2155447" y="4151807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1570972" y="4105413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418566" y="4105412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88" name="Straight Arrow Connector 287"/>
          <p:cNvCxnSpPr/>
          <p:nvPr/>
        </p:nvCxnSpPr>
        <p:spPr>
          <a:xfrm>
            <a:off x="3232898" y="4152676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4104422" y="4141020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3371010" y="4118619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4793641" y="4142738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29205" y="4230244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293" name="Straight Arrow Connector 292"/>
          <p:cNvCxnSpPr/>
          <p:nvPr/>
        </p:nvCxnSpPr>
        <p:spPr>
          <a:xfrm>
            <a:off x="181915" y="4490326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1480298" y="4488726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2313202" y="4152676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4173771" y="4106510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790206" y="5333978"/>
            <a:ext cx="3124199" cy="2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VMM2_8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 flipH="1" flipV="1">
            <a:off x="2160554" y="5140004"/>
            <a:ext cx="10710" cy="203641"/>
          </a:xfrm>
          <a:prstGeom prst="straightConnector1">
            <a:avLst/>
          </a:prstGeom>
          <a:ln w="25400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1576079" y="5093610"/>
            <a:ext cx="65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SPI CFG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423673" y="5093609"/>
            <a:ext cx="912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black"/>
                </a:solidFill>
              </a:rPr>
              <a:t>BCnt</a:t>
            </a:r>
            <a:r>
              <a:rPr lang="en-US" sz="1200" dirty="0" smtClean="0">
                <a:solidFill>
                  <a:prstClr val="black"/>
                </a:solidFill>
              </a:rPr>
              <a:t> + Ctrl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03" name="Straight Arrow Connector 302"/>
          <p:cNvCxnSpPr/>
          <p:nvPr/>
        </p:nvCxnSpPr>
        <p:spPr>
          <a:xfrm>
            <a:off x="3238005" y="5140873"/>
            <a:ext cx="0" cy="1975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H="1">
            <a:off x="4109529" y="5129217"/>
            <a:ext cx="5274" cy="21419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376117" y="5106816"/>
            <a:ext cx="79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L1 Accept</a:t>
            </a:r>
          </a:p>
        </p:txBody>
      </p:sp>
      <p:cxnSp>
        <p:nvCxnSpPr>
          <p:cNvPr id="306" name="Straight Arrow Connector 305"/>
          <p:cNvCxnSpPr/>
          <p:nvPr/>
        </p:nvCxnSpPr>
        <p:spPr>
          <a:xfrm>
            <a:off x="4798748" y="5130935"/>
            <a:ext cx="9693" cy="216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34312" y="5218441"/>
            <a:ext cx="70884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64 </a:t>
            </a:r>
            <a:r>
              <a:rPr lang="en-US" sz="1200" dirty="0" smtClean="0">
                <a:solidFill>
                  <a:prstClr val="black"/>
                </a:solidFill>
              </a:rPr>
              <a:t>Sig </a:t>
            </a:r>
            <a:r>
              <a:rPr lang="en-US" sz="1200" dirty="0">
                <a:solidFill>
                  <a:prstClr val="black"/>
                </a:solidFill>
              </a:rPr>
              <a:t>In</a:t>
            </a:r>
          </a:p>
        </p:txBody>
      </p:sp>
      <p:cxnSp>
        <p:nvCxnSpPr>
          <p:cNvPr id="308" name="Straight Arrow Connector 307"/>
          <p:cNvCxnSpPr/>
          <p:nvPr/>
        </p:nvCxnSpPr>
        <p:spPr>
          <a:xfrm>
            <a:off x="187022" y="5478523"/>
            <a:ext cx="504439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1485405" y="5476923"/>
            <a:ext cx="304800" cy="16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 flipV="1">
            <a:off x="2318309" y="5140873"/>
            <a:ext cx="5355" cy="208887"/>
          </a:xfrm>
          <a:prstGeom prst="straightConnector1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4178878" y="5094707"/>
            <a:ext cx="68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    ACLK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54" name="Straight Connector 253"/>
          <p:cNvCxnSpPr/>
          <p:nvPr/>
        </p:nvCxnSpPr>
        <p:spPr>
          <a:xfrm flipV="1">
            <a:off x="6250112" y="1954799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V="1">
            <a:off x="5157984" y="2129988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6240040" y="2145421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5139691" y="2431416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5154178" y="2610633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5095211" y="21299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022571" y="22601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091405" y="26318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2" name="Straight Arrow Connector 261"/>
          <p:cNvCxnSpPr/>
          <p:nvPr/>
        </p:nvCxnSpPr>
        <p:spPr>
          <a:xfrm>
            <a:off x="4927470" y="2953896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>
            <a:off x="4932964" y="3123172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V="1">
            <a:off x="5151307" y="2909321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5165794" y="3088538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5034187" y="27380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5103021" y="31097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6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23" name="Straight Arrow Connector 322"/>
          <p:cNvCxnSpPr/>
          <p:nvPr/>
        </p:nvCxnSpPr>
        <p:spPr>
          <a:xfrm>
            <a:off x="4915854" y="3432525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4921348" y="3601801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5139691" y="3387950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5154178" y="3567167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5022571" y="32167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5091405" y="35883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329" name="Straight Arrow Connector 328"/>
          <p:cNvCxnSpPr/>
          <p:nvPr/>
        </p:nvCxnSpPr>
        <p:spPr>
          <a:xfrm>
            <a:off x="4911811" y="3914581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>
            <a:off x="4917305" y="4083857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V="1">
            <a:off x="5135648" y="3870006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5150135" y="4049223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5018528" y="36987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087362" y="40704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335" name="Straight Arrow Connector 334"/>
          <p:cNvCxnSpPr/>
          <p:nvPr/>
        </p:nvCxnSpPr>
        <p:spPr>
          <a:xfrm>
            <a:off x="4915854" y="4404071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/>
          <p:nvPr/>
        </p:nvCxnSpPr>
        <p:spPr>
          <a:xfrm>
            <a:off x="4921348" y="4573347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V="1">
            <a:off x="5139691" y="4359496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V="1">
            <a:off x="5154178" y="4538713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9" name="TextBox 338"/>
          <p:cNvSpPr txBox="1"/>
          <p:nvPr/>
        </p:nvSpPr>
        <p:spPr>
          <a:xfrm>
            <a:off x="5022571" y="41882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5091405" y="45599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341" name="Straight Arrow Connector 340"/>
          <p:cNvCxnSpPr/>
          <p:nvPr/>
        </p:nvCxnSpPr>
        <p:spPr>
          <a:xfrm>
            <a:off x="4915854" y="4890027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>
            <a:off x="4921348" y="5059303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5139691" y="4845452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5154178" y="5024669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5022571" y="46742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347" name="Straight Arrow Connector 346"/>
          <p:cNvCxnSpPr/>
          <p:nvPr/>
        </p:nvCxnSpPr>
        <p:spPr>
          <a:xfrm>
            <a:off x="4919660" y="5382562"/>
            <a:ext cx="8396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4925154" y="5551838"/>
            <a:ext cx="961277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V="1">
            <a:off x="5143497" y="5337987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V="1">
            <a:off x="5157984" y="5517204"/>
            <a:ext cx="72640" cy="90828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5026377" y="51667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2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474870" y="5486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10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96825" y="678732"/>
            <a:ext cx="69933" cy="1615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3694026" y="7010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8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68" name="Straight Connector 267"/>
          <p:cNvCxnSpPr/>
          <p:nvPr/>
        </p:nvCxnSpPr>
        <p:spPr>
          <a:xfrm flipH="1">
            <a:off x="3849225" y="831132"/>
            <a:ext cx="69933" cy="1615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3896399" y="91178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74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15" name="Straight Connector 314"/>
          <p:cNvCxnSpPr/>
          <p:nvPr/>
        </p:nvCxnSpPr>
        <p:spPr>
          <a:xfrm flipH="1">
            <a:off x="4147093" y="1051913"/>
            <a:ext cx="69933" cy="161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4811909" y="1715278"/>
            <a:ext cx="22816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6422639" y="1491408"/>
            <a:ext cx="65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ART </a:t>
            </a:r>
            <a:r>
              <a:rPr lang="en-US" sz="1200" dirty="0" err="1" smtClean="0">
                <a:solidFill>
                  <a:prstClr val="black"/>
                </a:solidFill>
              </a:rPr>
              <a:t>Clk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099518" y="50327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5099518" y="55332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026377" y="14849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346" name="Straight Connector 345"/>
          <p:cNvCxnSpPr/>
          <p:nvPr/>
        </p:nvCxnSpPr>
        <p:spPr>
          <a:xfrm flipV="1">
            <a:off x="5202114" y="1696311"/>
            <a:ext cx="72640" cy="90828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3" name="TextBox 352"/>
          <p:cNvSpPr txBox="1"/>
          <p:nvPr/>
        </p:nvSpPr>
        <p:spPr>
          <a:xfrm>
            <a:off x="4280036" y="10702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354" name="Straight Connector 353"/>
          <p:cNvCxnSpPr/>
          <p:nvPr/>
        </p:nvCxnSpPr>
        <p:spPr>
          <a:xfrm flipV="1">
            <a:off x="4397156" y="1247866"/>
            <a:ext cx="72640" cy="9082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5" name="TextBox 354"/>
          <p:cNvSpPr txBox="1"/>
          <p:nvPr/>
        </p:nvSpPr>
        <p:spPr>
          <a:xfrm>
            <a:off x="7950044" y="2722703"/>
            <a:ext cx="837730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Protection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8457534" y="2739966"/>
            <a:ext cx="62549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uHDMI</a:t>
            </a:r>
            <a:endParaRPr lang="en-US" sz="12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SRS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8457534" y="3309729"/>
            <a:ext cx="62549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uHDMI</a:t>
            </a:r>
            <a:endParaRPr lang="en-US" sz="12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GbE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8164936" y="4623668"/>
            <a:ext cx="93521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miniSAS</a:t>
            </a:r>
            <a:r>
              <a:rPr lang="en-US" sz="1200" dirty="0" smtClean="0">
                <a:solidFill>
                  <a:prstClr val="white"/>
                </a:solidFill>
              </a:rPr>
              <a:t> 8i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>
            <a:off x="7375905" y="4762167"/>
            <a:ext cx="789031" cy="2374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7918478" y="2449116"/>
            <a:ext cx="12104" cy="860613"/>
          </a:xfrm>
          <a:prstGeom prst="straightConnector1">
            <a:avLst/>
          </a:prstGeom>
          <a:ln w="25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>
            <a:endCxn id="356" idx="0"/>
          </p:cNvCxnSpPr>
          <p:nvPr/>
        </p:nvCxnSpPr>
        <p:spPr>
          <a:xfrm>
            <a:off x="8770280" y="2440048"/>
            <a:ext cx="0" cy="299918"/>
          </a:xfrm>
          <a:prstGeom prst="straightConnector1">
            <a:avLst/>
          </a:prstGeom>
          <a:ln w="25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7332218" y="364069"/>
            <a:ext cx="0" cy="25228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H="1" flipV="1">
            <a:off x="7350241" y="2440048"/>
            <a:ext cx="41285" cy="2324493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8362957" y="6201220"/>
            <a:ext cx="639919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24 VDC</a:t>
            </a:r>
          </a:p>
        </p:txBody>
      </p:sp>
      <p:cxnSp>
        <p:nvCxnSpPr>
          <p:cNvPr id="368" name="Straight Arrow Connector 367"/>
          <p:cNvCxnSpPr>
            <a:stCxn id="367" idx="1"/>
            <a:endCxn id="116" idx="3"/>
          </p:cNvCxnSpPr>
          <p:nvPr/>
        </p:nvCxnSpPr>
        <p:spPr>
          <a:xfrm flipH="1" flipV="1">
            <a:off x="4419600" y="6329043"/>
            <a:ext cx="3943357" cy="10677"/>
          </a:xfrm>
          <a:prstGeom prst="straightConnector1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TextBox 375"/>
          <p:cNvSpPr txBox="1"/>
          <p:nvPr/>
        </p:nvSpPr>
        <p:spPr>
          <a:xfrm>
            <a:off x="7733685" y="3309729"/>
            <a:ext cx="43794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GbE</a:t>
            </a:r>
            <a:endParaRPr lang="en-US" sz="1200" dirty="0">
              <a:solidFill>
                <a:prstClr val="white"/>
              </a:solidFill>
            </a:endParaRP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PHY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377" name="Straight Arrow Connector 376"/>
          <p:cNvCxnSpPr/>
          <p:nvPr/>
        </p:nvCxnSpPr>
        <p:spPr>
          <a:xfrm>
            <a:off x="8164936" y="3538028"/>
            <a:ext cx="288318" cy="1"/>
          </a:xfrm>
          <a:prstGeom prst="straightConnector1">
            <a:avLst/>
          </a:prstGeom>
          <a:ln w="254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7781644" y="-76145"/>
            <a:ext cx="58131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Config</a:t>
            </a:r>
            <a:endParaRPr lang="en-US" sz="12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Flash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8453254" y="3874579"/>
            <a:ext cx="62549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uHDMI</a:t>
            </a:r>
            <a:endParaRPr lang="en-US" sz="12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GBT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380" name="Straight Arrow Connector 379"/>
          <p:cNvCxnSpPr/>
          <p:nvPr/>
        </p:nvCxnSpPr>
        <p:spPr>
          <a:xfrm flipH="1" flipV="1">
            <a:off x="7551150" y="2431416"/>
            <a:ext cx="25664" cy="1677858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7576814" y="4112784"/>
            <a:ext cx="88072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8518837" y="-76145"/>
            <a:ext cx="58131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err="1" smtClean="0">
                <a:solidFill>
                  <a:prstClr val="white"/>
                </a:solidFill>
              </a:rPr>
              <a:t>Config</a:t>
            </a:r>
            <a:endParaRPr lang="en-US" sz="1200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JTAG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7080226" y="-76145"/>
            <a:ext cx="5039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Local</a:t>
            </a:r>
          </a:p>
          <a:p>
            <a:pPr defTabSz="457200"/>
            <a:r>
              <a:rPr lang="en-US" sz="1200" dirty="0" smtClean="0">
                <a:solidFill>
                  <a:prstClr val="white"/>
                </a:solidFill>
              </a:rPr>
              <a:t>OSC</a:t>
            </a:r>
          </a:p>
        </p:txBody>
      </p:sp>
      <p:cxnSp>
        <p:nvCxnSpPr>
          <p:cNvPr id="384" name="Straight Arrow Connector 383"/>
          <p:cNvCxnSpPr/>
          <p:nvPr/>
        </p:nvCxnSpPr>
        <p:spPr>
          <a:xfrm flipV="1">
            <a:off x="8072300" y="385520"/>
            <a:ext cx="0" cy="25228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V="1">
            <a:off x="8818044" y="390327"/>
            <a:ext cx="0" cy="25228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55800" y="1517310"/>
            <a:ext cx="8239" cy="415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7" idx="1"/>
          </p:cNvCxnSpPr>
          <p:nvPr/>
        </p:nvCxnSpPr>
        <p:spPr>
          <a:xfrm>
            <a:off x="4351642" y="1517310"/>
            <a:ext cx="2754638" cy="394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7" name="TextBox 386"/>
          <p:cNvSpPr txBox="1"/>
          <p:nvPr/>
        </p:nvSpPr>
        <p:spPr>
          <a:xfrm>
            <a:off x="6414083" y="128143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ADC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4515647" y="12932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24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89" name="Straight Connector 388"/>
          <p:cNvCxnSpPr/>
          <p:nvPr/>
        </p:nvCxnSpPr>
        <p:spPr>
          <a:xfrm flipH="1">
            <a:off x="4808130" y="1441530"/>
            <a:ext cx="69933" cy="161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51642" y="2236249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 flipV="1">
            <a:off x="4351642" y="2691791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 flipV="1">
            <a:off x="4342951" y="3166845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 flipV="1">
            <a:off x="4334260" y="3650619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flipV="1">
            <a:off x="4334260" y="4151430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 flipV="1">
            <a:off x="4334260" y="4610984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 flipV="1">
            <a:off x="4334260" y="5115422"/>
            <a:ext cx="0" cy="194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4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2 x 256 channel Zebra connectors (</a:t>
            </a:r>
            <a:r>
              <a:rPr lang="en-US" dirty="0" err="1" smtClean="0"/>
              <a:t>Ruter</a:t>
            </a:r>
            <a:r>
              <a:rPr lang="en-US" dirty="0" smtClean="0"/>
              <a:t> Elastomer)</a:t>
            </a:r>
          </a:p>
          <a:p>
            <a:pPr lvl="1"/>
            <a:r>
              <a:rPr lang="en-US" dirty="0" smtClean="0"/>
              <a:t>Compatible with </a:t>
            </a:r>
            <a:r>
              <a:rPr lang="en-US" dirty="0" err="1" smtClean="0"/>
              <a:t>sTGC</a:t>
            </a:r>
            <a:endParaRPr lang="en-US" dirty="0" smtClean="0"/>
          </a:p>
          <a:p>
            <a:pPr lvl="1"/>
            <a:r>
              <a:rPr lang="en-US" dirty="0" smtClean="0"/>
              <a:t>24V Power connector TBD</a:t>
            </a:r>
          </a:p>
          <a:p>
            <a:r>
              <a:rPr lang="en-US" dirty="0" smtClean="0"/>
              <a:t>Input / Output </a:t>
            </a:r>
          </a:p>
          <a:p>
            <a:pPr lvl="1"/>
            <a:r>
              <a:rPr lang="en-US" dirty="0"/>
              <a:t>JTAG for FPGA Configuration</a:t>
            </a:r>
          </a:p>
          <a:p>
            <a:pPr lvl="1"/>
            <a:r>
              <a:rPr lang="en-US" dirty="0" smtClean="0"/>
              <a:t>≤ 68pin </a:t>
            </a:r>
            <a:r>
              <a:rPr lang="en-US" dirty="0" err="1" smtClean="0"/>
              <a:t>miniSAS</a:t>
            </a:r>
            <a:r>
              <a:rPr lang="en-US" dirty="0" smtClean="0"/>
              <a:t> 8i I/O (e-link)</a:t>
            </a:r>
          </a:p>
          <a:p>
            <a:pPr lvl="1"/>
            <a:r>
              <a:rPr lang="en-US" dirty="0" err="1"/>
              <a:t>μ</a:t>
            </a:r>
            <a:r>
              <a:rPr lang="en-US" dirty="0" err="1" smtClean="0"/>
              <a:t>HDMI</a:t>
            </a:r>
            <a:r>
              <a:rPr lang="en-US" dirty="0" smtClean="0"/>
              <a:t> for SRS (still TBD with Sorin)</a:t>
            </a:r>
          </a:p>
          <a:p>
            <a:pPr lvl="1"/>
            <a:r>
              <a:rPr lang="en-US" dirty="0" err="1"/>
              <a:t>μHDMI</a:t>
            </a:r>
            <a:r>
              <a:rPr lang="en-US" dirty="0"/>
              <a:t> </a:t>
            </a:r>
            <a:r>
              <a:rPr lang="en-US" dirty="0" smtClean="0"/>
              <a:t>for future dual GBT or dual e-link</a:t>
            </a:r>
          </a:p>
          <a:p>
            <a:pPr lvl="1"/>
            <a:r>
              <a:rPr lang="en-US" dirty="0" err="1"/>
              <a:t>μHDMI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ethernet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MMFE-8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8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66" y="1417638"/>
            <a:ext cx="8229600" cy="5121275"/>
          </a:xfrm>
        </p:spPr>
        <p:txBody>
          <a:bodyPr>
            <a:normAutofit fontScale="55000" lnSpcReduction="20000"/>
          </a:bodyPr>
          <a:lstStyle/>
          <a:p>
            <a:pPr fontAlgn="ctr"/>
            <a:r>
              <a:rPr lang="en-CA" b="1" dirty="0" smtClean="0"/>
              <a:t>Configuration (3 </a:t>
            </a:r>
            <a:r>
              <a:rPr lang="en-CA" b="1" dirty="0"/>
              <a:t>pairs)</a:t>
            </a:r>
            <a:endParaRPr lang="en-US" dirty="0"/>
          </a:p>
          <a:p>
            <a:pPr lvl="1" fontAlgn="ctr"/>
            <a:r>
              <a:rPr lang="en-CA" dirty="0"/>
              <a:t>Configuration clock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 smtClean="0"/>
              <a:t>)</a:t>
            </a:r>
          </a:p>
          <a:p>
            <a:pPr lvl="1" fontAlgn="ctr"/>
            <a:r>
              <a:rPr lang="en-CA" dirty="0" smtClean="0"/>
              <a:t>di and d0  </a:t>
            </a:r>
            <a:endParaRPr lang="en-US" dirty="0"/>
          </a:p>
          <a:p>
            <a:pPr fontAlgn="ctr"/>
            <a:r>
              <a:rPr lang="en-CA" b="1" dirty="0" smtClean="0"/>
              <a:t>ART </a:t>
            </a:r>
            <a:r>
              <a:rPr lang="en-CA" b="1" dirty="0"/>
              <a:t>Data </a:t>
            </a:r>
            <a:r>
              <a:rPr lang="en-CA" b="1" dirty="0" smtClean="0"/>
              <a:t>(2 </a:t>
            </a:r>
            <a:r>
              <a:rPr lang="en-CA" b="1" dirty="0"/>
              <a:t>pairs)</a:t>
            </a:r>
            <a:endParaRPr lang="en-US" dirty="0"/>
          </a:p>
          <a:p>
            <a:pPr lvl="1" fontAlgn="ctr"/>
            <a:r>
              <a:rPr lang="en-CA" dirty="0" smtClean="0"/>
              <a:t>ART </a:t>
            </a:r>
            <a:r>
              <a:rPr lang="en-CA" dirty="0"/>
              <a:t>clock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  <a:p>
            <a:pPr lvl="1" fontAlgn="ctr"/>
            <a:r>
              <a:rPr lang="en-CA" dirty="0" smtClean="0"/>
              <a:t>ART data to ART ASIC</a:t>
            </a:r>
            <a:endParaRPr lang="en-US" dirty="0"/>
          </a:p>
          <a:p>
            <a:pPr fontAlgn="ctr"/>
            <a:r>
              <a:rPr lang="en-CA" b="1" dirty="0"/>
              <a:t>L1 Data (4 pairs)</a:t>
            </a:r>
            <a:endParaRPr lang="en-US" dirty="0"/>
          </a:p>
          <a:p>
            <a:pPr lvl="1" fontAlgn="ctr"/>
            <a:r>
              <a:rPr lang="en-CA" dirty="0"/>
              <a:t>L1 Data clock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  <a:p>
            <a:pPr lvl="1" fontAlgn="ctr"/>
            <a:r>
              <a:rPr lang="en-CA" dirty="0"/>
              <a:t>SYNCH</a:t>
            </a:r>
            <a:endParaRPr lang="en-US" dirty="0"/>
          </a:p>
          <a:p>
            <a:pPr lvl="1" fontAlgn="ctr"/>
            <a:r>
              <a:rPr lang="en-CA" dirty="0"/>
              <a:t>L1 Data (d0 and d1)  </a:t>
            </a:r>
            <a:endParaRPr lang="en-US" dirty="0"/>
          </a:p>
          <a:p>
            <a:pPr fontAlgn="ctr"/>
            <a:r>
              <a:rPr lang="en-CA" b="1" dirty="0" smtClean="0"/>
              <a:t>TTC </a:t>
            </a:r>
            <a:r>
              <a:rPr lang="en-CA" b="1" dirty="0"/>
              <a:t>(5 pairs)</a:t>
            </a:r>
            <a:endParaRPr lang="en-US" dirty="0"/>
          </a:p>
          <a:p>
            <a:pPr lvl="1" fontAlgn="ctr"/>
            <a:r>
              <a:rPr lang="en-CA" dirty="0"/>
              <a:t>BC clock (phase adjusted)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  <a:p>
            <a:pPr lvl="1" fontAlgn="ctr"/>
            <a:r>
              <a:rPr lang="en-CA" dirty="0"/>
              <a:t>L1A (</a:t>
            </a:r>
            <a:r>
              <a:rPr lang="en-CA" dirty="0" smtClean="0">
                <a:solidFill>
                  <a:srgbClr val="FF0000"/>
                </a:solidFill>
              </a:rPr>
              <a:t>potential </a:t>
            </a:r>
            <a:r>
              <a:rPr lang="en-CA" dirty="0" err="1" smtClean="0">
                <a:solidFill>
                  <a:srgbClr val="FF0000"/>
                </a:solidFill>
              </a:rPr>
              <a:t>multidrop</a:t>
            </a:r>
            <a:r>
              <a:rPr lang="en-CA" dirty="0" smtClean="0"/>
              <a:t>)</a:t>
            </a:r>
            <a:endParaRPr lang="en-US" dirty="0"/>
          </a:p>
          <a:p>
            <a:pPr lvl="1" fontAlgn="ctr"/>
            <a:r>
              <a:rPr lang="en-CA" dirty="0"/>
              <a:t>BCR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  <a:p>
            <a:pPr lvl="1" fontAlgn="ctr"/>
            <a:r>
              <a:rPr lang="en-CA" dirty="0"/>
              <a:t>FER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  <a:p>
            <a:pPr lvl="1" fontAlgn="ctr"/>
            <a:r>
              <a:rPr lang="en-CA" dirty="0" smtClean="0"/>
              <a:t>CAL</a:t>
            </a:r>
            <a:endParaRPr lang="en-US" dirty="0"/>
          </a:p>
          <a:p>
            <a:pPr fontAlgn="ctr"/>
            <a:r>
              <a:rPr lang="en-CA" b="1" dirty="0"/>
              <a:t>Control (2 pairs)</a:t>
            </a:r>
            <a:endParaRPr lang="en-US" dirty="0"/>
          </a:p>
          <a:p>
            <a:pPr lvl="1" fontAlgn="ctr"/>
            <a:r>
              <a:rPr lang="en-CA" dirty="0"/>
              <a:t>WEN and </a:t>
            </a:r>
            <a:r>
              <a:rPr lang="en-CA" dirty="0" smtClean="0"/>
              <a:t>ENA</a:t>
            </a:r>
            <a:endParaRPr lang="en-US" dirty="0"/>
          </a:p>
          <a:p>
            <a:pPr fontAlgn="ctr"/>
            <a:r>
              <a:rPr lang="en-CA" b="1" dirty="0"/>
              <a:t>Status (2 pairs)</a:t>
            </a:r>
            <a:endParaRPr lang="en-US" dirty="0"/>
          </a:p>
          <a:p>
            <a:pPr lvl="1" fontAlgn="ctr"/>
            <a:r>
              <a:rPr lang="en-CA" dirty="0"/>
              <a:t>VMM status</a:t>
            </a:r>
            <a:endParaRPr lang="en-US" dirty="0"/>
          </a:p>
          <a:p>
            <a:pPr lvl="1"/>
            <a:r>
              <a:rPr lang="en-CA" dirty="0"/>
              <a:t>Status clock (</a:t>
            </a:r>
            <a:r>
              <a:rPr lang="en-CA" dirty="0">
                <a:solidFill>
                  <a:srgbClr val="FF0000"/>
                </a:solidFill>
              </a:rPr>
              <a:t>potential </a:t>
            </a:r>
            <a:r>
              <a:rPr lang="en-CA" dirty="0" err="1">
                <a:solidFill>
                  <a:srgbClr val="FF0000"/>
                </a:solidFill>
              </a:rPr>
              <a:t>multidrop</a:t>
            </a:r>
            <a:r>
              <a:rPr lang="en-CA" dirty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I/O Connections between </a:t>
            </a:r>
            <a:br>
              <a:rPr lang="en-US" dirty="0" smtClean="0"/>
            </a:br>
            <a:r>
              <a:rPr lang="en-US" dirty="0" smtClean="0"/>
              <a:t>FPGA and VMMs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2215" y="1608666"/>
            <a:ext cx="3725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Implies Worst Case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18 x 8 = 144 pairs (288 pins)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FPGA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2215" y="2825928"/>
            <a:ext cx="4404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Implies Best Case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 x 8 + 8 - 8 = 88 pairs (160 pins)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FPGA (pairs + MD – ART)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6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866" y="1417638"/>
            <a:ext cx="8229600" cy="5121275"/>
          </a:xfrm>
        </p:spPr>
        <p:txBody>
          <a:bodyPr>
            <a:normAutofit fontScale="47500" lnSpcReduction="20000"/>
          </a:bodyPr>
          <a:lstStyle/>
          <a:p>
            <a:pPr fontAlgn="ctr"/>
            <a:r>
              <a:rPr lang="en-CA" b="1" dirty="0"/>
              <a:t>SRS </a:t>
            </a:r>
            <a:r>
              <a:rPr lang="en-CA" b="1" dirty="0" err="1" smtClean="0"/>
              <a:t>uHDMI</a:t>
            </a:r>
            <a:r>
              <a:rPr lang="en-CA" b="1" dirty="0" smtClean="0"/>
              <a:t> </a:t>
            </a:r>
            <a:r>
              <a:rPr lang="en-CA" b="1" dirty="0"/>
              <a:t>(need </a:t>
            </a:r>
            <a:r>
              <a:rPr lang="en-CA" b="1" dirty="0" err="1" smtClean="0"/>
              <a:t>Sorin’s</a:t>
            </a:r>
            <a:r>
              <a:rPr lang="en-CA" b="1" dirty="0" smtClean="0"/>
              <a:t> </a:t>
            </a:r>
            <a:r>
              <a:rPr lang="en-CA" b="1" dirty="0"/>
              <a:t>input) (4 pairs)</a:t>
            </a:r>
          </a:p>
          <a:p>
            <a:pPr lvl="1" fontAlgn="ctr"/>
            <a:r>
              <a:rPr lang="en-CA" dirty="0"/>
              <a:t>4 undefined pairs</a:t>
            </a:r>
            <a:endParaRPr lang="en-US" dirty="0"/>
          </a:p>
          <a:p>
            <a:pPr fontAlgn="ctr"/>
            <a:r>
              <a:rPr lang="en-CA" b="1" dirty="0" err="1"/>
              <a:t>GbE</a:t>
            </a:r>
            <a:r>
              <a:rPr lang="en-CA" b="1" dirty="0"/>
              <a:t> </a:t>
            </a:r>
            <a:r>
              <a:rPr lang="en-CA" b="1" dirty="0" err="1" smtClean="0"/>
              <a:t>uHDMI</a:t>
            </a:r>
            <a:r>
              <a:rPr lang="en-CA" b="1" dirty="0" smtClean="0"/>
              <a:t> </a:t>
            </a:r>
            <a:r>
              <a:rPr lang="en-CA" b="1" dirty="0"/>
              <a:t>(4 pairs)</a:t>
            </a:r>
          </a:p>
          <a:p>
            <a:pPr lvl="1" fontAlgn="ctr"/>
            <a:r>
              <a:rPr lang="en-CA" dirty="0"/>
              <a:t>4 pairs from PHY (need magnetics and </a:t>
            </a:r>
            <a:r>
              <a:rPr lang="en-CA" dirty="0" smtClean="0"/>
              <a:t>adapter)</a:t>
            </a:r>
            <a:endParaRPr lang="en-US" dirty="0" smtClean="0"/>
          </a:p>
          <a:p>
            <a:pPr lvl="1" fontAlgn="ctr"/>
            <a:r>
              <a:rPr lang="en-US" dirty="0"/>
              <a:t>1</a:t>
            </a:r>
            <a:r>
              <a:rPr lang="en-CA" dirty="0" smtClean="0"/>
              <a:t>4 pins to </a:t>
            </a:r>
            <a:r>
              <a:rPr lang="en-CA" dirty="0"/>
              <a:t>PHY </a:t>
            </a:r>
            <a:r>
              <a:rPr lang="en-CA" dirty="0" smtClean="0"/>
              <a:t>from FPGA</a:t>
            </a:r>
            <a:endParaRPr lang="en-US" dirty="0"/>
          </a:p>
          <a:p>
            <a:pPr fontAlgn="ctr"/>
            <a:r>
              <a:rPr lang="en-CA" b="1" dirty="0" smtClean="0"/>
              <a:t>GTB </a:t>
            </a:r>
            <a:r>
              <a:rPr lang="en-CA" b="1" dirty="0" err="1" smtClean="0"/>
              <a:t>uHDMI</a:t>
            </a:r>
            <a:r>
              <a:rPr lang="en-CA" b="1" dirty="0" smtClean="0"/>
              <a:t> (3 </a:t>
            </a:r>
            <a:r>
              <a:rPr lang="en-CA" b="1" dirty="0"/>
              <a:t>pairs)</a:t>
            </a:r>
          </a:p>
          <a:p>
            <a:pPr lvl="1" fontAlgn="ctr"/>
            <a:r>
              <a:rPr lang="en-CA" dirty="0" smtClean="0"/>
              <a:t>2, 3, or 4 </a:t>
            </a:r>
            <a:r>
              <a:rPr lang="en-CA" dirty="0"/>
              <a:t>pairs </a:t>
            </a:r>
            <a:r>
              <a:rPr lang="en-CA" dirty="0" smtClean="0"/>
              <a:t>depending on application (single, dual, GTB or e-link)</a:t>
            </a:r>
            <a:endParaRPr lang="en-US" dirty="0"/>
          </a:p>
          <a:p>
            <a:pPr fontAlgn="ctr"/>
            <a:r>
              <a:rPr lang="en-CA" b="1" dirty="0" err="1" smtClean="0"/>
              <a:t>miniSAS</a:t>
            </a:r>
            <a:r>
              <a:rPr lang="en-CA" b="1" dirty="0" smtClean="0"/>
              <a:t> 8i (24 pairs)</a:t>
            </a:r>
          </a:p>
          <a:p>
            <a:pPr lvl="1" fontAlgn="ctr"/>
            <a:r>
              <a:rPr lang="en-CA" b="1" dirty="0" smtClean="0"/>
              <a:t>Configuration, Control and Status (3 pair e-link)</a:t>
            </a:r>
            <a:endParaRPr lang="en-US" dirty="0"/>
          </a:p>
          <a:p>
            <a:pPr lvl="2" fontAlgn="ctr"/>
            <a:r>
              <a:rPr lang="en-CA" dirty="0" smtClean="0"/>
              <a:t>Configuration </a:t>
            </a:r>
            <a:r>
              <a:rPr lang="en-CA" dirty="0"/>
              <a:t>(encoded</a:t>
            </a:r>
            <a:r>
              <a:rPr lang="en-CA" dirty="0" smtClean="0"/>
              <a:t>)</a:t>
            </a:r>
          </a:p>
          <a:p>
            <a:pPr lvl="2" fontAlgn="ctr"/>
            <a:r>
              <a:rPr lang="en-CA" dirty="0"/>
              <a:t>WEN and ENA (encoded)</a:t>
            </a:r>
            <a:endParaRPr lang="en-US" dirty="0"/>
          </a:p>
          <a:p>
            <a:pPr lvl="2" fontAlgn="ctr"/>
            <a:r>
              <a:rPr lang="en-CA" dirty="0" smtClean="0"/>
              <a:t>Status </a:t>
            </a:r>
            <a:r>
              <a:rPr lang="en-CA" dirty="0"/>
              <a:t>(encoded</a:t>
            </a:r>
            <a:r>
              <a:rPr lang="en-CA" dirty="0" smtClean="0"/>
              <a:t>)</a:t>
            </a:r>
            <a:endParaRPr lang="en-US" dirty="0"/>
          </a:p>
          <a:p>
            <a:pPr lvl="1" fontAlgn="ctr"/>
            <a:r>
              <a:rPr lang="en-CA" b="1" dirty="0" smtClean="0"/>
              <a:t>TTC </a:t>
            </a:r>
            <a:r>
              <a:rPr lang="en-CA" b="1" dirty="0"/>
              <a:t>(3 pair e-link)</a:t>
            </a:r>
            <a:endParaRPr lang="en-US" dirty="0"/>
          </a:p>
          <a:p>
            <a:pPr lvl="2" fontAlgn="ctr"/>
            <a:r>
              <a:rPr lang="en-CA" dirty="0"/>
              <a:t>BC clock (phase </a:t>
            </a:r>
            <a:r>
              <a:rPr lang="en-CA" dirty="0" smtClean="0"/>
              <a:t>adjusted e-link </a:t>
            </a:r>
            <a:r>
              <a:rPr lang="en-CA" dirty="0" err="1" smtClean="0"/>
              <a:t>clk</a:t>
            </a:r>
            <a:r>
              <a:rPr lang="en-CA" dirty="0" smtClean="0"/>
              <a:t>)</a:t>
            </a:r>
            <a:endParaRPr lang="en-US" dirty="0"/>
          </a:p>
          <a:p>
            <a:pPr lvl="2" fontAlgn="ctr"/>
            <a:r>
              <a:rPr lang="en-CA" dirty="0"/>
              <a:t>L1A </a:t>
            </a:r>
            <a:r>
              <a:rPr lang="en-CA" dirty="0" smtClean="0"/>
              <a:t>(encoded)</a:t>
            </a:r>
            <a:endParaRPr lang="en-US" dirty="0"/>
          </a:p>
          <a:p>
            <a:pPr lvl="2" fontAlgn="ctr"/>
            <a:r>
              <a:rPr lang="en-CA" dirty="0" smtClean="0"/>
              <a:t>BCR (</a:t>
            </a:r>
            <a:r>
              <a:rPr lang="en-CA" dirty="0"/>
              <a:t>encoded</a:t>
            </a:r>
            <a:r>
              <a:rPr lang="en-CA" dirty="0" smtClean="0"/>
              <a:t>)</a:t>
            </a:r>
            <a:endParaRPr lang="en-US" dirty="0"/>
          </a:p>
          <a:p>
            <a:pPr lvl="2" fontAlgn="ctr"/>
            <a:r>
              <a:rPr lang="en-CA" dirty="0"/>
              <a:t>FER (encoded)</a:t>
            </a:r>
            <a:endParaRPr lang="en-US" dirty="0"/>
          </a:p>
          <a:p>
            <a:pPr lvl="2" fontAlgn="ctr"/>
            <a:r>
              <a:rPr lang="en-CA" dirty="0"/>
              <a:t>CAL (</a:t>
            </a:r>
            <a:r>
              <a:rPr lang="en-CA" dirty="0" smtClean="0"/>
              <a:t>encoded)</a:t>
            </a:r>
            <a:endParaRPr lang="en-US" dirty="0" smtClean="0"/>
          </a:p>
          <a:p>
            <a:pPr lvl="2" fontAlgn="ctr"/>
            <a:r>
              <a:rPr lang="en-CA" dirty="0" smtClean="0"/>
              <a:t>JTAG </a:t>
            </a:r>
            <a:r>
              <a:rPr lang="en-CA" dirty="0"/>
              <a:t>(encoded)</a:t>
            </a:r>
            <a:endParaRPr lang="en-US" dirty="0"/>
          </a:p>
          <a:p>
            <a:pPr lvl="1"/>
            <a:r>
              <a:rPr lang="en-CA" b="1" dirty="0"/>
              <a:t>L1 Data (3 pair e-link)</a:t>
            </a:r>
            <a:endParaRPr lang="en-US" dirty="0"/>
          </a:p>
          <a:p>
            <a:pPr lvl="1"/>
            <a:r>
              <a:rPr lang="en-CA" b="1" dirty="0" smtClean="0"/>
              <a:t>ART data (8 + 1 =9 pairs)</a:t>
            </a:r>
          </a:p>
          <a:p>
            <a:r>
              <a:rPr lang="en-CA" b="1" dirty="0" smtClean="0"/>
              <a:t>JTAG(4 pins)</a:t>
            </a:r>
            <a:endParaRPr lang="en-CA" b="1" dirty="0"/>
          </a:p>
          <a:p>
            <a:pPr lvl="1"/>
            <a:endParaRPr lang="en-CA" b="1" dirty="0" smtClean="0"/>
          </a:p>
          <a:p>
            <a:r>
              <a:rPr lang="en-CA" b="1" dirty="0" err="1" smtClean="0">
                <a:solidFill>
                  <a:srgbClr val="FF0000"/>
                </a:solidFill>
              </a:rPr>
              <a:t>sTGC</a:t>
            </a:r>
            <a:r>
              <a:rPr lang="en-CA" b="1" dirty="0" smtClean="0">
                <a:solidFill>
                  <a:srgbClr val="FF0000"/>
                </a:solidFill>
              </a:rPr>
              <a:t> needs? TTP signals are currently left open…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Connections between </a:t>
            </a:r>
            <a:br>
              <a:rPr lang="en-US" dirty="0" smtClean="0"/>
            </a:br>
            <a:r>
              <a:rPr lang="en-US" dirty="0" smtClean="0"/>
              <a:t>FPGA and MMFE-8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8501" y="3122081"/>
            <a:ext cx="238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Implies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36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pairs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72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pins)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FPGA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501" y="4749799"/>
            <a:ext cx="238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Implies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18 pairs (36 pins)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dirty="0" err="1" smtClean="0">
                <a:solidFill>
                  <a:srgbClr val="FF0000"/>
                </a:solidFill>
              </a:rPr>
              <a:t>miniSAS</a:t>
            </a:r>
            <a:r>
              <a:rPr lang="en-US" sz="2400" dirty="0" smtClean="0">
                <a:solidFill>
                  <a:srgbClr val="FF0000"/>
                </a:solidFill>
              </a:rPr>
              <a:t> 8i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36" y="1372946"/>
            <a:ext cx="5586151" cy="54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994"/>
            <a:ext cx="8229600" cy="1143000"/>
          </a:xfrm>
        </p:spPr>
        <p:txBody>
          <a:bodyPr/>
          <a:lstStyle/>
          <a:p>
            <a:r>
              <a:rPr lang="en-US" dirty="0" smtClean="0"/>
              <a:t>FPGA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3" y="1182881"/>
            <a:ext cx="2863108" cy="505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53" y="1067787"/>
            <a:ext cx="6953264" cy="50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994"/>
            <a:ext cx="8229600" cy="1143000"/>
          </a:xfrm>
        </p:spPr>
        <p:txBody>
          <a:bodyPr/>
          <a:lstStyle/>
          <a:p>
            <a:r>
              <a:rPr lang="en-US" dirty="0" smtClean="0"/>
              <a:t>FPGA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" y="1182881"/>
            <a:ext cx="2863108" cy="505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04" y="1101425"/>
            <a:ext cx="6929977" cy="54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9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18372</TotalTime>
  <Words>1354</Words>
  <Application>Microsoft Office PowerPoint</Application>
  <PresentationFormat>On-screen Show (4:3)</PresentationFormat>
  <Paragraphs>403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MMFE-8</vt:lpstr>
      <vt:lpstr>MMFE-8 PCB</vt:lpstr>
      <vt:lpstr>MMFE_8 w/ FPGA  Block Diagram</vt:lpstr>
      <vt:lpstr>MMFE-8</vt:lpstr>
      <vt:lpstr>I/O Connections between  FPGA and VMMs</vt:lpstr>
      <vt:lpstr>Connections between  FPGA and MMFE-8 I/O</vt:lpstr>
      <vt:lpstr>FPGA Choice</vt:lpstr>
      <vt:lpstr>FPGA Choice</vt:lpstr>
      <vt:lpstr>FPGA Choice</vt:lpstr>
      <vt:lpstr>FPGA Choice</vt:lpstr>
      <vt:lpstr>FPGA Power Estimate</vt:lpstr>
      <vt:lpstr>VMM Power Estimate</vt:lpstr>
      <vt:lpstr>Power Solution</vt:lpstr>
      <vt:lpstr>Analog Input Considerations: Impedance</vt:lpstr>
      <vt:lpstr>Analog Input Considerations: Protection:</vt:lpstr>
      <vt:lpstr>Analog / Digital Design Considerations</vt:lpstr>
      <vt:lpstr>Configuration</vt:lpstr>
      <vt:lpstr>ADC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Readout of MMFE-8</vt:lpstr>
      <vt:lpstr>Readout of MMFE-8</vt:lpstr>
    </vt:vector>
  </TitlesOfParts>
  <Company>Brookhaven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SubROD Development</dc:title>
  <dc:creator>Hucheng Chen</dc:creator>
  <cp:lastModifiedBy>bhart</cp:lastModifiedBy>
  <cp:revision>1931</cp:revision>
  <cp:lastPrinted>2013-12-18T17:49:44Z</cp:lastPrinted>
  <dcterms:created xsi:type="dcterms:W3CDTF">2010-12-06T13:29:01Z</dcterms:created>
  <dcterms:modified xsi:type="dcterms:W3CDTF">2013-12-21T01:05:01Z</dcterms:modified>
</cp:coreProperties>
</file>