
<file path=[Content_Types].xml><?xml version="1.0" encoding="utf-8"?>
<Types xmlns="http://schemas.openxmlformats.org/package/2006/content-types">
  <Default Extension="xml" ContentType="application/xml"/>
  <Default Extension="wmv" ContentType="video/unknown"/>
  <Default Extension="jpeg" ContentType="image/jpeg"/>
  <Default Extension="jpg" ContentType="image/jpeg"/>
  <Default Extension="emf" ContentType="image/x-emf"/>
  <Default Extension="mp4" ContentType="video/unknown"/>
  <Default Extension="mp3" ContentType="audi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73"/>
  </p:notesMasterIdLst>
  <p:handoutMasterIdLst>
    <p:handoutMasterId r:id="rId74"/>
  </p:handoutMasterIdLst>
  <p:sldIdLst>
    <p:sldId id="256" r:id="rId2"/>
    <p:sldId id="257" r:id="rId3"/>
    <p:sldId id="303" r:id="rId4"/>
    <p:sldId id="304" r:id="rId5"/>
    <p:sldId id="333" r:id="rId6"/>
    <p:sldId id="305" r:id="rId7"/>
    <p:sldId id="331" r:id="rId8"/>
    <p:sldId id="307" r:id="rId9"/>
    <p:sldId id="306" r:id="rId10"/>
    <p:sldId id="334" r:id="rId11"/>
    <p:sldId id="308" r:id="rId12"/>
    <p:sldId id="370" r:id="rId13"/>
    <p:sldId id="309" r:id="rId14"/>
    <p:sldId id="311" r:id="rId15"/>
    <p:sldId id="335" r:id="rId16"/>
    <p:sldId id="338" r:id="rId17"/>
    <p:sldId id="371" r:id="rId18"/>
    <p:sldId id="258" r:id="rId19"/>
    <p:sldId id="286" r:id="rId20"/>
    <p:sldId id="343" r:id="rId21"/>
    <p:sldId id="265" r:id="rId22"/>
    <p:sldId id="269" r:id="rId23"/>
    <p:sldId id="271" r:id="rId24"/>
    <p:sldId id="272" r:id="rId25"/>
    <p:sldId id="276" r:id="rId26"/>
    <p:sldId id="274" r:id="rId27"/>
    <p:sldId id="292" r:id="rId28"/>
    <p:sldId id="291" r:id="rId29"/>
    <p:sldId id="295" r:id="rId30"/>
    <p:sldId id="356" r:id="rId31"/>
    <p:sldId id="299" r:id="rId32"/>
    <p:sldId id="383" r:id="rId33"/>
    <p:sldId id="384" r:id="rId34"/>
    <p:sldId id="385" r:id="rId35"/>
    <p:sldId id="275" r:id="rId36"/>
    <p:sldId id="374" r:id="rId37"/>
    <p:sldId id="329" r:id="rId38"/>
    <p:sldId id="369" r:id="rId39"/>
    <p:sldId id="362" r:id="rId40"/>
    <p:sldId id="375" r:id="rId41"/>
    <p:sldId id="336" r:id="rId42"/>
    <p:sldId id="363" r:id="rId43"/>
    <p:sldId id="364" r:id="rId44"/>
    <p:sldId id="337" r:id="rId45"/>
    <p:sldId id="346" r:id="rId46"/>
    <p:sldId id="347" r:id="rId47"/>
    <p:sldId id="330" r:id="rId48"/>
    <p:sldId id="348" r:id="rId49"/>
    <p:sldId id="361" r:id="rId50"/>
    <p:sldId id="339" r:id="rId51"/>
    <p:sldId id="340" r:id="rId52"/>
    <p:sldId id="345" r:id="rId53"/>
    <p:sldId id="350" r:id="rId54"/>
    <p:sldId id="365" r:id="rId55"/>
    <p:sldId id="349" r:id="rId56"/>
    <p:sldId id="344" r:id="rId57"/>
    <p:sldId id="351" r:id="rId58"/>
    <p:sldId id="366" r:id="rId59"/>
    <p:sldId id="367" r:id="rId60"/>
    <p:sldId id="372" r:id="rId61"/>
    <p:sldId id="353" r:id="rId62"/>
    <p:sldId id="373" r:id="rId63"/>
    <p:sldId id="355" r:id="rId64"/>
    <p:sldId id="376" r:id="rId65"/>
    <p:sldId id="377" r:id="rId66"/>
    <p:sldId id="378" r:id="rId67"/>
    <p:sldId id="379" r:id="rId68"/>
    <p:sldId id="380" r:id="rId69"/>
    <p:sldId id="381" r:id="rId70"/>
    <p:sldId id="382" r:id="rId71"/>
    <p:sldId id="368" r:id="rId7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28EE"/>
    <a:srgbClr val="36B62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68" d="100"/>
          <a:sy n="68" d="100"/>
        </p:scale>
        <p:origin x="-1032" y="-23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notesMaster" Target="notesMasters/notesMaster1.xml"/><Relationship Id="rId74" Type="http://schemas.openxmlformats.org/officeDocument/2006/relationships/handoutMaster" Target="handoutMasters/handoutMaster1.xml"/><Relationship Id="rId75" Type="http://schemas.openxmlformats.org/officeDocument/2006/relationships/printerSettings" Target="printerSettings/printerSettings1.bin"/><Relationship Id="rId76" Type="http://schemas.openxmlformats.org/officeDocument/2006/relationships/presProps" Target="presProps.xml"/><Relationship Id="rId77" Type="http://schemas.openxmlformats.org/officeDocument/2006/relationships/viewProps" Target="viewProps.xml"/><Relationship Id="rId78" Type="http://schemas.openxmlformats.org/officeDocument/2006/relationships/theme" Target="theme/theme1.xml"/><Relationship Id="rId79"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2991F5B-98D9-5941-B07B-CD7BF625C509}" type="datetimeFigureOut">
              <a:rPr lang="en-US" smtClean="0"/>
              <a:t>2/25/14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5584A5E-DEB2-CC42-B4CA-4E6F7D0CF07B}" type="slidenum">
              <a:rPr lang="en-US" smtClean="0"/>
              <a:t>‹#›</a:t>
            </a:fld>
            <a:endParaRPr lang="en-US"/>
          </a:p>
        </p:txBody>
      </p:sp>
    </p:spTree>
    <p:extLst>
      <p:ext uri="{BB962C8B-B14F-4D97-AF65-F5344CB8AC3E}">
        <p14:creationId xmlns:p14="http://schemas.microsoft.com/office/powerpoint/2010/main" val="131959368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959B57-AB8F-0F49-8BA7-17599A390737}" type="datetimeFigureOut">
              <a:rPr lang="en-US" smtClean="0"/>
              <a:t>2/25/14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22B412-0B58-F647-A421-B6039298AD32}" type="slidenum">
              <a:rPr lang="en-US" smtClean="0"/>
              <a:t>‹#›</a:t>
            </a:fld>
            <a:endParaRPr lang="en-US"/>
          </a:p>
        </p:txBody>
      </p:sp>
    </p:spTree>
    <p:extLst>
      <p:ext uri="{BB962C8B-B14F-4D97-AF65-F5344CB8AC3E}">
        <p14:creationId xmlns:p14="http://schemas.microsoft.com/office/powerpoint/2010/main" val="184982488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BA5B7AC5-0E13-BA43-A1F5-8DE8720518AC}" type="datetime1">
              <a:rPr lang="en-US" smtClean="0"/>
              <a:t>2/25/14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CD7572-467B-584F-8A08-C66E93CD0B2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0382FA-9F3E-D34B-BA82-B4D48078C492}" type="datetime1">
              <a:rPr lang="en-US" smtClean="0"/>
              <a:t>2/25/14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CD7572-467B-584F-8A08-C66E93CD0B22}" type="slidenum">
              <a:rPr lang="en-US" smtClean="0"/>
              <a:t>‹#›</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4D4A84C3-AEF1-974A-BA27-D5601B319CAC}" type="datetime1">
              <a:rPr lang="en-US" smtClean="0"/>
              <a:t>2/25/14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CD7572-467B-584F-8A08-C66E93CD0B2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4E959A3C-6C68-2E4C-96C8-F405E8C0E07A}" type="datetime1">
              <a:rPr lang="en-US" smtClean="0"/>
              <a:t>2/25/14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CD7572-467B-584F-8A08-C66E93CD0B2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9C25659A-7F50-6345-81DD-13AC7EA129F3}" type="datetime1">
              <a:rPr lang="en-US" smtClean="0"/>
              <a:t>2/25/14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CD7572-467B-584F-8A08-C66E93CD0B2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BB1700B3-1E49-314A-9879-0C48F4BCA8AD}" type="datetime1">
              <a:rPr lang="en-US" smtClean="0"/>
              <a:t>2/25/14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CD7572-467B-584F-8A08-C66E93CD0B22}" type="slidenum">
              <a:rPr lang="en-US" smtClean="0"/>
              <a:t>‹#›</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0BBE21-8AC7-8142-B5D0-C560945C754A}" type="datetime1">
              <a:rPr lang="en-US" smtClean="0"/>
              <a:t>2/25/14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CD7572-467B-584F-8A08-C66E93CD0B2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697F9653-18C2-5142-9289-F5AF2EA6B181}" type="datetime1">
              <a:rPr lang="en-US" smtClean="0"/>
              <a:t>2/25/14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CD7572-467B-584F-8A08-C66E93CD0B2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CA8BF3C0-F743-A241-ADC7-401412F70DF4}" type="datetime1">
              <a:rPr lang="en-US" smtClean="0"/>
              <a:t>2/25/14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CD7572-467B-584F-8A08-C66E93CD0B2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69C2AA5E-C2AE-5B4A-8654-2F7A3B058155}" type="datetime1">
              <a:rPr lang="en-US" smtClean="0"/>
              <a:t>2/25/14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CD7572-467B-584F-8A08-C66E93CD0B2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2CAE45-46E2-5444-B4F8-CB03FD30C849}" type="datetime1">
              <a:rPr lang="en-US" smtClean="0"/>
              <a:t>2/25/14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CD7572-467B-584F-8A08-C66E93CD0B2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46D1D7-096A-7E4F-80A3-1B6D178CBBD7}" type="datetime1">
              <a:rPr lang="en-US" smtClean="0"/>
              <a:t>2/25/14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CD7572-467B-584F-8A08-C66E93CD0B2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2D07E943-367F-BB42-B14E-E9F783691CB7}" type="datetime1">
              <a:rPr lang="en-US" smtClean="0"/>
              <a:t>2/25/14</a:t>
            </a:fld>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DACD7572-467B-584F-8A08-C66E93CD0B2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hdr="0" ftr="0" dt="0"/>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2.png"/><Relationship Id="rId1" Type="http://schemas.microsoft.com/office/2007/relationships/media" Target="../media/media1.mp4"/><Relationship Id="rId2" Type="http://schemas.openxmlformats.org/officeDocument/2006/relationships/video" Target="../media/media1.mp4"/></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5.png"/><Relationship Id="rId1" Type="http://schemas.microsoft.com/office/2007/relationships/media" Target="../media/media2.wmv"/><Relationship Id="rId2" Type="http://schemas.openxmlformats.org/officeDocument/2006/relationships/video" Target="../media/media2.wmv"/></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jpeg"/><Relationship Id="rId1" Type="http://schemas.microsoft.com/office/2007/relationships/media" Target="../media/media3.wmv"/><Relationship Id="rId2" Type="http://schemas.openxmlformats.org/officeDocument/2006/relationships/video" Target="../media/media3.wmv"/></Relationships>
</file>

<file path=ppt/slides/_rels/slide18.xml.rels><?xml version="1.0" encoding="UTF-8" standalone="yes"?>
<Relationships xmlns="http://schemas.openxmlformats.org/package/2006/relationships"><Relationship Id="rId3" Type="http://schemas.openxmlformats.org/officeDocument/2006/relationships/hyperlink" Target="http://arxiv.org/abs/1307.6601" TargetMode="External"/><Relationship Id="rId4" Type="http://schemas.openxmlformats.org/officeDocument/2006/relationships/hyperlink" Target="http://arxiv.org/abs/1106.1613" TargetMode="External"/><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 Id="rId3"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emf"/><Relationship Id="rId3" Type="http://schemas.openxmlformats.org/officeDocument/2006/relationships/image" Target="../media/image47.emf"/></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microsoft.com/office/2007/relationships/media" Target="../media/media5.mp3"/><Relationship Id="rId4" Type="http://schemas.openxmlformats.org/officeDocument/2006/relationships/audio" Target="../media/media5.mp3"/><Relationship Id="rId5" Type="http://schemas.openxmlformats.org/officeDocument/2006/relationships/slideLayout" Target="../slideLayouts/slideLayout2.xml"/><Relationship Id="rId6" Type="http://schemas.openxmlformats.org/officeDocument/2006/relationships/image" Target="../media/image48.jpeg"/><Relationship Id="rId7" Type="http://schemas.openxmlformats.org/officeDocument/2006/relationships/image" Target="../media/image49.jpeg"/><Relationship Id="rId8" Type="http://schemas.openxmlformats.org/officeDocument/2006/relationships/image" Target="../media/image50.jpeg"/><Relationship Id="rId9" Type="http://schemas.openxmlformats.org/officeDocument/2006/relationships/image" Target="../media/image51.jpeg"/><Relationship Id="rId10" Type="http://schemas.openxmlformats.org/officeDocument/2006/relationships/image" Target="../media/image52.png"/><Relationship Id="rId1" Type="http://schemas.microsoft.com/office/2007/relationships/media" Target="../media/media4.mp3"/><Relationship Id="rId2" Type="http://schemas.openxmlformats.org/officeDocument/2006/relationships/audio" Target="../media/media4.mp3"/></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 Id="rId3" Type="http://schemas.openxmlformats.org/officeDocument/2006/relationships/image" Target="../media/image54.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 Id="rId3" Type="http://schemas.openxmlformats.org/officeDocument/2006/relationships/image" Target="../media/image5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 Id="rId3" Type="http://schemas.openxmlformats.org/officeDocument/2006/relationships/image" Target="../media/image6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 Id="rId3" Type="http://schemas.openxmlformats.org/officeDocument/2006/relationships/hyperlink" Target="http://arxiv.org/abs/1210.4569"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 Id="rId3" Type="http://schemas.openxmlformats.org/officeDocument/2006/relationships/image" Target="../media/image64.png"/></Relationships>
</file>

<file path=ppt/slides/_rels/slide45.xml.rels><?xml version="1.0" encoding="UTF-8" standalone="yes"?>
<Relationships xmlns="http://schemas.openxmlformats.org/package/2006/relationships"><Relationship Id="rId3" Type="http://schemas.openxmlformats.org/officeDocument/2006/relationships/image" Target="../media/image65.emf"/><Relationship Id="rId4" Type="http://schemas.openxmlformats.org/officeDocument/2006/relationships/image" Target="../media/image66.emf"/><Relationship Id="rId1" Type="http://schemas.openxmlformats.org/officeDocument/2006/relationships/slideLayout" Target="../slideLayouts/slideLayout2.xml"/><Relationship Id="rId2" Type="http://schemas.openxmlformats.org/officeDocument/2006/relationships/image" Target="../media/image54.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emf"/><Relationship Id="rId3" Type="http://schemas.openxmlformats.org/officeDocument/2006/relationships/image" Target="../media/image68.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emf"/><Relationship Id="rId3" Type="http://schemas.openxmlformats.org/officeDocument/2006/relationships/image" Target="../media/image72.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emf"/></Relationships>
</file>

<file path=ppt/slides/_rels/slide54.xml.rels><?xml version="1.0" encoding="UTF-8" standalone="yes"?>
<Relationships xmlns="http://schemas.openxmlformats.org/package/2006/relationships"><Relationship Id="rId3" Type="http://schemas.openxmlformats.org/officeDocument/2006/relationships/image" Target="../media/image77.emf"/><Relationship Id="rId4"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image" Target="../media/image76.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 Id="rId3" Type="http://schemas.openxmlformats.org/officeDocument/2006/relationships/image" Target="../media/image8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1" Type="http://schemas.microsoft.com/office/2007/relationships/media" Target="../media/media6.wmv"/><Relationship Id="rId2" Type="http://schemas.openxmlformats.org/officeDocument/2006/relationships/video" Target="../media/media6.wmv"/></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e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 Id="rId3" Type="http://schemas.openxmlformats.org/officeDocument/2006/relationships/image" Target="../media/image8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 Id="rId3" Type="http://schemas.openxmlformats.org/officeDocument/2006/relationships/image" Target="../media/image9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 Id="rId3" Type="http://schemas.openxmlformats.org/officeDocument/2006/relationships/image" Target="../media/image94.png"/></Relationships>
</file>

<file path=ppt/slides/_rels/slide67.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1" Type="http://schemas.openxmlformats.org/officeDocument/2006/relationships/slideLayout" Target="../slideLayouts/slideLayout2.xml"/><Relationship Id="rId2" Type="http://schemas.openxmlformats.org/officeDocument/2006/relationships/image" Target="../media/image9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2921" y="1523999"/>
            <a:ext cx="6498160" cy="1724867"/>
          </a:xfrm>
        </p:spPr>
        <p:txBody>
          <a:bodyPr/>
          <a:lstStyle/>
          <a:p>
            <a:r>
              <a:rPr lang="en-US" sz="3900" dirty="0" smtClean="0"/>
              <a:t>The Riddle of the   Invisible Universe</a:t>
            </a:r>
            <a:endParaRPr lang="en-US" sz="3900" dirty="0"/>
          </a:p>
        </p:txBody>
      </p:sp>
      <p:sp>
        <p:nvSpPr>
          <p:cNvPr id="3" name="Subtitle 2"/>
          <p:cNvSpPr>
            <a:spLocks noGrp="1"/>
          </p:cNvSpPr>
          <p:nvPr>
            <p:ph type="subTitle" idx="1"/>
          </p:nvPr>
        </p:nvSpPr>
        <p:spPr/>
        <p:txBody>
          <a:bodyPr/>
          <a:lstStyle/>
          <a:p>
            <a:r>
              <a:rPr lang="en-US" dirty="0" smtClean="0"/>
              <a:t>A journey from the sewers of Chicago to the Black Hills</a:t>
            </a:r>
            <a:endParaRPr lang="en-US" dirty="0"/>
          </a:p>
        </p:txBody>
      </p:sp>
      <p:pic>
        <p:nvPicPr>
          <p:cNvPr id="4" name="Picture 2"/>
          <p:cNvPicPr>
            <a:picLocks noChangeAspect="1" noChangeArrowheads="1"/>
          </p:cNvPicPr>
          <p:nvPr/>
        </p:nvPicPr>
        <p:blipFill>
          <a:blip r:embed="rId2" cstate="print"/>
          <a:srcRect/>
          <a:stretch>
            <a:fillRect/>
          </a:stretch>
        </p:blipFill>
        <p:spPr bwMode="auto">
          <a:xfrm>
            <a:off x="6626701" y="254750"/>
            <a:ext cx="2233024" cy="1547640"/>
          </a:xfrm>
          <a:prstGeom prst="rect">
            <a:avLst/>
          </a:prstGeom>
          <a:noFill/>
          <a:ln w="9525">
            <a:noFill/>
            <a:miter lim="800000"/>
            <a:headEnd/>
            <a:tailEnd/>
          </a:ln>
        </p:spPr>
      </p:pic>
      <p:sp>
        <p:nvSpPr>
          <p:cNvPr id="6" name="Subtitle 2"/>
          <p:cNvSpPr txBox="1">
            <a:spLocks/>
          </p:cNvSpPr>
          <p:nvPr/>
        </p:nvSpPr>
        <p:spPr>
          <a:xfrm>
            <a:off x="1289104" y="4596737"/>
            <a:ext cx="6608802" cy="2044056"/>
          </a:xfrm>
          <a:prstGeom prst="rect">
            <a:avLst/>
          </a:prstGeom>
        </p:spPr>
        <p:txBody>
          <a:bodyPr vert="horz" lIns="91440" tIns="45720" rIns="91440" bIns="45720" rtlCol="0">
            <a:no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defTabSz="914400" rtl="0" eaLnBrk="1" latinLnBrk="0" hangingPunct="1">
              <a:spcBef>
                <a:spcPts val="600"/>
              </a:spcBef>
              <a:buClr>
                <a:schemeClr val="accent1">
                  <a:lumMod val="75000"/>
                </a:schemeClr>
              </a:buClr>
              <a:buSzPct val="110000"/>
              <a:buFont typeface="Wingdings 2" pitchFamily="18" charset="2"/>
              <a:buNone/>
              <a:defRPr sz="2200" kern="1200">
                <a:solidFill>
                  <a:schemeClr val="tx1">
                    <a:tint val="75000"/>
                  </a:schemeClr>
                </a:solidFill>
                <a:latin typeface="+mn-lt"/>
                <a:ea typeface="+mn-ea"/>
                <a:cs typeface="+mn-cs"/>
              </a:defRPr>
            </a:lvl2pPr>
            <a:lvl3pPr marL="914400" indent="0" algn="ctr" defTabSz="914400" rtl="0" eaLnBrk="1" latinLnBrk="0" hangingPunct="1">
              <a:spcBef>
                <a:spcPts val="600"/>
              </a:spcBef>
              <a:buClr>
                <a:schemeClr val="accent1">
                  <a:lumMod val="60000"/>
                  <a:lumOff val="40000"/>
                </a:schemeClr>
              </a:buClr>
              <a:buSzPct val="110000"/>
              <a:buFont typeface="Wingdings 2" pitchFamily="18" charset="2"/>
              <a:buNone/>
              <a:defRPr sz="2000" kern="1200">
                <a:solidFill>
                  <a:schemeClr val="tx1">
                    <a:tint val="75000"/>
                  </a:schemeClr>
                </a:solidFill>
                <a:latin typeface="+mn-lt"/>
                <a:ea typeface="+mn-ea"/>
                <a:cs typeface="+mn-cs"/>
              </a:defRPr>
            </a:lvl3pPr>
            <a:lvl4pPr marL="1371600" indent="0" algn="ctr" defTabSz="914400" rtl="0" eaLnBrk="1" latinLnBrk="0" hangingPunct="1">
              <a:spcBef>
                <a:spcPts val="600"/>
              </a:spcBef>
              <a:buClr>
                <a:schemeClr val="accent1">
                  <a:lumMod val="75000"/>
                </a:schemeClr>
              </a:buClr>
              <a:buSzPct val="110000"/>
              <a:buFont typeface="Wingdings 2" pitchFamily="18"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ts val="6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2"/>
              </a:buClr>
              <a:buSzPct val="110000"/>
              <a:buFont typeface="Wingdings 2" pitchFamily="18" charset="2"/>
              <a:buNone/>
              <a:defRPr lang="en-US" sz="18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lumMod val="60000"/>
                  <a:lumOff val="40000"/>
                </a:schemeClr>
              </a:buClr>
              <a:buSzPct val="110000"/>
              <a:buFont typeface="Wingdings 2" pitchFamily="18" charset="2"/>
              <a:buNone/>
              <a:defRPr lang="en-US" sz="18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2"/>
              </a:buClr>
              <a:buSzPct val="110000"/>
              <a:buFont typeface="Wingdings 2" pitchFamily="18" charset="2"/>
              <a:buNone/>
              <a:defRPr lang="en-US" sz="18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lumMod val="60000"/>
                  <a:lumOff val="40000"/>
                </a:schemeClr>
              </a:buClr>
              <a:buSzPct val="110000"/>
              <a:buFont typeface="Wingdings 2" pitchFamily="18" charset="2"/>
              <a:buNone/>
              <a:defRPr lang="en-US" sz="1800" kern="1200">
                <a:solidFill>
                  <a:schemeClr val="tx1">
                    <a:tint val="75000"/>
                  </a:schemeClr>
                </a:solidFill>
                <a:latin typeface="+mn-lt"/>
                <a:ea typeface="+mn-ea"/>
                <a:cs typeface="+mn-cs"/>
              </a:defRPr>
            </a:lvl9pPr>
          </a:lstStyle>
          <a:p>
            <a:pPr algn="l"/>
            <a:r>
              <a:rPr lang="en-US" sz="2400" dirty="0" smtClean="0"/>
              <a:t>Matthew Szydagis</a:t>
            </a:r>
          </a:p>
          <a:p>
            <a:pPr algn="l"/>
            <a:r>
              <a:rPr lang="en-US" sz="2400" dirty="0" smtClean="0"/>
              <a:t>University of California, Davis</a:t>
            </a:r>
          </a:p>
          <a:p>
            <a:pPr algn="l"/>
            <a:endParaRPr lang="en-US" sz="2400" dirty="0" smtClean="0"/>
          </a:p>
          <a:p>
            <a:pPr algn="l"/>
            <a:r>
              <a:rPr lang="en-US" sz="2400" dirty="0" smtClean="0"/>
              <a:t>University of Arizona		    02/26/14</a:t>
            </a:r>
            <a:endParaRPr lang="en-US" sz="2400" dirty="0"/>
          </a:p>
        </p:txBody>
      </p:sp>
      <p:sp>
        <p:nvSpPr>
          <p:cNvPr id="7" name="Slide Number Placeholder 6"/>
          <p:cNvSpPr>
            <a:spLocks noGrp="1"/>
          </p:cNvSpPr>
          <p:nvPr>
            <p:ph type="sldNum" sz="quarter" idx="12"/>
          </p:nvPr>
        </p:nvSpPr>
        <p:spPr/>
        <p:txBody>
          <a:bodyPr/>
          <a:lstStyle/>
          <a:p>
            <a:fld id="{DACD7572-467B-584F-8A08-C66E93CD0B22}" type="slidenum">
              <a:rPr lang="en-US" smtClean="0"/>
              <a:t>1</a:t>
            </a:fld>
            <a:endParaRPr lang="en-US" dirty="0"/>
          </a:p>
        </p:txBody>
      </p:sp>
      <p:pic>
        <p:nvPicPr>
          <p:cNvPr id="11" name="Picture 10" descr="IMG00069-20090610-1050.jpg"/>
          <p:cNvPicPr>
            <a:picLocks noChangeAspect="1"/>
          </p:cNvPicPr>
          <p:nvPr/>
        </p:nvPicPr>
        <p:blipFill rotWithShape="1">
          <a:blip r:embed="rId3" cstate="print"/>
          <a:srcRect t="27117" r="25722"/>
          <a:stretch/>
        </p:blipFill>
        <p:spPr bwMode="auto">
          <a:xfrm>
            <a:off x="293455" y="298782"/>
            <a:ext cx="1984009" cy="2595678"/>
          </a:xfrm>
          <a:prstGeom prst="rect">
            <a:avLst/>
          </a:prstGeom>
          <a:noFill/>
          <a:ln w="9525">
            <a:noFill/>
            <a:miter lim="800000"/>
            <a:headEnd/>
            <a:tailEnd/>
          </a:ln>
        </p:spPr>
      </p:pic>
      <p:pic>
        <p:nvPicPr>
          <p:cNvPr id="5" name="Picture 4"/>
          <p:cNvPicPr>
            <a:picLocks noChangeAspect="1"/>
          </p:cNvPicPr>
          <p:nvPr/>
        </p:nvPicPr>
        <p:blipFill>
          <a:blip r:embed="rId4"/>
          <a:stretch>
            <a:fillRect/>
          </a:stretch>
        </p:blipFill>
        <p:spPr>
          <a:xfrm>
            <a:off x="6013516" y="3887401"/>
            <a:ext cx="2595897" cy="1730598"/>
          </a:xfrm>
          <a:prstGeom prst="rect">
            <a:avLst/>
          </a:prstGeom>
        </p:spPr>
      </p:pic>
    </p:spTree>
    <p:extLst>
      <p:ext uri="{BB962C8B-B14F-4D97-AF65-F5344CB8AC3E}">
        <p14:creationId xmlns:p14="http://schemas.microsoft.com/office/powerpoint/2010/main" val="125856180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6738"/>
            <a:ext cx="9143999" cy="821653"/>
          </a:xfrm>
        </p:spPr>
        <p:txBody>
          <a:bodyPr/>
          <a:lstStyle/>
          <a:p>
            <a:r>
              <a:rPr lang="en-US" dirty="0" smtClean="0"/>
              <a:t>Direct Detection Method</a:t>
            </a:r>
            <a:endParaRPr lang="en-US" dirty="0"/>
          </a:p>
        </p:txBody>
      </p:sp>
      <p:sp>
        <p:nvSpPr>
          <p:cNvPr id="3" name="Content Placeholder 2"/>
          <p:cNvSpPr>
            <a:spLocks noGrp="1"/>
          </p:cNvSpPr>
          <p:nvPr>
            <p:ph idx="1"/>
          </p:nvPr>
        </p:nvSpPr>
        <p:spPr>
          <a:xfrm>
            <a:off x="250458" y="1208047"/>
            <a:ext cx="3914183" cy="5327828"/>
          </a:xfrm>
        </p:spPr>
        <p:txBody>
          <a:bodyPr>
            <a:noAutofit/>
          </a:bodyPr>
          <a:lstStyle/>
          <a:p>
            <a:r>
              <a:rPr lang="en-US" dirty="0"/>
              <a:t>M</a:t>
            </a:r>
            <a:r>
              <a:rPr lang="en-US" dirty="0" smtClean="0"/>
              <a:t>ost </a:t>
            </a:r>
            <a:r>
              <a:rPr lang="en-US" dirty="0"/>
              <a:t>searches are geared </a:t>
            </a:r>
            <a:r>
              <a:rPr lang="en-US" dirty="0" smtClean="0"/>
              <a:t>toward </a:t>
            </a:r>
            <a:r>
              <a:rPr lang="en-US" dirty="0"/>
              <a:t>finding </a:t>
            </a:r>
            <a:r>
              <a:rPr lang="en-US" dirty="0" smtClean="0"/>
              <a:t>WIMPs, in a model-independent fashion</a:t>
            </a:r>
          </a:p>
          <a:p>
            <a:r>
              <a:rPr lang="en-US" dirty="0" smtClean="0"/>
              <a:t>In </a:t>
            </a:r>
            <a:r>
              <a:rPr lang="en-US" dirty="0"/>
              <a:t>most </a:t>
            </a:r>
            <a:r>
              <a:rPr lang="en-US" dirty="0" smtClean="0"/>
              <a:t>WIMP models, WIMP-nucleon scattering cross-section is dominant</a:t>
            </a:r>
          </a:p>
          <a:p>
            <a:r>
              <a:rPr lang="en-US" dirty="0"/>
              <a:t>Experiments deployed </a:t>
            </a:r>
            <a:r>
              <a:rPr lang="en-US" dirty="0" smtClean="0"/>
              <a:t>underground, because depth </a:t>
            </a:r>
            <a:r>
              <a:rPr lang="en-US" dirty="0"/>
              <a:t>reduces cosmic ray background</a:t>
            </a:r>
          </a:p>
          <a:p>
            <a:endParaRPr lang="en-US" dirty="0" smtClean="0"/>
          </a:p>
          <a:p>
            <a:endParaRPr lang="en-US" dirty="0" smtClean="0"/>
          </a:p>
        </p:txBody>
      </p:sp>
      <p:sp>
        <p:nvSpPr>
          <p:cNvPr id="4" name="Slide Number Placeholder 3"/>
          <p:cNvSpPr>
            <a:spLocks noGrp="1"/>
          </p:cNvSpPr>
          <p:nvPr>
            <p:ph type="sldNum" sz="quarter" idx="12"/>
          </p:nvPr>
        </p:nvSpPr>
        <p:spPr/>
        <p:txBody>
          <a:bodyPr/>
          <a:lstStyle/>
          <a:p>
            <a:fld id="{DACD7572-467B-584F-8A08-C66E93CD0B22}" type="slidenum">
              <a:rPr lang="en-US" smtClean="0"/>
              <a:t>10</a:t>
            </a:fld>
            <a:endParaRPr lang="en-US" dirty="0"/>
          </a:p>
        </p:txBody>
      </p:sp>
      <p:pic>
        <p:nvPicPr>
          <p:cNvPr id="5" name="Picture 4"/>
          <p:cNvPicPr>
            <a:picLocks noChangeAspect="1"/>
          </p:cNvPicPr>
          <p:nvPr/>
        </p:nvPicPr>
        <p:blipFill rotWithShape="1">
          <a:blip r:embed="rId2"/>
          <a:srcRect r="12374"/>
          <a:stretch/>
        </p:blipFill>
        <p:spPr>
          <a:xfrm>
            <a:off x="4340701" y="1189373"/>
            <a:ext cx="4567535" cy="4170043"/>
          </a:xfrm>
          <a:prstGeom prst="rect">
            <a:avLst/>
          </a:prstGeom>
        </p:spPr>
      </p:pic>
      <p:sp>
        <p:nvSpPr>
          <p:cNvPr id="6" name="TextBox 5"/>
          <p:cNvSpPr txBox="1"/>
          <p:nvPr/>
        </p:nvSpPr>
        <p:spPr>
          <a:xfrm>
            <a:off x="4582824" y="1368595"/>
            <a:ext cx="1676400" cy="215444"/>
          </a:xfrm>
          <a:prstGeom prst="rect">
            <a:avLst/>
          </a:prstGeom>
          <a:noFill/>
        </p:spPr>
        <p:txBody>
          <a:bodyPr wrap="square" rtlCol="0">
            <a:spAutoFit/>
          </a:bodyPr>
          <a:lstStyle/>
          <a:p>
            <a:r>
              <a:rPr lang="en-US" sz="800" dirty="0" smtClean="0">
                <a:solidFill>
                  <a:schemeClr val="bg1"/>
                </a:solidFill>
              </a:rPr>
              <a:t>M. Attisha</a:t>
            </a:r>
            <a:endParaRPr lang="en-US" sz="800" dirty="0">
              <a:solidFill>
                <a:schemeClr val="bg1"/>
              </a:solidFill>
            </a:endParaRPr>
          </a:p>
        </p:txBody>
      </p:sp>
      <p:sp>
        <p:nvSpPr>
          <p:cNvPr id="7" name="TextBox 6"/>
          <p:cNvSpPr txBox="1"/>
          <p:nvPr/>
        </p:nvSpPr>
        <p:spPr>
          <a:xfrm>
            <a:off x="5271616" y="1738701"/>
            <a:ext cx="3467482" cy="707886"/>
          </a:xfrm>
          <a:prstGeom prst="rect">
            <a:avLst/>
          </a:prstGeom>
          <a:noFill/>
        </p:spPr>
        <p:txBody>
          <a:bodyPr wrap="square" rtlCol="0">
            <a:spAutoFit/>
          </a:bodyPr>
          <a:lstStyle/>
          <a:p>
            <a:r>
              <a:rPr lang="en-US" sz="2000" b="1" dirty="0" smtClean="0">
                <a:solidFill>
                  <a:schemeClr val="bg1"/>
                </a:solidFill>
              </a:rPr>
              <a:t>Two signals: nuclear recoil and electron recoil</a:t>
            </a:r>
            <a:endParaRPr lang="en-US" sz="2000" b="1" dirty="0">
              <a:solidFill>
                <a:schemeClr val="bg1"/>
              </a:solidFill>
            </a:endParaRPr>
          </a:p>
        </p:txBody>
      </p:sp>
      <p:sp>
        <p:nvSpPr>
          <p:cNvPr id="8" name="Rectangle 7"/>
          <p:cNvSpPr/>
          <p:nvPr/>
        </p:nvSpPr>
        <p:spPr>
          <a:xfrm>
            <a:off x="4362783" y="5354486"/>
            <a:ext cx="4669161" cy="1200329"/>
          </a:xfrm>
          <a:prstGeom prst="rect">
            <a:avLst/>
          </a:prstGeom>
        </p:spPr>
        <p:txBody>
          <a:bodyPr wrap="square">
            <a:spAutoFit/>
          </a:bodyPr>
          <a:lstStyle/>
          <a:p>
            <a:r>
              <a:rPr lang="en-US" dirty="0" smtClean="0"/>
              <a:t>Low</a:t>
            </a:r>
            <a:r>
              <a:rPr lang="en-US" dirty="0"/>
              <a:t>-energy nuclear recoils (NR) are </a:t>
            </a:r>
            <a:r>
              <a:rPr lang="en-US" dirty="0" smtClean="0"/>
              <a:t>expected from WIMPs, </a:t>
            </a:r>
            <a:r>
              <a:rPr lang="en-US" dirty="0"/>
              <a:t>and electron recoils (ER) constitute background (BG</a:t>
            </a:r>
            <a:r>
              <a:rPr lang="en-US" dirty="0" smtClean="0"/>
              <a:t>) one </a:t>
            </a:r>
            <a:r>
              <a:rPr lang="en-US" dirty="0"/>
              <a:t>must avoid </a:t>
            </a:r>
            <a:r>
              <a:rPr lang="en-US" dirty="0" smtClean="0"/>
              <a:t>misidentifying as NR</a:t>
            </a:r>
            <a:endParaRPr lang="en-US" dirty="0"/>
          </a:p>
        </p:txBody>
      </p:sp>
    </p:spTree>
    <p:extLst>
      <p:ext uri="{BB962C8B-B14F-4D97-AF65-F5344CB8AC3E}">
        <p14:creationId xmlns:p14="http://schemas.microsoft.com/office/powerpoint/2010/main" val="291289594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a:srcRect l="9079" t="15802" r="5728" b="18302"/>
          <a:stretch/>
        </p:blipFill>
        <p:spPr>
          <a:xfrm>
            <a:off x="616288" y="5135331"/>
            <a:ext cx="2147685" cy="1245906"/>
          </a:xfrm>
          <a:prstGeom prst="rect">
            <a:avLst/>
          </a:prstGeom>
        </p:spPr>
      </p:pic>
      <p:sp>
        <p:nvSpPr>
          <p:cNvPr id="2" name="Title 1"/>
          <p:cNvSpPr>
            <a:spLocks noGrp="1"/>
          </p:cNvSpPr>
          <p:nvPr>
            <p:ph type="title"/>
          </p:nvPr>
        </p:nvSpPr>
        <p:spPr>
          <a:xfrm>
            <a:off x="549275" y="-448049"/>
            <a:ext cx="8042276" cy="1336956"/>
          </a:xfrm>
        </p:spPr>
        <p:txBody>
          <a:bodyPr/>
          <a:lstStyle/>
          <a:p>
            <a:r>
              <a:rPr lang="en-US" dirty="0" smtClean="0"/>
              <a:t>Response of a Detector</a:t>
            </a:r>
            <a:endParaRPr lang="en-US" dirty="0"/>
          </a:p>
        </p:txBody>
      </p:sp>
      <p:sp>
        <p:nvSpPr>
          <p:cNvPr id="3" name="Content Placeholder 2"/>
          <p:cNvSpPr>
            <a:spLocks noGrp="1"/>
          </p:cNvSpPr>
          <p:nvPr>
            <p:ph idx="1"/>
          </p:nvPr>
        </p:nvSpPr>
        <p:spPr>
          <a:xfrm>
            <a:off x="4756898" y="944495"/>
            <a:ext cx="4110131" cy="5567459"/>
          </a:xfrm>
        </p:spPr>
        <p:txBody>
          <a:bodyPr>
            <a:noAutofit/>
          </a:bodyPr>
          <a:lstStyle/>
          <a:p>
            <a:r>
              <a:rPr lang="en-US" dirty="0" smtClean="0"/>
              <a:t>Atoms can </a:t>
            </a:r>
            <a:r>
              <a:rPr lang="en-US" dirty="0"/>
              <a:t>be </a:t>
            </a:r>
            <a:r>
              <a:rPr lang="en-US" dirty="0" smtClean="0"/>
              <a:t>excited and scintillate and/or be </a:t>
            </a:r>
            <a:r>
              <a:rPr lang="en-US" dirty="0"/>
              <a:t>fully </a:t>
            </a:r>
            <a:r>
              <a:rPr lang="en-US" dirty="0" smtClean="0"/>
              <a:t>ionized by NR/ER</a:t>
            </a:r>
          </a:p>
          <a:p>
            <a:r>
              <a:rPr lang="en-US" dirty="0" smtClean="0"/>
              <a:t>Recoils can </a:t>
            </a:r>
            <a:r>
              <a:rPr lang="en-US" dirty="0"/>
              <a:t>also cause lattice </a:t>
            </a:r>
            <a:r>
              <a:rPr lang="en-US" dirty="0" smtClean="0"/>
              <a:t>vibrations </a:t>
            </a:r>
          </a:p>
          <a:p>
            <a:r>
              <a:rPr lang="en-US" dirty="0" smtClean="0"/>
              <a:t>Recoiling </a:t>
            </a:r>
            <a:r>
              <a:rPr lang="en-US" dirty="0"/>
              <a:t>species can boil superheated </a:t>
            </a:r>
            <a:r>
              <a:rPr lang="en-US" dirty="0" smtClean="0"/>
              <a:t>liquids</a:t>
            </a:r>
          </a:p>
          <a:p>
            <a:r>
              <a:rPr lang="en-US" dirty="0" smtClean="0"/>
              <a:t>Robust s</a:t>
            </a:r>
            <a:r>
              <a:rPr lang="en-US" sz="2400" dirty="0" smtClean="0"/>
              <a:t>earches combine two methods</a:t>
            </a:r>
            <a:r>
              <a:rPr lang="en-US" dirty="0" smtClean="0"/>
              <a:t> </a:t>
            </a:r>
          </a:p>
          <a:p>
            <a:r>
              <a:rPr lang="en-US" dirty="0" smtClean="0"/>
              <a:t>Given rare interaction, figure of merit = target mass </a:t>
            </a:r>
            <a:r>
              <a:rPr lang="en-US" dirty="0"/>
              <a:t>X</a:t>
            </a:r>
            <a:r>
              <a:rPr lang="en-US" dirty="0" smtClean="0"/>
              <a:t> exposure</a:t>
            </a:r>
            <a:endParaRPr lang="en-US" dirty="0"/>
          </a:p>
          <a:p>
            <a:endParaRPr lang="en-US" dirty="0"/>
          </a:p>
        </p:txBody>
      </p:sp>
      <p:sp>
        <p:nvSpPr>
          <p:cNvPr id="4" name="Slide Number Placeholder 3"/>
          <p:cNvSpPr>
            <a:spLocks noGrp="1"/>
          </p:cNvSpPr>
          <p:nvPr>
            <p:ph type="sldNum" sz="quarter" idx="12"/>
          </p:nvPr>
        </p:nvSpPr>
        <p:spPr/>
        <p:txBody>
          <a:bodyPr/>
          <a:lstStyle/>
          <a:p>
            <a:fld id="{DACD7572-467B-584F-8A08-C66E93CD0B22}" type="slidenum">
              <a:rPr lang="en-US" smtClean="0"/>
              <a:t>11</a:t>
            </a:fld>
            <a:endParaRPr lang="en-US" dirty="0"/>
          </a:p>
        </p:txBody>
      </p:sp>
      <p:sp>
        <p:nvSpPr>
          <p:cNvPr id="5" name="TextBox 4"/>
          <p:cNvSpPr txBox="1"/>
          <p:nvPr/>
        </p:nvSpPr>
        <p:spPr>
          <a:xfrm>
            <a:off x="253069" y="1117534"/>
            <a:ext cx="4327525" cy="369332"/>
          </a:xfrm>
          <a:prstGeom prst="rect">
            <a:avLst/>
          </a:prstGeom>
          <a:noFill/>
        </p:spPr>
        <p:txBody>
          <a:bodyPr wrap="square" rtlCol="0">
            <a:spAutoFit/>
          </a:bodyPr>
          <a:lstStyle/>
          <a:p>
            <a:r>
              <a:rPr lang="en-US" dirty="0"/>
              <a:t>l</a:t>
            </a:r>
            <a:r>
              <a:rPr lang="en-US" dirty="0" smtClean="0"/>
              <a:t>ight from de-excitation (scintillation)</a:t>
            </a:r>
            <a:endParaRPr lang="en-US" dirty="0"/>
          </a:p>
        </p:txBody>
      </p:sp>
      <p:sp>
        <p:nvSpPr>
          <p:cNvPr id="6" name="Lightning Bolt 5"/>
          <p:cNvSpPr/>
          <p:nvPr/>
        </p:nvSpPr>
        <p:spPr>
          <a:xfrm>
            <a:off x="1833654" y="2432234"/>
            <a:ext cx="1828800" cy="1066800"/>
          </a:xfrm>
          <a:prstGeom prst="lightningBolt">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165034" y="2947474"/>
            <a:ext cx="2743200" cy="369332"/>
          </a:xfrm>
          <a:prstGeom prst="rect">
            <a:avLst/>
          </a:prstGeom>
          <a:noFill/>
        </p:spPr>
        <p:txBody>
          <a:bodyPr wrap="square" rtlCol="0">
            <a:spAutoFit/>
          </a:bodyPr>
          <a:lstStyle/>
          <a:p>
            <a:r>
              <a:rPr lang="en-US" dirty="0"/>
              <a:t>c</a:t>
            </a:r>
            <a:r>
              <a:rPr lang="en-US" dirty="0" smtClean="0"/>
              <a:t>harge from ionization</a:t>
            </a:r>
            <a:endParaRPr lang="en-US" dirty="0"/>
          </a:p>
        </p:txBody>
      </p:sp>
      <p:sp>
        <p:nvSpPr>
          <p:cNvPr id="8" name="Cube 7"/>
          <p:cNvSpPr/>
          <p:nvPr/>
        </p:nvSpPr>
        <p:spPr>
          <a:xfrm>
            <a:off x="1681254" y="3880034"/>
            <a:ext cx="914400" cy="914400"/>
          </a:xfrm>
          <a:prstGeom prst="cube">
            <a:avLst/>
          </a:prstGeom>
          <a:solidFill>
            <a:schemeClr val="tx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c 8"/>
          <p:cNvSpPr/>
          <p:nvPr/>
        </p:nvSpPr>
        <p:spPr>
          <a:xfrm>
            <a:off x="1452654" y="4642034"/>
            <a:ext cx="338667" cy="381000"/>
          </a:xfrm>
          <a:prstGeom prst="arc">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Arc 9"/>
          <p:cNvSpPr/>
          <p:nvPr/>
        </p:nvSpPr>
        <p:spPr>
          <a:xfrm>
            <a:off x="1605054" y="4489634"/>
            <a:ext cx="338667" cy="381000"/>
          </a:xfrm>
          <a:prstGeom prst="arc">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 name="Arc 10"/>
          <p:cNvSpPr/>
          <p:nvPr/>
        </p:nvSpPr>
        <p:spPr>
          <a:xfrm>
            <a:off x="1757454" y="4337234"/>
            <a:ext cx="338667" cy="381000"/>
          </a:xfrm>
          <a:prstGeom prst="arc">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TextBox 11"/>
          <p:cNvSpPr txBox="1"/>
          <p:nvPr/>
        </p:nvSpPr>
        <p:spPr>
          <a:xfrm>
            <a:off x="567951" y="4157650"/>
            <a:ext cx="1752600" cy="369332"/>
          </a:xfrm>
          <a:prstGeom prst="rect">
            <a:avLst/>
          </a:prstGeom>
          <a:noFill/>
        </p:spPr>
        <p:txBody>
          <a:bodyPr wrap="square" rtlCol="0">
            <a:spAutoFit/>
          </a:bodyPr>
          <a:lstStyle/>
          <a:p>
            <a:r>
              <a:rPr lang="en-US" dirty="0" smtClean="0"/>
              <a:t>phonons</a:t>
            </a:r>
            <a:endParaRPr lang="en-US" dirty="0"/>
          </a:p>
        </p:txBody>
      </p:sp>
      <p:sp>
        <p:nvSpPr>
          <p:cNvPr id="13" name="Explosion 1 12"/>
          <p:cNvSpPr/>
          <p:nvPr/>
        </p:nvSpPr>
        <p:spPr>
          <a:xfrm>
            <a:off x="1452654" y="1342248"/>
            <a:ext cx="1219200" cy="990600"/>
          </a:xfrm>
          <a:prstGeom prst="irregularSeal1">
            <a:avLst/>
          </a:prstGeom>
          <a:solidFill>
            <a:srgbClr val="0000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2852344" y="5550932"/>
            <a:ext cx="1312580" cy="369332"/>
          </a:xfrm>
          <a:prstGeom prst="rect">
            <a:avLst/>
          </a:prstGeom>
          <a:noFill/>
        </p:spPr>
        <p:txBody>
          <a:bodyPr wrap="square" rtlCol="0">
            <a:spAutoFit/>
          </a:bodyPr>
          <a:lstStyle/>
          <a:p>
            <a:r>
              <a:rPr lang="en-US" dirty="0" smtClean="0"/>
              <a:t>bubbles</a:t>
            </a:r>
            <a:endParaRPr lang="en-US" dirty="0"/>
          </a:p>
        </p:txBody>
      </p:sp>
      <p:sp>
        <p:nvSpPr>
          <p:cNvPr id="18" name="Right Brace 17"/>
          <p:cNvSpPr/>
          <p:nvPr/>
        </p:nvSpPr>
        <p:spPr>
          <a:xfrm>
            <a:off x="3586254" y="3851275"/>
            <a:ext cx="762000" cy="24384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 name="TextBox 18"/>
          <p:cNvSpPr txBox="1"/>
          <p:nvPr/>
        </p:nvSpPr>
        <p:spPr>
          <a:xfrm>
            <a:off x="3983129" y="4734092"/>
            <a:ext cx="806450" cy="369332"/>
          </a:xfrm>
          <a:prstGeom prst="rect">
            <a:avLst/>
          </a:prstGeom>
          <a:noFill/>
        </p:spPr>
        <p:txBody>
          <a:bodyPr wrap="square" rtlCol="0">
            <a:spAutoFit/>
          </a:bodyPr>
          <a:lstStyle/>
          <a:p>
            <a:r>
              <a:rPr lang="en-US" dirty="0" smtClean="0"/>
              <a:t>heat</a:t>
            </a:r>
            <a:endParaRPr lang="en-US" dirty="0"/>
          </a:p>
        </p:txBody>
      </p:sp>
      <p:cxnSp>
        <p:nvCxnSpPr>
          <p:cNvPr id="16" name="Straight Connector 15"/>
          <p:cNvCxnSpPr/>
          <p:nvPr/>
        </p:nvCxnSpPr>
        <p:spPr>
          <a:xfrm>
            <a:off x="280131" y="2357538"/>
            <a:ext cx="415105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280131" y="3667100"/>
            <a:ext cx="4151055"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5860548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ACD7572-467B-584F-8A08-C66E93CD0B22}" type="slidenum">
              <a:rPr lang="en-US" smtClean="0"/>
              <a:t>12</a:t>
            </a:fld>
            <a:endParaRPr lang="en-US"/>
          </a:p>
        </p:txBody>
      </p:sp>
      <p:pic>
        <p:nvPicPr>
          <p:cNvPr id="5" name="couppMul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62676" cy="6858000"/>
          </a:xfrm>
          <a:prstGeom prst="rect">
            <a:avLst/>
          </a:prstGeom>
        </p:spPr>
      </p:pic>
    </p:spTree>
    <p:extLst>
      <p:ext uri="{BB962C8B-B14F-4D97-AF65-F5344CB8AC3E}">
        <p14:creationId xmlns:p14="http://schemas.microsoft.com/office/powerpoint/2010/main" val="196662265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76" y="388435"/>
            <a:ext cx="9143999" cy="444505"/>
          </a:xfrm>
        </p:spPr>
        <p:txBody>
          <a:bodyPr/>
          <a:lstStyle/>
          <a:p>
            <a:r>
              <a:rPr lang="en-US" dirty="0" smtClean="0"/>
              <a:t>My History in Dark Matter</a:t>
            </a:r>
            <a:endParaRPr lang="en-US" dirty="0"/>
          </a:p>
        </p:txBody>
      </p:sp>
      <p:sp>
        <p:nvSpPr>
          <p:cNvPr id="3" name="Content Placeholder 2"/>
          <p:cNvSpPr>
            <a:spLocks noGrp="1"/>
          </p:cNvSpPr>
          <p:nvPr>
            <p:ph idx="1"/>
          </p:nvPr>
        </p:nvSpPr>
        <p:spPr>
          <a:xfrm>
            <a:off x="294343" y="1022141"/>
            <a:ext cx="4878778" cy="5384245"/>
          </a:xfrm>
        </p:spPr>
        <p:txBody>
          <a:bodyPr>
            <a:normAutofit/>
          </a:bodyPr>
          <a:lstStyle/>
          <a:p>
            <a:r>
              <a:rPr lang="en-US" dirty="0" smtClean="0"/>
              <a:t>Chicagoland Observatory for Underground Particle Physics (COUPP) bubble chamber</a:t>
            </a:r>
            <a:endParaRPr lang="en-US" dirty="0"/>
          </a:p>
          <a:p>
            <a:r>
              <a:rPr lang="en-US" dirty="0" smtClean="0"/>
              <a:t>Metastable fluid, </a:t>
            </a:r>
            <a:r>
              <a:rPr lang="en-US" dirty="0"/>
              <a:t>in liquid phase </a:t>
            </a:r>
            <a:r>
              <a:rPr lang="en-US" dirty="0" smtClean="0"/>
              <a:t>below vapor pressure</a:t>
            </a:r>
          </a:p>
          <a:p>
            <a:r>
              <a:rPr lang="en-US" dirty="0" smtClean="0"/>
              <a:t>Innovative 15 kg windowless chamber deployed in Chicago water pollution alleviation tunnel, for my Ph.D. thesis</a:t>
            </a:r>
          </a:p>
          <a:p>
            <a:r>
              <a:rPr lang="en-US" dirty="0" smtClean="0"/>
              <a:t>Showed Rn alphas “</a:t>
            </a:r>
            <a:r>
              <a:rPr lang="en-US" dirty="0"/>
              <a:t>louder” </a:t>
            </a:r>
            <a:r>
              <a:rPr lang="en-US" dirty="0" smtClean="0"/>
              <a:t>vis-à-vis neutrons (WIMP</a:t>
            </a:r>
            <a:r>
              <a:rPr lang="en-US" dirty="0"/>
              <a:t>-</a:t>
            </a:r>
            <a:r>
              <a:rPr lang="en-US" dirty="0" smtClean="0"/>
              <a:t>like) using piezo microphones</a:t>
            </a:r>
          </a:p>
        </p:txBody>
      </p:sp>
      <p:pic>
        <p:nvPicPr>
          <p:cNvPr id="5" name="Picture 12"/>
          <p:cNvPicPr>
            <a:picLocks noChangeAspect="1" noChangeArrowheads="1"/>
          </p:cNvPicPr>
          <p:nvPr/>
        </p:nvPicPr>
        <p:blipFill rotWithShape="1">
          <a:blip r:embed="rId2" cstate="print"/>
          <a:srcRect l="-1" t="-3765" r="-5745" b="-1"/>
          <a:stretch/>
        </p:blipFill>
        <p:spPr bwMode="auto">
          <a:xfrm>
            <a:off x="5453882" y="3461817"/>
            <a:ext cx="3453288" cy="3062808"/>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DACD7572-467B-584F-8A08-C66E93CD0B22}" type="slidenum">
              <a:rPr lang="en-US" smtClean="0">
                <a:solidFill>
                  <a:schemeClr val="tx1"/>
                </a:solidFill>
              </a:rPr>
              <a:t>13</a:t>
            </a:fld>
            <a:endParaRPr lang="en-US" dirty="0">
              <a:solidFill>
                <a:schemeClr val="tx1"/>
              </a:solidFill>
            </a:endParaRPr>
          </a:p>
        </p:txBody>
      </p:sp>
      <p:pic>
        <p:nvPicPr>
          <p:cNvPr id="9" name="Picture 2" descr="IMG00048-20090227-1107.jpg"/>
          <p:cNvPicPr>
            <a:picLocks noChangeAspect="1"/>
          </p:cNvPicPr>
          <p:nvPr/>
        </p:nvPicPr>
        <p:blipFill>
          <a:blip r:embed="rId3" cstate="print"/>
          <a:srcRect l="10345" t="22406" r="6897" b="31466"/>
          <a:stretch>
            <a:fillRect/>
          </a:stretch>
        </p:blipFill>
        <p:spPr bwMode="auto">
          <a:xfrm>
            <a:off x="5547261" y="930424"/>
            <a:ext cx="3230233" cy="2400675"/>
          </a:xfrm>
          <a:prstGeom prst="rect">
            <a:avLst/>
          </a:prstGeom>
          <a:noFill/>
          <a:ln w="9525">
            <a:noFill/>
            <a:miter lim="800000"/>
            <a:headEnd/>
            <a:tailEnd/>
          </a:ln>
        </p:spPr>
      </p:pic>
      <p:sp>
        <p:nvSpPr>
          <p:cNvPr id="12" name="Down Arrow 11"/>
          <p:cNvSpPr/>
          <p:nvPr/>
        </p:nvSpPr>
        <p:spPr>
          <a:xfrm>
            <a:off x="7771882" y="4033985"/>
            <a:ext cx="148447" cy="63855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Down Arrow 12"/>
          <p:cNvSpPr/>
          <p:nvPr/>
        </p:nvSpPr>
        <p:spPr>
          <a:xfrm flipV="1">
            <a:off x="7606790" y="3984689"/>
            <a:ext cx="148447" cy="72456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91041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416299"/>
            <a:ext cx="8042276" cy="1336956"/>
          </a:xfrm>
        </p:spPr>
        <p:txBody>
          <a:bodyPr/>
          <a:lstStyle/>
          <a:p>
            <a:r>
              <a:rPr lang="en-US" dirty="0" smtClean="0"/>
              <a:t>Technology Contrast</a:t>
            </a:r>
            <a:endParaRPr lang="en-US" dirty="0"/>
          </a:p>
        </p:txBody>
      </p:sp>
      <p:sp>
        <p:nvSpPr>
          <p:cNvPr id="3" name="Content Placeholder 2"/>
          <p:cNvSpPr>
            <a:spLocks noGrp="1"/>
          </p:cNvSpPr>
          <p:nvPr>
            <p:ph idx="1"/>
          </p:nvPr>
        </p:nvSpPr>
        <p:spPr>
          <a:xfrm>
            <a:off x="553015" y="1046455"/>
            <a:ext cx="8042276" cy="5500968"/>
          </a:xfrm>
        </p:spPr>
        <p:txBody>
          <a:bodyPr>
            <a:normAutofit lnSpcReduction="10000"/>
          </a:bodyPr>
          <a:lstStyle/>
          <a:p>
            <a:r>
              <a:rPr lang="en-US" dirty="0" smtClean="0"/>
              <a:t>COUPP (now PICO) is blind to ER BGs to better than 1 part in 10</a:t>
            </a:r>
            <a:r>
              <a:rPr lang="en-US" baseline="30000" dirty="0" smtClean="0"/>
              <a:t>10</a:t>
            </a:r>
            <a:r>
              <a:rPr lang="en-US" dirty="0" smtClean="0"/>
              <a:t>, but event energy unknown</a:t>
            </a:r>
          </a:p>
          <a:p>
            <a:pPr lvl="1"/>
            <a:r>
              <a:rPr lang="en-US" dirty="0" smtClean="0"/>
              <a:t>Latter issue overcome with operating pressure or temperature sweep: energy,</a:t>
            </a:r>
            <a:r>
              <a:rPr lang="en-US" i="1" dirty="0" smtClean="0"/>
              <a:t> dE/dx </a:t>
            </a:r>
            <a:r>
              <a:rPr lang="en-US" dirty="0" smtClean="0"/>
              <a:t>thresholds change</a:t>
            </a:r>
          </a:p>
          <a:p>
            <a:pPr lvl="1"/>
            <a:r>
              <a:rPr lang="en-US" dirty="0" smtClean="0"/>
              <a:t>But, only one channel with which to study signal</a:t>
            </a:r>
          </a:p>
          <a:p>
            <a:r>
              <a:rPr lang="en-US" dirty="0"/>
              <a:t>X</a:t>
            </a:r>
            <a:r>
              <a:rPr lang="en-US" dirty="0" smtClean="0"/>
              <a:t>enon detector like LUX (Large Underground Xenon) misidentifies ER as NR with a 1 in 10</a:t>
            </a:r>
            <a:r>
              <a:rPr lang="en-US" baseline="30000" dirty="0"/>
              <a:t>2</a:t>
            </a:r>
            <a:r>
              <a:rPr lang="en-US" dirty="0" smtClean="0"/>
              <a:t>-10</a:t>
            </a:r>
            <a:r>
              <a:rPr lang="en-US" baseline="30000" dirty="0"/>
              <a:t>3</a:t>
            </a:r>
            <a:r>
              <a:rPr lang="en-US" dirty="0" smtClean="0"/>
              <a:t> chance and is cryogenic and expensive, but *has* event energy reconstruction</a:t>
            </a:r>
          </a:p>
          <a:p>
            <a:pPr lvl="1"/>
            <a:r>
              <a:rPr lang="en-US" dirty="0" smtClean="0"/>
              <a:t>Mis-ID issue surmountable with low-BG construction</a:t>
            </a:r>
          </a:p>
          <a:p>
            <a:pPr lvl="1"/>
            <a:r>
              <a:rPr lang="en-US" dirty="0"/>
              <a:t>H</a:t>
            </a:r>
            <a:r>
              <a:rPr lang="en-US" dirty="0" smtClean="0"/>
              <a:t>igh density of liquid xenon provides excellent self-shielding of not only alphas, but gammas as well</a:t>
            </a:r>
          </a:p>
          <a:p>
            <a:r>
              <a:rPr lang="en-US" b="1" dirty="0" smtClean="0"/>
              <a:t>Xenon-based experiments (XENON, ZEPLIN, LUX) leading the field for better part of a decade now</a:t>
            </a:r>
            <a:endParaRPr lang="en-US" b="1" dirty="0"/>
          </a:p>
        </p:txBody>
      </p:sp>
      <p:sp>
        <p:nvSpPr>
          <p:cNvPr id="4" name="Slide Number Placeholder 3"/>
          <p:cNvSpPr>
            <a:spLocks noGrp="1"/>
          </p:cNvSpPr>
          <p:nvPr>
            <p:ph type="sldNum" sz="quarter" idx="12"/>
          </p:nvPr>
        </p:nvSpPr>
        <p:spPr/>
        <p:txBody>
          <a:bodyPr/>
          <a:lstStyle/>
          <a:p>
            <a:fld id="{DACD7572-467B-584F-8A08-C66E93CD0B22}" type="slidenum">
              <a:rPr lang="en-US" smtClean="0"/>
              <a:t>14</a:t>
            </a:fld>
            <a:endParaRPr lang="en-US"/>
          </a:p>
        </p:txBody>
      </p:sp>
    </p:spTree>
    <p:extLst>
      <p:ext uri="{BB962C8B-B14F-4D97-AF65-F5344CB8AC3E}">
        <p14:creationId xmlns:p14="http://schemas.microsoft.com/office/powerpoint/2010/main" val="13599216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IMPinteractingLUXTalk.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9846" r="12865"/>
          <a:stretch/>
        </p:blipFill>
        <p:spPr>
          <a:xfrm>
            <a:off x="4064125" y="1091841"/>
            <a:ext cx="4987513" cy="5077824"/>
          </a:xfrm>
          <a:prstGeom prst="rect">
            <a:avLst/>
          </a:prstGeom>
        </p:spPr>
      </p:pic>
      <p:sp>
        <p:nvSpPr>
          <p:cNvPr id="2" name="Title 1"/>
          <p:cNvSpPr>
            <a:spLocks noGrp="1"/>
          </p:cNvSpPr>
          <p:nvPr>
            <p:ph type="title"/>
          </p:nvPr>
        </p:nvSpPr>
        <p:spPr>
          <a:xfrm>
            <a:off x="549275" y="-508232"/>
            <a:ext cx="8042276" cy="1336956"/>
          </a:xfrm>
        </p:spPr>
        <p:txBody>
          <a:bodyPr/>
          <a:lstStyle/>
          <a:p>
            <a:r>
              <a:rPr lang="en-US" dirty="0" smtClean="0"/>
              <a:t>How LUX Works</a:t>
            </a:r>
            <a:endParaRPr lang="en-US" dirty="0"/>
          </a:p>
        </p:txBody>
      </p:sp>
      <p:sp>
        <p:nvSpPr>
          <p:cNvPr id="3" name="Content Placeholder 2"/>
          <p:cNvSpPr>
            <a:spLocks noGrp="1"/>
          </p:cNvSpPr>
          <p:nvPr>
            <p:ph idx="1"/>
          </p:nvPr>
        </p:nvSpPr>
        <p:spPr>
          <a:xfrm>
            <a:off x="92008" y="900908"/>
            <a:ext cx="3972117" cy="5901070"/>
          </a:xfrm>
        </p:spPr>
        <p:txBody>
          <a:bodyPr>
            <a:normAutofit fontScale="92500"/>
          </a:bodyPr>
          <a:lstStyle/>
          <a:p>
            <a:r>
              <a:rPr lang="en-US" dirty="0" smtClean="0"/>
              <a:t>A two-phase xenon detector, an example of a time-projection chamber (TPC), with 122 PMTs (photomultiplier tubes), which convert photons into photo-electrons (phe)</a:t>
            </a:r>
          </a:p>
          <a:p>
            <a:r>
              <a:rPr lang="en-US" dirty="0" smtClean="0"/>
              <a:t>S1 (primary) and S2 (secondary) scintillation, the latter from charge</a:t>
            </a:r>
          </a:p>
          <a:p>
            <a:pPr lvl="0"/>
            <a:r>
              <a:rPr lang="en-US" dirty="0" smtClean="0"/>
              <a:t>Fiducialization </a:t>
            </a:r>
            <a:r>
              <a:rPr lang="en-US" dirty="0"/>
              <a:t>and multiple-scattering rejection </a:t>
            </a:r>
            <a:r>
              <a:rPr lang="en-US" dirty="0" smtClean="0"/>
              <a:t>powerful: WIMPs will exclusively lead to single scatters</a:t>
            </a:r>
          </a:p>
        </p:txBody>
      </p:sp>
      <p:sp>
        <p:nvSpPr>
          <p:cNvPr id="6" name="TextBox 5"/>
          <p:cNvSpPr txBox="1"/>
          <p:nvPr/>
        </p:nvSpPr>
        <p:spPr>
          <a:xfrm>
            <a:off x="7825047" y="3577068"/>
            <a:ext cx="1194192" cy="584776"/>
          </a:xfrm>
          <a:prstGeom prst="rect">
            <a:avLst/>
          </a:prstGeom>
          <a:solidFill>
            <a:schemeClr val="tx1"/>
          </a:solidFill>
        </p:spPr>
        <p:txBody>
          <a:bodyPr wrap="square" rtlCol="0">
            <a:spAutoFit/>
          </a:bodyPr>
          <a:lstStyle/>
          <a:p>
            <a:r>
              <a:rPr lang="en-US" sz="1600" dirty="0" smtClean="0"/>
              <a:t>1:1 detector</a:t>
            </a:r>
            <a:endParaRPr lang="en-US" sz="1600" dirty="0"/>
          </a:p>
        </p:txBody>
      </p:sp>
      <p:sp>
        <p:nvSpPr>
          <p:cNvPr id="7" name="TextBox 6"/>
          <p:cNvSpPr txBox="1"/>
          <p:nvPr/>
        </p:nvSpPr>
        <p:spPr>
          <a:xfrm>
            <a:off x="4121612" y="3969387"/>
            <a:ext cx="1331642" cy="584776"/>
          </a:xfrm>
          <a:prstGeom prst="rect">
            <a:avLst/>
          </a:prstGeom>
          <a:solidFill>
            <a:schemeClr val="bg1"/>
          </a:solidFill>
        </p:spPr>
        <p:txBody>
          <a:bodyPr wrap="square" rtlCol="0">
            <a:spAutoFit/>
          </a:bodyPr>
          <a:lstStyle/>
          <a:p>
            <a:r>
              <a:rPr lang="en-US" sz="1600" dirty="0" smtClean="0"/>
              <a:t>48 cm max drift length</a:t>
            </a:r>
          </a:p>
        </p:txBody>
      </p:sp>
      <p:sp>
        <p:nvSpPr>
          <p:cNvPr id="8" name="TextBox 7"/>
          <p:cNvSpPr txBox="1"/>
          <p:nvPr/>
        </p:nvSpPr>
        <p:spPr>
          <a:xfrm>
            <a:off x="7962479" y="2578923"/>
            <a:ext cx="1000731" cy="1323439"/>
          </a:xfrm>
          <a:prstGeom prst="rect">
            <a:avLst/>
          </a:prstGeom>
          <a:solidFill>
            <a:schemeClr val="tx1"/>
          </a:solidFill>
        </p:spPr>
        <p:txBody>
          <a:bodyPr wrap="square" rtlCol="0">
            <a:spAutoFit/>
          </a:bodyPr>
          <a:lstStyle/>
          <a:p>
            <a:r>
              <a:rPr lang="en-US" sz="1600" dirty="0" smtClean="0"/>
              <a:t>XY positions from top light pattern</a:t>
            </a:r>
          </a:p>
        </p:txBody>
      </p:sp>
      <p:sp>
        <p:nvSpPr>
          <p:cNvPr id="10" name="Slide Number Placeholder 9"/>
          <p:cNvSpPr>
            <a:spLocks noGrp="1"/>
          </p:cNvSpPr>
          <p:nvPr>
            <p:ph type="sldNum" sz="quarter" idx="12"/>
          </p:nvPr>
        </p:nvSpPr>
        <p:spPr/>
        <p:txBody>
          <a:bodyPr/>
          <a:lstStyle/>
          <a:p>
            <a:fld id="{DACD7572-467B-584F-8A08-C66E93CD0B22}" type="slidenum">
              <a:rPr lang="en-US" smtClean="0"/>
              <a:t>15</a:t>
            </a:fld>
            <a:endParaRPr lang="en-US"/>
          </a:p>
        </p:txBody>
      </p:sp>
    </p:spTree>
    <p:extLst>
      <p:ext uri="{BB962C8B-B14F-4D97-AF65-F5344CB8AC3E}">
        <p14:creationId xmlns:p14="http://schemas.microsoft.com/office/powerpoint/2010/main" val="222183287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4698"/>
            <a:ext cx="9143999" cy="902988"/>
          </a:xfrm>
        </p:spPr>
        <p:txBody>
          <a:bodyPr/>
          <a:lstStyle/>
          <a:p>
            <a:r>
              <a:rPr lang="en-US" dirty="0" smtClean="0"/>
              <a:t>Underground at Sanford Lab</a:t>
            </a:r>
            <a:endParaRPr lang="en-US" dirty="0"/>
          </a:p>
        </p:txBody>
      </p:sp>
      <p:pic>
        <p:nvPicPr>
          <p:cNvPr id="5" name="Picture 6" descr="Homestak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020" y="907785"/>
            <a:ext cx="7731668" cy="5587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fld id="{DACD7572-467B-584F-8A08-C66E93CD0B22}" type="slidenum">
              <a:rPr lang="en-US" smtClean="0">
                <a:solidFill>
                  <a:schemeClr val="tx1"/>
                </a:solidFill>
              </a:rPr>
              <a:t>16</a:t>
            </a:fld>
            <a:endParaRPr lang="en-US" dirty="0">
              <a:solidFill>
                <a:schemeClr val="tx1"/>
              </a:solidFill>
            </a:endParaRPr>
          </a:p>
        </p:txBody>
      </p:sp>
      <p:sp>
        <p:nvSpPr>
          <p:cNvPr id="9" name="Rectangle 8"/>
          <p:cNvSpPr/>
          <p:nvPr/>
        </p:nvSpPr>
        <p:spPr>
          <a:xfrm>
            <a:off x="716224" y="851763"/>
            <a:ext cx="8005242" cy="923330"/>
          </a:xfrm>
          <a:prstGeom prst="rect">
            <a:avLst/>
          </a:prstGeom>
        </p:spPr>
        <p:txBody>
          <a:bodyPr wrap="square">
            <a:spAutoFit/>
          </a:bodyPr>
          <a:lstStyle/>
          <a:p>
            <a:pPr>
              <a:spcBef>
                <a:spcPts val="0"/>
              </a:spcBef>
            </a:pPr>
            <a:r>
              <a:rPr lang="en-US" dirty="0" smtClean="0"/>
              <a:t>4850’ depth (4300 m.w.e. or “meters of water equivalent”) at the </a:t>
            </a:r>
            <a:r>
              <a:rPr lang="en-US" b="1" dirty="0" smtClean="0"/>
              <a:t>S</a:t>
            </a:r>
            <a:r>
              <a:rPr lang="en-US" dirty="0" smtClean="0"/>
              <a:t>anford </a:t>
            </a:r>
            <a:r>
              <a:rPr lang="en-US" b="1" dirty="0" smtClean="0"/>
              <a:t>U</a:t>
            </a:r>
            <a:r>
              <a:rPr lang="en-US" dirty="0" smtClean="0"/>
              <a:t>nderground </a:t>
            </a:r>
            <a:r>
              <a:rPr lang="en-US" b="1" dirty="0" smtClean="0"/>
              <a:t>R</a:t>
            </a:r>
            <a:r>
              <a:rPr lang="en-US" dirty="0" smtClean="0"/>
              <a:t>esearch </a:t>
            </a:r>
            <a:r>
              <a:rPr lang="en-US" b="1" dirty="0" smtClean="0"/>
              <a:t>F</a:t>
            </a:r>
            <a:r>
              <a:rPr lang="en-US" dirty="0" smtClean="0"/>
              <a:t>acility (SURF) </a:t>
            </a:r>
            <a:r>
              <a:rPr lang="en-US" dirty="0"/>
              <a:t>in Lead, South </a:t>
            </a:r>
            <a:r>
              <a:rPr lang="en-US" dirty="0" smtClean="0"/>
              <a:t>Dakota, the former site of the Homestake </a:t>
            </a:r>
            <a:r>
              <a:rPr lang="en-US" dirty="0">
                <a:solidFill>
                  <a:schemeClr val="accent4">
                    <a:lumMod val="75000"/>
                  </a:schemeClr>
                </a:solidFill>
              </a:rPr>
              <a:t>Au</a:t>
            </a:r>
            <a:r>
              <a:rPr lang="en-US" dirty="0"/>
              <a:t> </a:t>
            </a:r>
            <a:r>
              <a:rPr lang="en-US" dirty="0" smtClean="0"/>
              <a:t>mine</a:t>
            </a:r>
            <a:endParaRPr lang="en-US" dirty="0"/>
          </a:p>
        </p:txBody>
      </p:sp>
      <p:pic>
        <p:nvPicPr>
          <p:cNvPr id="10" name="Picture 4" descr="cs03p04l"/>
          <p:cNvPicPr>
            <a:picLocks noChangeAspect="1" noChangeArrowheads="1"/>
          </p:cNvPicPr>
          <p:nvPr/>
        </p:nvPicPr>
        <p:blipFill rotWithShape="1">
          <a:blip r:embed="rId3">
            <a:extLst>
              <a:ext uri="{28A0092B-C50C-407E-A947-70E740481C1C}">
                <a14:useLocalDpi xmlns:a14="http://schemas.microsoft.com/office/drawing/2010/main" val="0"/>
              </a:ext>
            </a:extLst>
          </a:blip>
          <a:srcRect b="5118"/>
          <a:stretch/>
        </p:blipFill>
        <p:spPr bwMode="auto">
          <a:xfrm>
            <a:off x="4714594" y="1868463"/>
            <a:ext cx="3201988" cy="3976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Davis-R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7194" y="2020863"/>
            <a:ext cx="1257300"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1568741" y="2633023"/>
            <a:ext cx="2745302" cy="2585323"/>
          </a:xfrm>
          <a:prstGeom prst="rect">
            <a:avLst/>
          </a:prstGeom>
          <a:solidFill>
            <a:schemeClr val="bg1"/>
          </a:solidFill>
        </p:spPr>
        <p:txBody>
          <a:bodyPr wrap="square" rtlCol="0">
            <a:spAutoFit/>
          </a:bodyPr>
          <a:lstStyle/>
          <a:p>
            <a:r>
              <a:rPr lang="en-US" dirty="0" smtClean="0"/>
              <a:t>LUX experiment is installed in the Davis cavern, once home to the Nobel prize-winning Homestake Solar Neutrino Experiment, which first observed solar neutrinos, and hint they oscillate</a:t>
            </a:r>
            <a:endParaRPr lang="en-US" dirty="0"/>
          </a:p>
        </p:txBody>
      </p:sp>
      <p:pic>
        <p:nvPicPr>
          <p:cNvPr id="3" name="Picture 2" descr="nobel.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4743" y="2108447"/>
            <a:ext cx="1393043" cy="1390458"/>
          </a:xfrm>
          <a:prstGeom prst="rect">
            <a:avLst/>
          </a:prstGeom>
        </p:spPr>
      </p:pic>
    </p:spTree>
    <p:extLst>
      <p:ext uri="{BB962C8B-B14F-4D97-AF65-F5344CB8AC3E}">
        <p14:creationId xmlns:p14="http://schemas.microsoft.com/office/powerpoint/2010/main" val="7269376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526676" y="804570"/>
            <a:ext cx="8128000" cy="5422900"/>
          </a:xfrm>
          <a:prstGeom prst="rect">
            <a:avLst/>
          </a:prstGeom>
        </p:spPr>
      </p:pic>
      <p:sp>
        <p:nvSpPr>
          <p:cNvPr id="2" name="Title 1"/>
          <p:cNvSpPr>
            <a:spLocks noGrp="1"/>
          </p:cNvSpPr>
          <p:nvPr>
            <p:ph type="title"/>
          </p:nvPr>
        </p:nvSpPr>
        <p:spPr>
          <a:xfrm>
            <a:off x="587755" y="-585208"/>
            <a:ext cx="8042276" cy="1336956"/>
          </a:xfrm>
        </p:spPr>
        <p:txBody>
          <a:bodyPr/>
          <a:lstStyle/>
          <a:p>
            <a:r>
              <a:rPr lang="en-US" dirty="0" smtClean="0"/>
              <a:t>Detector Deployment</a:t>
            </a:r>
            <a:endParaRPr lang="en-US" dirty="0"/>
          </a:p>
        </p:txBody>
      </p:sp>
      <p:sp>
        <p:nvSpPr>
          <p:cNvPr id="6" name="Content Placeholder 2"/>
          <p:cNvSpPr txBox="1">
            <a:spLocks/>
          </p:cNvSpPr>
          <p:nvPr/>
        </p:nvSpPr>
        <p:spPr>
          <a:xfrm>
            <a:off x="569079" y="2740978"/>
            <a:ext cx="6727365" cy="680439"/>
          </a:xfrm>
          <a:prstGeom prst="rect">
            <a:avLst/>
          </a:prstGeom>
        </p:spPr>
        <p:txBody>
          <a:bodyPr vert="horz" lIns="91440" tIns="45720" rIns="91440" bIns="45720" rtlCol="0">
            <a:no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spcBef>
                <a:spcPts val="0"/>
              </a:spcBef>
            </a:pPr>
            <a:r>
              <a:rPr lang="en-US" sz="1800" dirty="0" smtClean="0">
                <a:solidFill>
                  <a:schemeClr val="bg1"/>
                </a:solidFill>
              </a:rPr>
              <a:t>370 kg gross/250 active/118 fiducial Xe inside</a:t>
            </a:r>
          </a:p>
        </p:txBody>
      </p:sp>
      <p:sp>
        <p:nvSpPr>
          <p:cNvPr id="8" name="TextBox 8"/>
          <p:cNvSpPr txBox="1">
            <a:spLocks noChangeArrowheads="1"/>
          </p:cNvSpPr>
          <p:nvPr/>
        </p:nvSpPr>
        <p:spPr bwMode="auto">
          <a:xfrm>
            <a:off x="717760" y="5909932"/>
            <a:ext cx="1926574" cy="269304"/>
          </a:xfrm>
          <a:prstGeom prst="rect">
            <a:avLst/>
          </a:prstGeom>
          <a:noFill/>
          <a:ln w="9525">
            <a:noFill/>
            <a:miter lim="800000"/>
            <a:headEnd/>
            <a:tailEnd/>
          </a:ln>
        </p:spPr>
        <p:txBody>
          <a:bodyPr wrap="square">
            <a:spAutoFit/>
          </a:bodyPr>
          <a:lstStyle/>
          <a:p>
            <a:pPr>
              <a:defRPr/>
            </a:pPr>
            <a:r>
              <a:rPr lang="en-US" sz="1100" dirty="0" smtClean="0">
                <a:latin typeface="Arial" pitchFamily="34" charset="0"/>
                <a:ea typeface="ＭＳ Ｐゴシック" pitchFamily="34" charset="-128"/>
                <a:cs typeface="+mn-cs"/>
              </a:rPr>
              <a:t>Photo credit: Matt Kapust</a:t>
            </a:r>
            <a:endParaRPr lang="en-US" sz="1100" dirty="0">
              <a:latin typeface="Arial" pitchFamily="34" charset="0"/>
              <a:ea typeface="ＭＳ Ｐゴシック" pitchFamily="34" charset="-128"/>
              <a:cs typeface="+mn-cs"/>
            </a:endParaRPr>
          </a:p>
        </p:txBody>
      </p:sp>
      <p:sp>
        <p:nvSpPr>
          <p:cNvPr id="11" name="Rectangle 5"/>
          <p:cNvSpPr>
            <a:spLocks/>
          </p:cNvSpPr>
          <p:nvPr/>
        </p:nvSpPr>
        <p:spPr bwMode="auto">
          <a:xfrm>
            <a:off x="643783" y="2322099"/>
            <a:ext cx="3483504" cy="628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38100" tIns="38100" rIns="95899" bIns="38100"/>
          <a:lstStyle/>
          <a:p>
            <a:pPr marL="19050"/>
            <a:r>
              <a:rPr lang="en-US" dirty="0">
                <a:solidFill>
                  <a:srgbClr val="FFFFFF"/>
                </a:solidFill>
                <a:latin typeface="News Gothic MT"/>
                <a:ea typeface="ＭＳ Ｐゴシック" charset="0"/>
                <a:cs typeface="News Gothic MT"/>
                <a:sym typeface="Arial Narrow Bold" charset="0"/>
              </a:rPr>
              <a:t>l</a:t>
            </a:r>
            <a:r>
              <a:rPr lang="en-US" sz="1800" dirty="0" smtClean="0">
                <a:solidFill>
                  <a:srgbClr val="FFFFFF"/>
                </a:solidFill>
                <a:latin typeface="News Gothic MT"/>
                <a:ea typeface="ＭＳ Ｐゴシック" charset="0"/>
                <a:cs typeface="News Gothic MT"/>
                <a:sym typeface="Arial Narrow Bold" charset="0"/>
              </a:rPr>
              <a:t>ow background Ti </a:t>
            </a:r>
            <a:r>
              <a:rPr lang="en-US" dirty="0" smtClean="0">
                <a:solidFill>
                  <a:srgbClr val="FFFFFF"/>
                </a:solidFill>
                <a:latin typeface="News Gothic MT"/>
                <a:ea typeface="ＭＳ Ｐゴシック" charset="0"/>
                <a:cs typeface="News Gothic MT"/>
                <a:sym typeface="Arial Narrow Bold" charset="0"/>
              </a:rPr>
              <a:t>c</a:t>
            </a:r>
            <a:r>
              <a:rPr lang="en-US" sz="1800" dirty="0" smtClean="0">
                <a:solidFill>
                  <a:srgbClr val="FFFFFF"/>
                </a:solidFill>
                <a:latin typeface="News Gothic MT"/>
                <a:ea typeface="ＭＳ Ｐゴシック" charset="0"/>
                <a:cs typeface="News Gothic MT"/>
                <a:sym typeface="Arial Narrow Bold" charset="0"/>
              </a:rPr>
              <a:t>ryostat </a:t>
            </a:r>
            <a:endParaRPr lang="en-US" sz="1800" dirty="0">
              <a:solidFill>
                <a:srgbClr val="FFFFFF"/>
              </a:solidFill>
              <a:latin typeface="News Gothic MT"/>
              <a:ea typeface="ＭＳ Ｐゴシック" charset="0"/>
              <a:cs typeface="News Gothic MT"/>
              <a:sym typeface="Arial Narrow Bold" charset="0"/>
            </a:endParaRPr>
          </a:p>
        </p:txBody>
      </p:sp>
      <p:sp>
        <p:nvSpPr>
          <p:cNvPr id="12" name="Line 23"/>
          <p:cNvSpPr>
            <a:spLocks noChangeShapeType="1"/>
          </p:cNvSpPr>
          <p:nvPr/>
        </p:nvSpPr>
        <p:spPr bwMode="auto">
          <a:xfrm rot="10800000" flipH="1">
            <a:off x="3062788" y="2673174"/>
            <a:ext cx="1120527" cy="0"/>
          </a:xfrm>
          <a:prstGeom prst="line">
            <a:avLst/>
          </a:prstGeom>
          <a:noFill/>
          <a:ln w="31750" cap="flat">
            <a:solidFill>
              <a:schemeClr val="tx1"/>
            </a:solidFill>
            <a:prstDash val="solid"/>
            <a:round/>
            <a:headEnd type="none" w="med" len="med"/>
            <a:tailEnd type="arrow" w="sm" len="sm"/>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 name="Rectangle 22"/>
          <p:cNvSpPr>
            <a:spLocks/>
          </p:cNvSpPr>
          <p:nvPr/>
        </p:nvSpPr>
        <p:spPr bwMode="auto">
          <a:xfrm>
            <a:off x="6517752" y="2867864"/>
            <a:ext cx="2248980" cy="1887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38100" tIns="38100" rIns="95899" bIns="38100"/>
          <a:lstStyle/>
          <a:p>
            <a:pPr marL="19050" algn="ctr"/>
            <a:r>
              <a:rPr lang="en-US" sz="2200" dirty="0" smtClean="0">
                <a:solidFill>
                  <a:srgbClr val="FFFFFF"/>
                </a:solidFill>
                <a:latin typeface="News Gothic MT"/>
                <a:ea typeface="ＭＳ Ｐゴシック" charset="0"/>
                <a:cs typeface="News Gothic MT"/>
                <a:sym typeface="Arial Narrow Bold" charset="0"/>
              </a:rPr>
              <a:t>PMTs and support structure UC Davis responsibilities</a:t>
            </a:r>
            <a:endParaRPr lang="en-US" sz="2200" dirty="0">
              <a:solidFill>
                <a:srgbClr val="FFFFFF"/>
              </a:solidFill>
              <a:latin typeface="News Gothic MT"/>
              <a:ea typeface="ＭＳ Ｐゴシック" charset="0"/>
              <a:cs typeface="News Gothic MT"/>
              <a:sym typeface="Arial Narrow Bold" charset="0"/>
            </a:endParaRPr>
          </a:p>
        </p:txBody>
      </p:sp>
      <p:sp>
        <p:nvSpPr>
          <p:cNvPr id="14" name="Slide Number Placeholder 13"/>
          <p:cNvSpPr>
            <a:spLocks noGrp="1"/>
          </p:cNvSpPr>
          <p:nvPr>
            <p:ph type="sldNum" sz="quarter" idx="12"/>
          </p:nvPr>
        </p:nvSpPr>
        <p:spPr/>
        <p:txBody>
          <a:bodyPr/>
          <a:lstStyle/>
          <a:p>
            <a:fld id="{DACD7572-467B-584F-8A08-C66E93CD0B22}" type="slidenum">
              <a:rPr lang="en-US" smtClean="0"/>
              <a:t>17</a:t>
            </a:fld>
            <a:endParaRPr lang="en-US"/>
          </a:p>
        </p:txBody>
      </p:sp>
      <p:sp>
        <p:nvSpPr>
          <p:cNvPr id="15" name="Content Placeholder 2"/>
          <p:cNvSpPr txBox="1">
            <a:spLocks/>
          </p:cNvSpPr>
          <p:nvPr/>
        </p:nvSpPr>
        <p:spPr>
          <a:xfrm>
            <a:off x="595520" y="779728"/>
            <a:ext cx="7789171" cy="680439"/>
          </a:xfrm>
          <a:prstGeom prst="rect">
            <a:avLst/>
          </a:prstGeom>
        </p:spPr>
        <p:txBody>
          <a:bodyPr vert="horz" lIns="91440" tIns="45720" rIns="91440" bIns="45720" rtlCol="0">
            <a:no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spcBef>
                <a:spcPts val="0"/>
              </a:spcBef>
            </a:pPr>
            <a:r>
              <a:rPr lang="en-US" sz="1800" dirty="0" smtClean="0">
                <a:solidFill>
                  <a:schemeClr val="bg1"/>
                </a:solidFill>
              </a:rPr>
              <a:t>Backgrounds reduced (~ 1 mile underground!) further by presence of the water tank, where cosmic-ray muons produce Cerenkov light</a:t>
            </a:r>
          </a:p>
        </p:txBody>
      </p:sp>
      <p:pic>
        <p:nvPicPr>
          <p:cNvPr id="5" name="20110202-lux-detector-insid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49500" y="1553537"/>
            <a:ext cx="4716660" cy="3537495"/>
          </a:xfrm>
          <a:prstGeom prst="rect">
            <a:avLst/>
          </a:prstGeom>
        </p:spPr>
      </p:pic>
      <p:pic>
        <p:nvPicPr>
          <p:cNvPr id="16" name="Picture 1"/>
          <p:cNvPicPr>
            <a:picLocks noChangeAspect="1" noChangeArrowheads="1"/>
          </p:cNvPicPr>
          <p:nvPr/>
        </p:nvPicPr>
        <p:blipFill rotWithShape="1">
          <a:blip r:embed="rId6">
            <a:extLst>
              <a:ext uri="{28A0092B-C50C-407E-A947-70E740481C1C}">
                <a14:useLocalDpi xmlns:a14="http://schemas.microsoft.com/office/drawing/2010/main" val="0"/>
              </a:ext>
            </a:extLst>
          </a:blip>
          <a:srcRect l="5425" t="55304" r="60785" b="2125"/>
          <a:stretch/>
        </p:blipFill>
        <p:spPr bwMode="auto">
          <a:xfrm>
            <a:off x="2427875" y="1818186"/>
            <a:ext cx="4394361" cy="415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pic>
        <p:nvPicPr>
          <p:cNvPr id="1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76365" y="1086809"/>
            <a:ext cx="2696102" cy="2017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18" name="TextBox 8"/>
          <p:cNvSpPr txBox="1">
            <a:spLocks noChangeArrowheads="1"/>
          </p:cNvSpPr>
          <p:nvPr/>
        </p:nvSpPr>
        <p:spPr bwMode="auto">
          <a:xfrm>
            <a:off x="661732" y="6399913"/>
            <a:ext cx="6400800" cy="269304"/>
          </a:xfrm>
          <a:prstGeom prst="rect">
            <a:avLst/>
          </a:prstGeom>
          <a:noFill/>
          <a:ln w="9525">
            <a:noFill/>
            <a:miter lim="800000"/>
            <a:headEnd/>
            <a:tailEnd/>
          </a:ln>
        </p:spPr>
        <p:txBody>
          <a:bodyPr>
            <a:spAutoFit/>
          </a:bodyPr>
          <a:lstStyle/>
          <a:p>
            <a:pPr>
              <a:defRPr/>
            </a:pPr>
            <a:r>
              <a:rPr lang="en-US" sz="1100" dirty="0" smtClean="0">
                <a:latin typeface="Arial" pitchFamily="34" charset="0"/>
                <a:ea typeface="ＭＳ Ｐゴシック" pitchFamily="34" charset="-128"/>
                <a:cs typeface="+mn-cs"/>
              </a:rPr>
              <a:t>Animation: </a:t>
            </a:r>
            <a:r>
              <a:rPr lang="en-US" sz="1100" dirty="0">
                <a:latin typeface="Arial" pitchFamily="34" charset="0"/>
                <a:ea typeface="ＭＳ Ｐゴシック" pitchFamily="34" charset="-128"/>
                <a:cs typeface="+mn-cs"/>
              </a:rPr>
              <a:t>Harvard-Smithsonian Center for Astrophysics, Annenberg Media </a:t>
            </a:r>
          </a:p>
        </p:txBody>
      </p:sp>
    </p:spTree>
    <p:extLst>
      <p:ext uri="{BB962C8B-B14F-4D97-AF65-F5344CB8AC3E}">
        <p14:creationId xmlns:p14="http://schemas.microsoft.com/office/powerpoint/2010/main" val="19122966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5"/>
                                        </p:tgtEl>
                                      </p:cBhvr>
                                    </p:cmd>
                                  </p:childTnLst>
                                </p:cTn>
                              </p:par>
                            </p:childTnLst>
                          </p:cTn>
                        </p:par>
                      </p:childTnLst>
                    </p:cTn>
                  </p:par>
                </p:childTnLst>
              </p:cTn>
              <p:nextCondLst>
                <p:cond evt="onClick" delay="0">
                  <p:tgtEl>
                    <p:spTgt spid="5"/>
                  </p:tgtEl>
                </p:cond>
              </p:nextCondLst>
            </p:seq>
            <p:video>
              <p:cMediaNode vol="80000">
                <p:cTn id="20" fill="hold" display="0">
                  <p:stCondLst>
                    <p:cond delay="indefinite"/>
                  </p:stCondLst>
                </p:cTn>
                <p:tgtEl>
                  <p:spTgt spid="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412012"/>
            <a:ext cx="8042276" cy="1336956"/>
          </a:xfrm>
        </p:spPr>
        <p:txBody>
          <a:bodyPr/>
          <a:lstStyle/>
          <a:p>
            <a:r>
              <a:rPr lang="en-US" dirty="0" smtClean="0"/>
              <a:t>Noble Element Physics</a:t>
            </a:r>
            <a:endParaRPr lang="en-US" dirty="0"/>
          </a:p>
        </p:txBody>
      </p:sp>
      <p:sp>
        <p:nvSpPr>
          <p:cNvPr id="3" name="Content Placeholder 2"/>
          <p:cNvSpPr>
            <a:spLocks noGrp="1"/>
          </p:cNvSpPr>
          <p:nvPr>
            <p:ph idx="1"/>
          </p:nvPr>
        </p:nvSpPr>
        <p:spPr>
          <a:xfrm>
            <a:off x="186752" y="1008578"/>
            <a:ext cx="8845192" cy="3043664"/>
          </a:xfrm>
        </p:spPr>
        <p:txBody>
          <a:bodyPr>
            <a:normAutofit lnSpcReduction="10000"/>
          </a:bodyPr>
          <a:lstStyle/>
          <a:p>
            <a:r>
              <a:rPr lang="en-US" dirty="0"/>
              <a:t>E</a:t>
            </a:r>
            <a:r>
              <a:rPr lang="en-US" dirty="0" smtClean="0"/>
              <a:t>nergy deposited in 3 channels; “heat,” prominent for NR, reduces light (S1) and charge (S2) compared to ER</a:t>
            </a:r>
          </a:p>
          <a:p>
            <a:r>
              <a:rPr lang="en-US" dirty="0" smtClean="0"/>
              <a:t>Excitation and recombination lead to S1, while escaping ionization electrons lead to S2</a:t>
            </a:r>
          </a:p>
          <a:p>
            <a:r>
              <a:rPr lang="en-US" dirty="0" smtClean="0"/>
              <a:t>Scintillation comes from decaying molecules, not atoms (excitons and ions form </a:t>
            </a:r>
            <a:r>
              <a:rPr lang="en-US" dirty="0"/>
              <a:t>dimers</a:t>
            </a:r>
            <a:r>
              <a:rPr lang="en-US" dirty="0" smtClean="0"/>
              <a:t>). </a:t>
            </a:r>
            <a:r>
              <a:rPr lang="en-US" dirty="0"/>
              <a:t>Not absorbed before </a:t>
            </a:r>
            <a:r>
              <a:rPr lang="en-US" dirty="0" smtClean="0"/>
              <a:t>detected: therefore Xe, Ar, etc. transparent to own light</a:t>
            </a:r>
            <a:endParaRPr lang="en-US" dirty="0"/>
          </a:p>
          <a:p>
            <a:endParaRPr lang="en-US" dirty="0"/>
          </a:p>
        </p:txBody>
      </p:sp>
      <p:pic>
        <p:nvPicPr>
          <p:cNvPr id="4" name="Picture 2" descr="FlowChar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4832" y="4220307"/>
            <a:ext cx="4911664" cy="2178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p>
            <a:fld id="{DACD7572-467B-584F-8A08-C66E93CD0B22}" type="slidenum">
              <a:rPr lang="en-US" smtClean="0"/>
              <a:t>18</a:t>
            </a:fld>
            <a:endParaRPr lang="en-US"/>
          </a:p>
        </p:txBody>
      </p:sp>
      <p:sp>
        <p:nvSpPr>
          <p:cNvPr id="6" name="Rectangle 5"/>
          <p:cNvSpPr/>
          <p:nvPr/>
        </p:nvSpPr>
        <p:spPr>
          <a:xfrm>
            <a:off x="5489147" y="4405236"/>
            <a:ext cx="3412065" cy="1708160"/>
          </a:xfrm>
          <a:prstGeom prst="rect">
            <a:avLst/>
          </a:prstGeom>
        </p:spPr>
        <p:txBody>
          <a:bodyPr wrap="square">
            <a:spAutoFit/>
          </a:bodyPr>
          <a:lstStyle/>
          <a:p>
            <a:r>
              <a:rPr lang="en-US" sz="1500" dirty="0" smtClean="0"/>
              <a:t>This physics is described in</a:t>
            </a:r>
          </a:p>
          <a:p>
            <a:endParaRPr lang="pl-PL" sz="1500" dirty="0"/>
          </a:p>
          <a:p>
            <a:r>
              <a:rPr lang="pl-PL" sz="1500" dirty="0" smtClean="0"/>
              <a:t>M</a:t>
            </a:r>
            <a:r>
              <a:rPr lang="pl-PL" sz="1500" dirty="0"/>
              <a:t>. </a:t>
            </a:r>
            <a:r>
              <a:rPr lang="pl-PL" sz="1500" dirty="0" smtClean="0"/>
              <a:t>Szydagis </a:t>
            </a:r>
            <a:r>
              <a:rPr lang="pl-PL" sz="1500" dirty="0"/>
              <a:t>et al., JINST 8 (2013) </a:t>
            </a:r>
            <a:r>
              <a:rPr lang="pl-PL" sz="1500" dirty="0" smtClean="0"/>
              <a:t>C10003. </a:t>
            </a:r>
            <a:r>
              <a:rPr lang="en-US" sz="1500" dirty="0" smtClean="0">
                <a:hlinkClick r:id="rId3"/>
              </a:rPr>
              <a:t>arXiv</a:t>
            </a:r>
            <a:r>
              <a:rPr lang="en-US" sz="1500" dirty="0">
                <a:hlinkClick r:id="rId3"/>
              </a:rPr>
              <a:t>:</a:t>
            </a:r>
            <a:r>
              <a:rPr lang="en-US" sz="1500" dirty="0" smtClean="0">
                <a:hlinkClick r:id="rId3"/>
              </a:rPr>
              <a:t>1307.6601</a:t>
            </a:r>
            <a:endParaRPr lang="en-US" sz="1500" dirty="0" smtClean="0"/>
          </a:p>
          <a:p>
            <a:endParaRPr lang="pl-PL" sz="1500" dirty="0" smtClean="0"/>
          </a:p>
          <a:p>
            <a:r>
              <a:rPr lang="pl-PL" sz="1500" dirty="0" smtClean="0"/>
              <a:t>M</a:t>
            </a:r>
            <a:r>
              <a:rPr lang="pl-PL" sz="1500" dirty="0"/>
              <a:t>. </a:t>
            </a:r>
            <a:r>
              <a:rPr lang="pl-PL" sz="1500" dirty="0" smtClean="0"/>
              <a:t>Szydagis </a:t>
            </a:r>
            <a:r>
              <a:rPr lang="pl-PL" sz="1500" dirty="0"/>
              <a:t>et al., JINST 6 (2011) P10002</a:t>
            </a:r>
            <a:r>
              <a:rPr lang="pl-PL" sz="1500" dirty="0" smtClean="0"/>
              <a:t>. </a:t>
            </a:r>
            <a:r>
              <a:rPr lang="en-US" sz="1500" dirty="0" smtClean="0">
                <a:hlinkClick r:id="rId4"/>
              </a:rPr>
              <a:t>arXiv</a:t>
            </a:r>
            <a:r>
              <a:rPr lang="en-US" sz="1500" dirty="0">
                <a:hlinkClick r:id="rId4"/>
              </a:rPr>
              <a:t>:</a:t>
            </a:r>
            <a:r>
              <a:rPr lang="en-US" sz="1500" dirty="0" smtClean="0">
                <a:hlinkClick r:id="rId4"/>
              </a:rPr>
              <a:t>1106.1613</a:t>
            </a:r>
            <a:endParaRPr lang="en-US" sz="1500" dirty="0" smtClean="0"/>
          </a:p>
        </p:txBody>
      </p:sp>
      <p:sp>
        <p:nvSpPr>
          <p:cNvPr id="7" name="TextBox 6"/>
          <p:cNvSpPr txBox="1"/>
          <p:nvPr/>
        </p:nvSpPr>
        <p:spPr>
          <a:xfrm>
            <a:off x="2314635" y="4763925"/>
            <a:ext cx="3026565" cy="369332"/>
          </a:xfrm>
          <a:prstGeom prst="rect">
            <a:avLst/>
          </a:prstGeom>
          <a:noFill/>
        </p:spPr>
        <p:txBody>
          <a:bodyPr wrap="none" rtlCol="0">
            <a:spAutoFit/>
          </a:bodyPr>
          <a:lstStyle/>
          <a:p>
            <a:r>
              <a:rPr lang="en-US" dirty="0" smtClean="0"/>
              <a:t>Division differs for NR, ER</a:t>
            </a:r>
            <a:endParaRPr lang="en-US" dirty="0"/>
          </a:p>
        </p:txBody>
      </p:sp>
    </p:spTree>
    <p:extLst>
      <p:ext uri="{BB962C8B-B14F-4D97-AF65-F5344CB8AC3E}">
        <p14:creationId xmlns:p14="http://schemas.microsoft.com/office/powerpoint/2010/main" val="161012081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8826"/>
            <a:ext cx="9144000" cy="1336956"/>
          </a:xfrm>
        </p:spPr>
        <p:txBody>
          <a:bodyPr/>
          <a:lstStyle/>
          <a:p>
            <a:pPr algn="l"/>
            <a:r>
              <a:rPr lang="en-US" dirty="0" smtClean="0"/>
              <a:t>     Physics Handled by</a:t>
            </a:r>
            <a:endParaRPr lang="en-US" dirty="0"/>
          </a:p>
        </p:txBody>
      </p:sp>
      <p:sp>
        <p:nvSpPr>
          <p:cNvPr id="3" name="Content Placeholder 2"/>
          <p:cNvSpPr>
            <a:spLocks noGrp="1"/>
          </p:cNvSpPr>
          <p:nvPr>
            <p:ph idx="1"/>
          </p:nvPr>
        </p:nvSpPr>
        <p:spPr>
          <a:xfrm>
            <a:off x="659259" y="1076134"/>
            <a:ext cx="8042276" cy="5489963"/>
          </a:xfrm>
        </p:spPr>
        <p:txBody>
          <a:bodyPr>
            <a:normAutofit lnSpcReduction="10000"/>
          </a:bodyPr>
          <a:lstStyle/>
          <a:p>
            <a:r>
              <a:rPr lang="en-US" b="1" dirty="0" smtClean="0"/>
              <a:t>N</a:t>
            </a:r>
            <a:r>
              <a:rPr lang="en-US" dirty="0" smtClean="0"/>
              <a:t>oble </a:t>
            </a:r>
            <a:r>
              <a:rPr lang="en-US" b="1" dirty="0"/>
              <a:t>E</a:t>
            </a:r>
            <a:r>
              <a:rPr lang="en-US" dirty="0"/>
              <a:t>lement </a:t>
            </a:r>
            <a:r>
              <a:rPr lang="en-US" b="1" dirty="0"/>
              <a:t>S</a:t>
            </a:r>
            <a:r>
              <a:rPr lang="en-US" dirty="0"/>
              <a:t>imulation </a:t>
            </a:r>
            <a:r>
              <a:rPr lang="en-US" b="1" dirty="0" smtClean="0"/>
              <a:t>T</a:t>
            </a:r>
            <a:r>
              <a:rPr lang="en-US" dirty="0" smtClean="0"/>
              <a:t>echnique is a data-driven model explaining </a:t>
            </a:r>
            <a:r>
              <a:rPr lang="en-US" dirty="0"/>
              <a:t>the scintillation and ionization yields of noble elements as a function of particle </a:t>
            </a:r>
            <a:r>
              <a:rPr lang="en-US" dirty="0" smtClean="0"/>
              <a:t>type, electric </a:t>
            </a:r>
            <a:r>
              <a:rPr lang="en-US" dirty="0"/>
              <a:t>field, and </a:t>
            </a:r>
            <a:r>
              <a:rPr lang="en-US" i="1" dirty="0"/>
              <a:t>dE/dx</a:t>
            </a:r>
            <a:r>
              <a:rPr lang="en-US" dirty="0"/>
              <a:t> or </a:t>
            </a:r>
            <a:r>
              <a:rPr lang="en-US" dirty="0" smtClean="0"/>
              <a:t>energy</a:t>
            </a:r>
          </a:p>
          <a:p>
            <a:r>
              <a:rPr lang="en-US" dirty="0" smtClean="0"/>
              <a:t>Provides a full</a:t>
            </a:r>
            <a:r>
              <a:rPr lang="en-US" dirty="0"/>
              <a:t>-</a:t>
            </a:r>
            <a:r>
              <a:rPr lang="en-US" dirty="0" smtClean="0"/>
              <a:t>fledged, predictive simulation with</a:t>
            </a:r>
            <a:endParaRPr lang="en-US" dirty="0"/>
          </a:p>
          <a:p>
            <a:pPr lvl="1"/>
            <a:r>
              <a:rPr lang="en-US" dirty="0"/>
              <a:t>Mean </a:t>
            </a:r>
            <a:r>
              <a:rPr lang="en-US" dirty="0" smtClean="0"/>
              <a:t>yields: light and charge</a:t>
            </a:r>
            <a:endParaRPr lang="en-US" dirty="0"/>
          </a:p>
          <a:p>
            <a:pPr lvl="1"/>
            <a:r>
              <a:rPr lang="en-US" dirty="0" smtClean="0"/>
              <a:t>Energy resolution: key in discriminating backgrounds</a:t>
            </a:r>
            <a:endParaRPr lang="en-US" dirty="0"/>
          </a:p>
          <a:p>
            <a:pPr lvl="1"/>
            <a:r>
              <a:rPr lang="en-US" dirty="0"/>
              <a:t>Pulse </a:t>
            </a:r>
            <a:r>
              <a:rPr lang="en-US" dirty="0" smtClean="0"/>
              <a:t>shapes: both S1 and S2</a:t>
            </a:r>
          </a:p>
          <a:p>
            <a:r>
              <a:rPr lang="en-US" dirty="0" smtClean="0"/>
              <a:t>Canon of existing data on noble liquids and gases combed at UC Davis and all physics learned combined, filling a hole in the dark matter field</a:t>
            </a:r>
          </a:p>
          <a:p>
            <a:r>
              <a:rPr lang="en-US" dirty="0"/>
              <a:t>Simulations critical for understanding </a:t>
            </a:r>
            <a:r>
              <a:rPr lang="en-US" dirty="0" smtClean="0"/>
              <a:t>any detector (lesson from collider physics: Higgs discovery)</a:t>
            </a:r>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DACD7572-467B-584F-8A08-C66E93CD0B22}" type="slidenum">
              <a:rPr lang="en-US" smtClean="0"/>
              <a:t>19</a:t>
            </a:fld>
            <a:endParaRPr lang="en-US"/>
          </a:p>
        </p:txBody>
      </p:sp>
      <p:pic>
        <p:nvPicPr>
          <p:cNvPr id="5" name="Picture 4" descr="calvinhobbes.jpg"/>
          <p:cNvPicPr>
            <a:picLocks noChangeAspect="1"/>
          </p:cNvPicPr>
          <p:nvPr/>
        </p:nvPicPr>
        <p:blipFill rotWithShape="1">
          <a:blip r:embed="rId2">
            <a:extLst>
              <a:ext uri="{28A0092B-C50C-407E-A947-70E740481C1C}">
                <a14:useLocalDpi xmlns:a14="http://schemas.microsoft.com/office/drawing/2010/main" val="0"/>
              </a:ext>
            </a:extLst>
          </a:blip>
          <a:srcRect l="74225" t="8000" r="1023" b="5143"/>
          <a:stretch/>
        </p:blipFill>
        <p:spPr>
          <a:xfrm>
            <a:off x="2913398" y="986996"/>
            <a:ext cx="3342902" cy="4185683"/>
          </a:xfrm>
          <a:prstGeom prst="rect">
            <a:avLst/>
          </a:prstGeom>
        </p:spPr>
      </p:pic>
      <p:sp>
        <p:nvSpPr>
          <p:cNvPr id="6" name="TextBox 5"/>
          <p:cNvSpPr txBox="1"/>
          <p:nvPr/>
        </p:nvSpPr>
        <p:spPr>
          <a:xfrm>
            <a:off x="0" y="5074426"/>
            <a:ext cx="9144000" cy="358560"/>
          </a:xfrm>
          <a:prstGeom prst="rect">
            <a:avLst/>
          </a:prstGeom>
          <a:solidFill>
            <a:schemeClr val="bg1"/>
          </a:solidFill>
        </p:spPr>
        <p:txBody>
          <a:bodyPr wrap="square" rtlCol="0">
            <a:spAutoFit/>
          </a:bodyPr>
          <a:lstStyle/>
          <a:p>
            <a:r>
              <a:rPr lang="en-US" sz="1730" dirty="0"/>
              <a:t>I</a:t>
            </a:r>
            <a:r>
              <a:rPr lang="en-US" sz="1730" dirty="0" smtClean="0"/>
              <a:t> will pass over the technical details of the microphysics in NEST and cut to the chase</a:t>
            </a:r>
            <a:endParaRPr lang="en-US" sz="1730" dirty="0"/>
          </a:p>
        </p:txBody>
      </p:sp>
      <p:pic>
        <p:nvPicPr>
          <p:cNvPr id="7" name="Picture 6" descr="NEST.png"/>
          <p:cNvPicPr>
            <a:picLocks noChangeAspect="1"/>
          </p:cNvPicPr>
          <p:nvPr/>
        </p:nvPicPr>
        <p:blipFill rotWithShape="1">
          <a:blip r:embed="rId3">
            <a:extLst>
              <a:ext uri="{28A0092B-C50C-407E-A947-70E740481C1C}">
                <a14:useLocalDpi xmlns:a14="http://schemas.microsoft.com/office/drawing/2010/main" val="0"/>
              </a:ext>
            </a:extLst>
          </a:blip>
          <a:srcRect t="18512" b="18678"/>
          <a:stretch/>
        </p:blipFill>
        <p:spPr>
          <a:xfrm>
            <a:off x="6522289" y="9337"/>
            <a:ext cx="1263561" cy="1027066"/>
          </a:xfrm>
          <a:prstGeom prst="rect">
            <a:avLst/>
          </a:prstGeom>
        </p:spPr>
      </p:pic>
    </p:spTree>
    <p:extLst>
      <p:ext uri="{BB962C8B-B14F-4D97-AF65-F5344CB8AC3E}">
        <p14:creationId xmlns:p14="http://schemas.microsoft.com/office/powerpoint/2010/main" val="25054593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450500"/>
            <a:ext cx="8042276" cy="1336956"/>
          </a:xfrm>
        </p:spPr>
        <p:txBody>
          <a:bodyPr/>
          <a:lstStyle/>
          <a:p>
            <a:r>
              <a:rPr lang="en-US" dirty="0" smtClean="0"/>
              <a:t>Historical Perspective</a:t>
            </a:r>
            <a:endParaRPr lang="en-US" dirty="0"/>
          </a:p>
        </p:txBody>
      </p:sp>
      <p:sp>
        <p:nvSpPr>
          <p:cNvPr id="4" name="Slide Number Placeholder 3"/>
          <p:cNvSpPr>
            <a:spLocks noGrp="1"/>
          </p:cNvSpPr>
          <p:nvPr>
            <p:ph type="sldNum" sz="quarter" idx="12"/>
          </p:nvPr>
        </p:nvSpPr>
        <p:spPr/>
        <p:txBody>
          <a:bodyPr/>
          <a:lstStyle/>
          <a:p>
            <a:fld id="{DACD7572-467B-584F-8A08-C66E93CD0B22}" type="slidenum">
              <a:rPr lang="en-US" smtClean="0"/>
              <a:t>2</a:t>
            </a:fld>
            <a:endParaRPr lang="en-US" dirty="0"/>
          </a:p>
        </p:txBody>
      </p:sp>
      <p:pic>
        <p:nvPicPr>
          <p:cNvPr id="11" name="Picture 10"/>
          <p:cNvPicPr>
            <a:picLocks noChangeAspect="1"/>
          </p:cNvPicPr>
          <p:nvPr/>
        </p:nvPicPr>
        <p:blipFill>
          <a:blip r:embed="rId2"/>
          <a:stretch>
            <a:fillRect/>
          </a:stretch>
        </p:blipFill>
        <p:spPr>
          <a:xfrm>
            <a:off x="6434900" y="1091561"/>
            <a:ext cx="2043785" cy="2385135"/>
          </a:xfrm>
          <a:prstGeom prst="rect">
            <a:avLst/>
          </a:prstGeom>
        </p:spPr>
      </p:pic>
      <p:pic>
        <p:nvPicPr>
          <p:cNvPr id="12" name="Picture 11"/>
          <p:cNvPicPr>
            <a:picLocks noChangeAspect="1"/>
          </p:cNvPicPr>
          <p:nvPr/>
        </p:nvPicPr>
        <p:blipFill>
          <a:blip r:embed="rId3"/>
          <a:stretch>
            <a:fillRect/>
          </a:stretch>
        </p:blipFill>
        <p:spPr>
          <a:xfrm>
            <a:off x="6434900" y="3632332"/>
            <a:ext cx="2043785" cy="2138530"/>
          </a:xfrm>
          <a:prstGeom prst="rect">
            <a:avLst/>
          </a:prstGeom>
        </p:spPr>
      </p:pic>
      <p:sp>
        <p:nvSpPr>
          <p:cNvPr id="13" name="Content Placeholder 2"/>
          <p:cNvSpPr>
            <a:spLocks noGrp="1"/>
          </p:cNvSpPr>
          <p:nvPr>
            <p:ph idx="1"/>
          </p:nvPr>
        </p:nvSpPr>
        <p:spPr>
          <a:xfrm>
            <a:off x="399858" y="1096915"/>
            <a:ext cx="5781736" cy="5308864"/>
          </a:xfrm>
        </p:spPr>
        <p:txBody>
          <a:bodyPr>
            <a:normAutofit lnSpcReduction="10000"/>
          </a:bodyPr>
          <a:lstStyle/>
          <a:p>
            <a:r>
              <a:rPr lang="en-US" dirty="0" smtClean="0"/>
              <a:t>In 1933 Swiss astronomer Fritz Zwicky discovered that there was “insufficient” luminous matter in the stars of the Coma cluster</a:t>
            </a:r>
          </a:p>
          <a:p>
            <a:r>
              <a:rPr lang="en-US" dirty="0" smtClean="0"/>
              <a:t>Conclusion based on looking at the kinetic energies of galaxies</a:t>
            </a:r>
            <a:endParaRPr lang="en-US" dirty="0"/>
          </a:p>
          <a:p>
            <a:r>
              <a:rPr lang="en-US" dirty="0"/>
              <a:t>C</a:t>
            </a:r>
            <a:r>
              <a:rPr lang="en-US" dirty="0" smtClean="0"/>
              <a:t>oined the term “dark matter”</a:t>
            </a:r>
          </a:p>
          <a:p>
            <a:r>
              <a:rPr lang="en-US" dirty="0" smtClean="0"/>
              <a:t>In 1950 American astronomer Vera Rubin found a new piece of the puzzle: intragalactic rotation curves</a:t>
            </a:r>
          </a:p>
          <a:p>
            <a:r>
              <a:rPr lang="en-US" dirty="0" smtClean="0"/>
              <a:t>Today - wealth </a:t>
            </a:r>
            <a:r>
              <a:rPr lang="en-US" dirty="0"/>
              <a:t>of indirect </a:t>
            </a:r>
            <a:r>
              <a:rPr lang="en-US" dirty="0" smtClean="0"/>
              <a:t>evidence, </a:t>
            </a:r>
            <a:r>
              <a:rPr lang="en-US" dirty="0"/>
              <a:t>but </a:t>
            </a:r>
            <a:r>
              <a:rPr lang="en-US" dirty="0" smtClean="0"/>
              <a:t>conclusive </a:t>
            </a:r>
            <a:r>
              <a:rPr lang="en-US" dirty="0"/>
              <a:t>detection elusive</a:t>
            </a:r>
          </a:p>
          <a:p>
            <a:endParaRPr lang="en-US" dirty="0"/>
          </a:p>
        </p:txBody>
      </p:sp>
      <p:sp>
        <p:nvSpPr>
          <p:cNvPr id="14" name="Rectangle 13"/>
          <p:cNvSpPr/>
          <p:nvPr/>
        </p:nvSpPr>
        <p:spPr>
          <a:xfrm>
            <a:off x="7675237" y="1136253"/>
            <a:ext cx="1213269" cy="646331"/>
          </a:xfrm>
          <a:prstGeom prst="rect">
            <a:avLst/>
          </a:prstGeom>
        </p:spPr>
        <p:txBody>
          <a:bodyPr wrap="square">
            <a:spAutoFit/>
          </a:bodyPr>
          <a:lstStyle/>
          <a:p>
            <a:r>
              <a:rPr lang="en-US" i="1" dirty="0"/>
              <a:t>Fritz Zwicky</a:t>
            </a:r>
            <a:endParaRPr lang="en-US" dirty="0"/>
          </a:p>
        </p:txBody>
      </p:sp>
      <p:sp>
        <p:nvSpPr>
          <p:cNvPr id="15" name="Rectangle 14"/>
          <p:cNvSpPr/>
          <p:nvPr/>
        </p:nvSpPr>
        <p:spPr>
          <a:xfrm>
            <a:off x="6431383" y="5770862"/>
            <a:ext cx="1335791" cy="369332"/>
          </a:xfrm>
          <a:prstGeom prst="rect">
            <a:avLst/>
          </a:prstGeom>
        </p:spPr>
        <p:txBody>
          <a:bodyPr wrap="none">
            <a:spAutoFit/>
          </a:bodyPr>
          <a:lstStyle/>
          <a:p>
            <a:r>
              <a:rPr lang="en-US" i="1" dirty="0"/>
              <a:t>Vera Rubin</a:t>
            </a:r>
            <a:endParaRPr lang="en-US" dirty="0"/>
          </a:p>
        </p:txBody>
      </p:sp>
    </p:spTree>
    <p:extLst>
      <p:ext uri="{BB962C8B-B14F-4D97-AF65-F5344CB8AC3E}">
        <p14:creationId xmlns:p14="http://schemas.microsoft.com/office/powerpoint/2010/main" val="355371987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7329"/>
            <a:ext cx="9143999" cy="1336956"/>
          </a:xfrm>
        </p:spPr>
        <p:txBody>
          <a:bodyPr/>
          <a:lstStyle/>
          <a:p>
            <a:r>
              <a:rPr lang="en-US" dirty="0" smtClean="0"/>
              <a:t>ER and NR Band Calibrations</a:t>
            </a:r>
            <a:endParaRPr lang="en-US" dirty="0"/>
          </a:p>
        </p:txBody>
      </p:sp>
      <p:pic>
        <p:nvPicPr>
          <p:cNvPr id="4" name="Picture 3" descr="log10s2s1_v1_3_caltest_v6.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060" y="1038684"/>
            <a:ext cx="8169495" cy="5684607"/>
          </a:xfrm>
          <a:prstGeom prst="rect">
            <a:avLst/>
          </a:prstGeom>
        </p:spPr>
      </p:pic>
      <p:sp>
        <p:nvSpPr>
          <p:cNvPr id="10" name="Slide Number Placeholder 9"/>
          <p:cNvSpPr>
            <a:spLocks noGrp="1"/>
          </p:cNvSpPr>
          <p:nvPr>
            <p:ph type="sldNum" sz="quarter" idx="12"/>
          </p:nvPr>
        </p:nvSpPr>
        <p:spPr/>
        <p:txBody>
          <a:bodyPr/>
          <a:lstStyle/>
          <a:p>
            <a:fld id="{DACD7572-467B-584F-8A08-C66E93CD0B22}" type="slidenum">
              <a:rPr lang="en-US" smtClean="0"/>
              <a:t>20</a:t>
            </a:fld>
            <a:endParaRPr lang="en-US"/>
          </a:p>
        </p:txBody>
      </p:sp>
      <p:sp>
        <p:nvSpPr>
          <p:cNvPr id="12" name="Rectangle 3"/>
          <p:cNvSpPr>
            <a:spLocks/>
          </p:cNvSpPr>
          <p:nvPr/>
        </p:nvSpPr>
        <p:spPr bwMode="auto">
          <a:xfrm>
            <a:off x="1673855" y="3675707"/>
            <a:ext cx="2845622" cy="430887"/>
          </a:xfrm>
          <a:prstGeom prst="rect">
            <a:avLst/>
          </a:prstGeom>
          <a:solidFill>
            <a:schemeClr val="bg1"/>
          </a:solidFill>
          <a:ln>
            <a:noFill/>
          </a:ln>
          <a:extLst/>
        </p:spPr>
        <p:txBody>
          <a:bodyPr wrap="square" lIns="0" tIns="0" rIns="57799" bIns="0">
            <a:spAutoFit/>
          </a:bodyPr>
          <a:lstStyle/>
          <a:p>
            <a:pPr marL="57150"/>
            <a:r>
              <a:rPr lang="en-US" sz="1400" dirty="0" smtClean="0">
                <a:solidFill>
                  <a:srgbClr val="001F67"/>
                </a:solidFill>
                <a:ea typeface="ＭＳ Ｐゴシック" charset="0"/>
                <a:cs typeface="Arial Narrow" charset="0"/>
              </a:rPr>
              <a:t>Separation of NR from ER improves at the lowest energies</a:t>
            </a:r>
            <a:endParaRPr lang="en-US" sz="1400" dirty="0">
              <a:solidFill>
                <a:srgbClr val="001F67"/>
              </a:solidFill>
              <a:ea typeface="ＭＳ Ｐゴシック" charset="0"/>
              <a:cs typeface="Arial Narrow" charset="0"/>
            </a:endParaRPr>
          </a:p>
        </p:txBody>
      </p:sp>
      <p:sp>
        <p:nvSpPr>
          <p:cNvPr id="3" name="Rectangle 2"/>
          <p:cNvSpPr/>
          <p:nvPr/>
        </p:nvSpPr>
        <p:spPr>
          <a:xfrm>
            <a:off x="1" y="627856"/>
            <a:ext cx="9155156" cy="369332"/>
          </a:xfrm>
          <a:prstGeom prst="rect">
            <a:avLst/>
          </a:prstGeom>
        </p:spPr>
        <p:txBody>
          <a:bodyPr wrap="square">
            <a:spAutoFit/>
          </a:bodyPr>
          <a:lstStyle/>
          <a:p>
            <a:pPr algn="ctr"/>
            <a:r>
              <a:rPr lang="en-US" dirty="0" smtClean="0"/>
              <a:t>Ratio: charge (via S2) </a:t>
            </a:r>
            <a:r>
              <a:rPr lang="en-US" dirty="0"/>
              <a:t>/ </a:t>
            </a:r>
            <a:r>
              <a:rPr lang="en-US" dirty="0" smtClean="0"/>
              <a:t>light (S1) </a:t>
            </a:r>
            <a:r>
              <a:rPr lang="en-US" dirty="0"/>
              <a:t>forms the heart of the NR vs. ER ID</a:t>
            </a:r>
          </a:p>
        </p:txBody>
      </p:sp>
    </p:spTree>
    <p:extLst>
      <p:ext uri="{BB962C8B-B14F-4D97-AF65-F5344CB8AC3E}">
        <p14:creationId xmlns:p14="http://schemas.microsoft.com/office/powerpoint/2010/main" val="211974697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1580"/>
            <a:ext cx="9144000" cy="642931"/>
          </a:xfrm>
        </p:spPr>
        <p:txBody>
          <a:bodyPr/>
          <a:lstStyle/>
          <a:p>
            <a:r>
              <a:rPr lang="en-US" dirty="0" smtClean="0"/>
              <a:t>Pulse Classification Efficiency</a:t>
            </a:r>
            <a:endParaRPr lang="en-US" dirty="0"/>
          </a:p>
        </p:txBody>
      </p:sp>
      <p:pic>
        <p:nvPicPr>
          <p:cNvPr id="4" name="Content Placeholder 3" descr="efficiencies_AmBe_MC_S1_prlsized_v6.pdf"/>
          <p:cNvPicPr>
            <a:picLocks noGrp="1" noChangeAspect="1"/>
          </p:cNvPicPr>
          <p:nvPr>
            <p:ph idx="1"/>
          </p:nvPr>
        </p:nvPicPr>
        <p:blipFill>
          <a:blip r:embed="rId2">
            <a:extLst>
              <a:ext uri="{28A0092B-C50C-407E-A947-70E740481C1C}">
                <a14:useLocalDpi xmlns:a14="http://schemas.microsoft.com/office/drawing/2010/main" val="0"/>
              </a:ext>
            </a:extLst>
          </a:blip>
          <a:srcRect t="278" b="278"/>
          <a:stretch>
            <a:fillRect/>
          </a:stretch>
        </p:blipFill>
        <p:spPr>
          <a:xfrm>
            <a:off x="4210827" y="1310745"/>
            <a:ext cx="4780315" cy="3274606"/>
          </a:xfrm>
        </p:spPr>
      </p:pic>
      <p:sp>
        <p:nvSpPr>
          <p:cNvPr id="6" name="Content Placeholder 2"/>
          <p:cNvSpPr txBox="1">
            <a:spLocks/>
          </p:cNvSpPr>
          <p:nvPr/>
        </p:nvSpPr>
        <p:spPr>
          <a:xfrm>
            <a:off x="351045" y="1486571"/>
            <a:ext cx="4000350" cy="4436439"/>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a:spcBef>
                <a:spcPts val="1000"/>
              </a:spcBef>
            </a:pPr>
            <a:r>
              <a:rPr lang="en-US" dirty="0" smtClean="0"/>
              <a:t>Excellent agreement was observed when assuming NEST light yield and deriving NR efficiency, compared with ER (tritium)</a:t>
            </a:r>
          </a:p>
          <a:p>
            <a:pPr>
              <a:spcBef>
                <a:spcPts val="1000"/>
              </a:spcBef>
            </a:pPr>
            <a:r>
              <a:rPr lang="en-US" dirty="0" smtClean="0"/>
              <a:t>Efficiency </a:t>
            </a:r>
            <a:r>
              <a:rPr lang="en-US" dirty="0"/>
              <a:t>for finding </a:t>
            </a:r>
            <a:r>
              <a:rPr lang="en-US" dirty="0" smtClean="0"/>
              <a:t>single-scatter </a:t>
            </a:r>
            <a:r>
              <a:rPr lang="en-US" dirty="0"/>
              <a:t>events </a:t>
            </a:r>
            <a:r>
              <a:rPr lang="en-US" dirty="0" smtClean="0"/>
              <a:t>  (</a:t>
            </a:r>
            <a:r>
              <a:rPr lang="en-US" dirty="0"/>
              <a:t>1 S1 and 1 S2) as a function of S1 </a:t>
            </a:r>
            <a:r>
              <a:rPr lang="en-US" dirty="0" smtClean="0"/>
              <a:t>size, the driver of efficiency</a:t>
            </a:r>
            <a:endParaRPr lang="en-US" dirty="0"/>
          </a:p>
        </p:txBody>
      </p:sp>
      <p:sp>
        <p:nvSpPr>
          <p:cNvPr id="7" name="Rectangle 5"/>
          <p:cNvSpPr>
            <a:spLocks/>
          </p:cNvSpPr>
          <p:nvPr/>
        </p:nvSpPr>
        <p:spPr bwMode="auto">
          <a:xfrm>
            <a:off x="4712264" y="4690131"/>
            <a:ext cx="424399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p>
            <a:pPr marL="57150"/>
            <a:r>
              <a:rPr lang="en-US" sz="1200" dirty="0">
                <a:solidFill>
                  <a:srgbClr val="0000FF"/>
                </a:solidFill>
                <a:ea typeface="ＭＳ Ｐゴシック" charset="0"/>
                <a:cs typeface="Arial Narrow" charset="0"/>
              </a:rPr>
              <a:t> </a:t>
            </a:r>
            <a:r>
              <a:rPr lang="en-US" sz="1200" dirty="0" smtClean="0">
                <a:solidFill>
                  <a:srgbClr val="0000FF"/>
                </a:solidFill>
                <a:ea typeface="ＭＳ Ｐゴシック" charset="0"/>
                <a:cs typeface="Arial Narrow" charset="0"/>
              </a:rPr>
              <a:t>o AmBe </a:t>
            </a:r>
            <a:r>
              <a:rPr lang="en-US" sz="1200" dirty="0">
                <a:solidFill>
                  <a:srgbClr val="0000FF"/>
                </a:solidFill>
                <a:ea typeface="ＭＳ Ｐゴシック" charset="0"/>
                <a:cs typeface="Arial Narrow" charset="0"/>
              </a:rPr>
              <a:t>n</a:t>
            </a:r>
            <a:r>
              <a:rPr lang="en-US" sz="1200" dirty="0" smtClean="0">
                <a:solidFill>
                  <a:srgbClr val="0000FF"/>
                </a:solidFill>
                <a:ea typeface="ＭＳ Ｐゴシック" charset="0"/>
                <a:cs typeface="Arial Narrow" charset="0"/>
              </a:rPr>
              <a:t>eutron calibration data (left)</a:t>
            </a:r>
            <a:endParaRPr lang="en-US" sz="1200" dirty="0">
              <a:solidFill>
                <a:srgbClr val="0000FF"/>
              </a:solidFill>
              <a:ea typeface="ＭＳ Ｐゴシック" charset="0"/>
              <a:cs typeface="Arial Narrow" charset="0"/>
            </a:endParaRPr>
          </a:p>
        </p:txBody>
      </p:sp>
      <p:sp>
        <p:nvSpPr>
          <p:cNvPr id="8" name="Rectangle 6"/>
          <p:cNvSpPr>
            <a:spLocks/>
          </p:cNvSpPr>
          <p:nvPr/>
        </p:nvSpPr>
        <p:spPr bwMode="auto">
          <a:xfrm>
            <a:off x="4768304" y="4847377"/>
            <a:ext cx="3913169" cy="38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p>
            <a:pPr marL="57150"/>
            <a:r>
              <a:rPr lang="en-US" sz="1200" dirty="0" smtClean="0">
                <a:solidFill>
                  <a:srgbClr val="0000FF"/>
                </a:solidFill>
                <a:ea typeface="ＭＳ Ｐゴシック" charset="0"/>
                <a:cs typeface="Arial Narrow" charset="0"/>
              </a:rPr>
              <a:t>– Parameterized NEST-only simulation without event classification efficiency applied, in order to derive it</a:t>
            </a:r>
            <a:endParaRPr lang="en-US" sz="1200" dirty="0">
              <a:solidFill>
                <a:srgbClr val="0000FF"/>
              </a:solidFill>
              <a:ea typeface="ＭＳ Ｐゴシック" charset="0"/>
              <a:cs typeface="Arial Narrow" charset="0"/>
            </a:endParaRPr>
          </a:p>
        </p:txBody>
      </p:sp>
      <p:sp>
        <p:nvSpPr>
          <p:cNvPr id="9" name="Rectangle 7"/>
          <p:cNvSpPr>
            <a:spLocks/>
          </p:cNvSpPr>
          <p:nvPr/>
        </p:nvSpPr>
        <p:spPr bwMode="auto">
          <a:xfrm>
            <a:off x="4757434" y="5848314"/>
            <a:ext cx="3956863" cy="209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p>
            <a:pPr marL="57150"/>
            <a:r>
              <a:rPr lang="en-US" sz="1200" dirty="0" smtClean="0">
                <a:solidFill>
                  <a:srgbClr val="008000"/>
                </a:solidFill>
                <a:ea typeface="ＭＳ Ｐゴシック" charset="0"/>
                <a:cs typeface="Arial Narrow" charset="0"/>
              </a:rPr>
              <a:t>Tritium-based efficiency</a:t>
            </a:r>
            <a:endParaRPr lang="en-US" sz="1200" dirty="0">
              <a:solidFill>
                <a:srgbClr val="008000"/>
              </a:solidFill>
              <a:ea typeface="ＭＳ Ｐゴシック" charset="0"/>
              <a:cs typeface="Arial Narrow" charset="0"/>
            </a:endParaRPr>
          </a:p>
        </p:txBody>
      </p:sp>
      <p:sp>
        <p:nvSpPr>
          <p:cNvPr id="10" name="Rectangle 8"/>
          <p:cNvSpPr>
            <a:spLocks/>
          </p:cNvSpPr>
          <p:nvPr/>
        </p:nvSpPr>
        <p:spPr bwMode="auto">
          <a:xfrm>
            <a:off x="4720679" y="5315128"/>
            <a:ext cx="4124458" cy="228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p>
            <a:pPr marL="57150"/>
            <a:r>
              <a:rPr lang="en-US" sz="1200" dirty="0">
                <a:solidFill>
                  <a:srgbClr val="0000FF"/>
                </a:solidFill>
                <a:ea typeface="ＭＳ Ｐゴシック" charset="0"/>
                <a:cs typeface="Arial Narrow" charset="0"/>
              </a:rPr>
              <a:t> </a:t>
            </a:r>
            <a:r>
              <a:rPr lang="en-US" sz="1200" dirty="0" smtClean="0">
                <a:solidFill>
                  <a:srgbClr val="333333"/>
                </a:solidFill>
                <a:ea typeface="ＭＳ Ｐゴシック" charset="0"/>
                <a:cs typeface="Arial Narrow" charset="0"/>
              </a:rPr>
              <a:t>gray histogram</a:t>
            </a:r>
            <a:r>
              <a:rPr lang="en-US" sz="1200" dirty="0" smtClean="0">
                <a:solidFill>
                  <a:srgbClr val="0000FF"/>
                </a:solidFill>
                <a:ea typeface="ＭＳ Ｐゴシック" charset="0"/>
                <a:cs typeface="Arial Narrow" charset="0"/>
              </a:rPr>
              <a:t> </a:t>
            </a:r>
            <a:r>
              <a:rPr lang="en-US" sz="1200" dirty="0">
                <a:solidFill>
                  <a:srgbClr val="FF0000"/>
                </a:solidFill>
                <a:ea typeface="ＭＳ Ｐゴシック" charset="0"/>
                <a:cs typeface="Arial Narrow" charset="0"/>
              </a:rPr>
              <a:t>&amp; red </a:t>
            </a:r>
            <a:r>
              <a:rPr lang="en-US" sz="1200" dirty="0" smtClean="0">
                <a:solidFill>
                  <a:srgbClr val="FF0000"/>
                </a:solidFill>
                <a:ea typeface="ＭＳ Ｐゴシック" charset="0"/>
                <a:cs typeface="Arial Narrow" charset="0"/>
              </a:rPr>
              <a:t>(fit) </a:t>
            </a:r>
            <a:r>
              <a:rPr lang="en-US" sz="1200" dirty="0" smtClean="0">
                <a:solidFill>
                  <a:srgbClr val="000000"/>
                </a:solidFill>
                <a:ea typeface="ＭＳ Ｐゴシック" charset="0"/>
                <a:cs typeface="Arial Narrow" charset="0"/>
              </a:rPr>
              <a:t>efficiency </a:t>
            </a:r>
            <a:r>
              <a:rPr lang="en-US" sz="1200" dirty="0">
                <a:solidFill>
                  <a:srgbClr val="000000"/>
                </a:solidFill>
                <a:ea typeface="ＭＳ Ｐゴシック" charset="0"/>
                <a:cs typeface="Arial Narrow" charset="0"/>
              </a:rPr>
              <a:t>from </a:t>
            </a:r>
            <a:r>
              <a:rPr lang="en-US" sz="1200" dirty="0" smtClean="0">
                <a:solidFill>
                  <a:srgbClr val="000000"/>
                </a:solidFill>
                <a:ea typeface="ＭＳ Ｐゴシック" charset="0"/>
                <a:cs typeface="Arial Narrow" charset="0"/>
              </a:rPr>
              <a:t>AmBe (right)</a:t>
            </a:r>
            <a:endParaRPr lang="en-US" sz="1200" dirty="0">
              <a:solidFill>
                <a:srgbClr val="000000"/>
              </a:solidFill>
              <a:ea typeface="ＭＳ Ｐゴシック" charset="0"/>
              <a:cs typeface="Arial Narrow" charset="0"/>
            </a:endParaRPr>
          </a:p>
        </p:txBody>
      </p:sp>
      <p:sp>
        <p:nvSpPr>
          <p:cNvPr id="11" name="Rectangle 9"/>
          <p:cNvSpPr>
            <a:spLocks/>
          </p:cNvSpPr>
          <p:nvPr/>
        </p:nvSpPr>
        <p:spPr bwMode="auto">
          <a:xfrm>
            <a:off x="4768303" y="5490604"/>
            <a:ext cx="4076834" cy="503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p>
            <a:pPr marL="57150"/>
            <a:r>
              <a:rPr lang="en-US" sz="1200" dirty="0" smtClean="0">
                <a:solidFill>
                  <a:srgbClr val="800040"/>
                </a:solidFill>
                <a:ea typeface="ＭＳ Ｐゴシック" charset="0"/>
                <a:cs typeface="Arial Narrow" charset="0"/>
              </a:rPr>
              <a:t>LUXSim full NR simulation processed like real data, flat in energy, with the efficiency organically included</a:t>
            </a:r>
            <a:endParaRPr lang="en-US" sz="1200" dirty="0">
              <a:solidFill>
                <a:srgbClr val="800040"/>
              </a:solidFill>
              <a:ea typeface="ＭＳ Ｐゴシック" charset="0"/>
              <a:cs typeface="Arial Narrow" charset="0"/>
            </a:endParaRPr>
          </a:p>
        </p:txBody>
      </p:sp>
      <p:sp>
        <p:nvSpPr>
          <p:cNvPr id="15" name="Slide Number Placeholder 14"/>
          <p:cNvSpPr>
            <a:spLocks noGrp="1"/>
          </p:cNvSpPr>
          <p:nvPr>
            <p:ph type="sldNum" sz="quarter" idx="12"/>
          </p:nvPr>
        </p:nvSpPr>
        <p:spPr/>
        <p:txBody>
          <a:bodyPr/>
          <a:lstStyle/>
          <a:p>
            <a:fld id="{DACD7572-467B-584F-8A08-C66E93CD0B22}" type="slidenum">
              <a:rPr lang="en-US" smtClean="0"/>
              <a:t>21</a:t>
            </a:fld>
            <a:endParaRPr lang="en-US"/>
          </a:p>
        </p:txBody>
      </p:sp>
    </p:spTree>
    <p:extLst>
      <p:ext uri="{BB962C8B-B14F-4D97-AF65-F5344CB8AC3E}">
        <p14:creationId xmlns:p14="http://schemas.microsoft.com/office/powerpoint/2010/main" val="325166689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469744"/>
            <a:ext cx="8042276" cy="1336956"/>
          </a:xfrm>
        </p:spPr>
        <p:txBody>
          <a:bodyPr/>
          <a:lstStyle/>
          <a:p>
            <a:r>
              <a:rPr lang="en-US" dirty="0" smtClean="0"/>
              <a:t>LUX: WIMP Search Result</a:t>
            </a:r>
            <a:endParaRPr lang="en-US" dirty="0"/>
          </a:p>
        </p:txBody>
      </p:sp>
      <p:sp>
        <p:nvSpPr>
          <p:cNvPr id="9" name="Slide Number Placeholder 8"/>
          <p:cNvSpPr>
            <a:spLocks noGrp="1"/>
          </p:cNvSpPr>
          <p:nvPr>
            <p:ph type="sldNum" sz="quarter" idx="12"/>
          </p:nvPr>
        </p:nvSpPr>
        <p:spPr/>
        <p:txBody>
          <a:bodyPr/>
          <a:lstStyle/>
          <a:p>
            <a:fld id="{DACD7572-467B-584F-8A08-C66E93CD0B22}" type="slidenum">
              <a:rPr lang="en-US" smtClean="0"/>
              <a:t>22</a:t>
            </a:fld>
            <a:endParaRPr lang="en-US"/>
          </a:p>
        </p:txBody>
      </p:sp>
      <p:pic>
        <p:nvPicPr>
          <p:cNvPr id="10" name="Picture 9" descr="log10s2s1_v1_3_118kg_88days_allbands_prlsized_wee_v2.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837" y="1006986"/>
            <a:ext cx="7468573" cy="5433147"/>
          </a:xfrm>
          <a:prstGeom prst="rect">
            <a:avLst/>
          </a:prstGeom>
        </p:spPr>
      </p:pic>
      <p:sp>
        <p:nvSpPr>
          <p:cNvPr id="7" name="Rectangle 6"/>
          <p:cNvSpPr/>
          <p:nvPr/>
        </p:nvSpPr>
        <p:spPr>
          <a:xfrm>
            <a:off x="1631826" y="4593103"/>
            <a:ext cx="2821621" cy="1015663"/>
          </a:xfrm>
          <a:prstGeom prst="rect">
            <a:avLst/>
          </a:prstGeom>
          <a:solidFill>
            <a:schemeClr val="bg1"/>
          </a:solidFill>
        </p:spPr>
        <p:txBody>
          <a:bodyPr wrap="square">
            <a:spAutoFit/>
          </a:bodyPr>
          <a:lstStyle/>
          <a:p>
            <a:pPr>
              <a:spcBef>
                <a:spcPts val="0"/>
              </a:spcBef>
            </a:pPr>
            <a:r>
              <a:rPr lang="en-US" sz="1500" b="1" dirty="0" smtClean="0"/>
              <a:t>0.64 </a:t>
            </a:r>
            <a:r>
              <a:rPr lang="en-US" sz="1500" dirty="0"/>
              <a:t>±</a:t>
            </a:r>
            <a:r>
              <a:rPr lang="en-US" sz="1500" b="1" dirty="0" smtClean="0"/>
              <a:t> 0.16 ER BG events expected for this exposure, which is &gt; 10,000 kg-days, below NR band centroid</a:t>
            </a:r>
            <a:endParaRPr lang="en-US" sz="1500" b="1" dirty="0"/>
          </a:p>
        </p:txBody>
      </p:sp>
      <p:sp>
        <p:nvSpPr>
          <p:cNvPr id="8" name="Rectangle 7"/>
          <p:cNvSpPr/>
          <p:nvPr/>
        </p:nvSpPr>
        <p:spPr>
          <a:xfrm>
            <a:off x="5734200" y="5007564"/>
            <a:ext cx="1866735" cy="553998"/>
          </a:xfrm>
          <a:prstGeom prst="rect">
            <a:avLst/>
          </a:prstGeom>
          <a:solidFill>
            <a:schemeClr val="bg1"/>
          </a:solidFill>
        </p:spPr>
        <p:txBody>
          <a:bodyPr wrap="square">
            <a:spAutoFit/>
          </a:bodyPr>
          <a:lstStyle/>
          <a:p>
            <a:pPr>
              <a:spcBef>
                <a:spcPts val="0"/>
              </a:spcBef>
            </a:pPr>
            <a:r>
              <a:rPr lang="en-US" sz="1500" b="1" dirty="0" smtClean="0"/>
              <a:t>Upper end avoids 5 keV </a:t>
            </a:r>
            <a:r>
              <a:rPr lang="en-US" sz="1500" b="1" baseline="30000" dirty="0" smtClean="0"/>
              <a:t>127</a:t>
            </a:r>
            <a:r>
              <a:rPr lang="en-US" sz="1500" b="1" dirty="0" smtClean="0"/>
              <a:t>Xe ER</a:t>
            </a:r>
          </a:p>
        </p:txBody>
      </p:sp>
      <p:sp>
        <p:nvSpPr>
          <p:cNvPr id="5" name="Content Placeholder 2"/>
          <p:cNvSpPr>
            <a:spLocks noGrp="1"/>
          </p:cNvSpPr>
          <p:nvPr>
            <p:ph idx="1"/>
          </p:nvPr>
        </p:nvSpPr>
        <p:spPr>
          <a:xfrm>
            <a:off x="2732363" y="1214676"/>
            <a:ext cx="5258923" cy="1305431"/>
          </a:xfrm>
        </p:spPr>
        <p:txBody>
          <a:bodyPr>
            <a:noAutofit/>
          </a:bodyPr>
          <a:lstStyle/>
          <a:p>
            <a:pPr>
              <a:spcBef>
                <a:spcPts val="0"/>
              </a:spcBef>
            </a:pPr>
            <a:r>
              <a:rPr lang="en-US" sz="1500" dirty="0" smtClean="0"/>
              <a:t>S1 range for analysis [2,30] phe is ~3–25 keV (NR)</a:t>
            </a:r>
          </a:p>
          <a:p>
            <a:pPr>
              <a:spcBef>
                <a:spcPts val="0"/>
              </a:spcBef>
            </a:pPr>
            <a:r>
              <a:rPr lang="en-US" sz="1500" dirty="0" smtClean="0"/>
              <a:t>Lowest noble threshold. Still very efficient there</a:t>
            </a:r>
          </a:p>
          <a:p>
            <a:pPr>
              <a:spcBef>
                <a:spcPts val="0"/>
              </a:spcBef>
            </a:pPr>
            <a:r>
              <a:rPr lang="en-US" sz="1500" dirty="0" smtClean="0"/>
              <a:t>Total number events: 160 in 85.3 live-days X 118 kg</a:t>
            </a:r>
          </a:p>
          <a:p>
            <a:pPr>
              <a:spcBef>
                <a:spcPts val="0"/>
              </a:spcBef>
            </a:pPr>
            <a:r>
              <a:rPr lang="en-US" sz="1500" dirty="0" smtClean="0"/>
              <a:t>Distribution of events completely consistent with ER in log(S2/S1) space and with 3D BG distribution</a:t>
            </a:r>
          </a:p>
        </p:txBody>
      </p:sp>
    </p:spTree>
    <p:extLst>
      <p:ext uri="{BB962C8B-B14F-4D97-AF65-F5344CB8AC3E}">
        <p14:creationId xmlns:p14="http://schemas.microsoft.com/office/powerpoint/2010/main" val="800026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Run03paper_LimitPlot_noinset_v10_prlsized_bands_projfriendly_xenon1002011.pdf"/>
          <p:cNvPicPr>
            <a:picLocks noChangeAspect="1"/>
          </p:cNvPicPr>
          <p:nvPr/>
        </p:nvPicPr>
        <p:blipFill rotWithShape="1">
          <a:blip r:embed="rId2">
            <a:extLst>
              <a:ext uri="{28A0092B-C50C-407E-A947-70E740481C1C}">
                <a14:useLocalDpi xmlns:a14="http://schemas.microsoft.com/office/drawing/2010/main" val="0"/>
              </a:ext>
            </a:extLst>
          </a:blip>
          <a:srcRect t="4401" r="6951"/>
          <a:stretch/>
        </p:blipFill>
        <p:spPr>
          <a:xfrm>
            <a:off x="1040215" y="920270"/>
            <a:ext cx="6680155" cy="5705044"/>
          </a:xfrm>
          <a:prstGeom prst="rect">
            <a:avLst/>
          </a:prstGeom>
        </p:spPr>
      </p:pic>
      <p:sp>
        <p:nvSpPr>
          <p:cNvPr id="2" name="Title 1"/>
          <p:cNvSpPr>
            <a:spLocks noGrp="1"/>
          </p:cNvSpPr>
          <p:nvPr>
            <p:ph type="title"/>
          </p:nvPr>
        </p:nvSpPr>
        <p:spPr>
          <a:xfrm>
            <a:off x="549275" y="-580648"/>
            <a:ext cx="8042276" cy="1336956"/>
          </a:xfrm>
        </p:spPr>
        <p:txBody>
          <a:bodyPr/>
          <a:lstStyle/>
          <a:p>
            <a:r>
              <a:rPr lang="en-US" dirty="0" smtClean="0"/>
              <a:t>WIMP Dark Matter Limit</a:t>
            </a:r>
            <a:endParaRPr lang="en-US" dirty="0"/>
          </a:p>
        </p:txBody>
      </p:sp>
      <p:sp>
        <p:nvSpPr>
          <p:cNvPr id="4" name="Rectangle 4"/>
          <p:cNvSpPr>
            <a:spLocks/>
          </p:cNvSpPr>
          <p:nvPr/>
        </p:nvSpPr>
        <p:spPr bwMode="auto">
          <a:xfrm>
            <a:off x="4912641" y="4035347"/>
            <a:ext cx="38072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spAutoFit/>
          </a:bodyPr>
          <a:lstStyle/>
          <a:p>
            <a:pPr marL="57150"/>
            <a:r>
              <a:rPr lang="en-US" sz="2400" b="1" dirty="0">
                <a:solidFill>
                  <a:srgbClr val="0000FF"/>
                </a:solidFill>
                <a:ea typeface="ＭＳ Ｐゴシック" charset="0"/>
                <a:cs typeface="Arial Narrow" charset="0"/>
              </a:rPr>
              <a:t>LUX (2013</a:t>
            </a:r>
            <a:r>
              <a:rPr lang="en-US" sz="2400" b="1" dirty="0" smtClean="0">
                <a:solidFill>
                  <a:srgbClr val="0000FF"/>
                </a:solidFill>
                <a:ea typeface="ＭＳ Ｐゴシック" charset="0"/>
                <a:cs typeface="Arial Narrow" charset="0"/>
              </a:rPr>
              <a:t>), 85 </a:t>
            </a:r>
            <a:r>
              <a:rPr lang="en-US" sz="2400" b="1" dirty="0">
                <a:solidFill>
                  <a:srgbClr val="0000FF"/>
                </a:solidFill>
                <a:ea typeface="ＭＳ Ｐゴシック" charset="0"/>
                <a:cs typeface="Arial Narrow" charset="0"/>
              </a:rPr>
              <a:t>live days</a:t>
            </a:r>
          </a:p>
        </p:txBody>
      </p:sp>
      <p:sp>
        <p:nvSpPr>
          <p:cNvPr id="5" name="Rectangle 5"/>
          <p:cNvSpPr>
            <a:spLocks/>
          </p:cNvSpPr>
          <p:nvPr/>
        </p:nvSpPr>
        <p:spPr bwMode="auto">
          <a:xfrm>
            <a:off x="2159973" y="5347826"/>
            <a:ext cx="3958715" cy="424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p>
            <a:pPr marL="57150"/>
            <a:r>
              <a:rPr lang="en-US" b="1" dirty="0">
                <a:solidFill>
                  <a:srgbClr val="3366FF"/>
                </a:solidFill>
                <a:ea typeface="ＭＳ Ｐゴシック" charset="0"/>
                <a:cs typeface="Arial Narrow" charset="0"/>
              </a:rPr>
              <a:t>LUX </a:t>
            </a:r>
            <a:r>
              <a:rPr lang="en-US" dirty="0" smtClean="0">
                <a:solidFill>
                  <a:srgbClr val="3366FF"/>
                </a:solidFill>
              </a:rPr>
              <a:t>±</a:t>
            </a:r>
            <a:r>
              <a:rPr lang="en-US" b="1" dirty="0" smtClean="0">
                <a:solidFill>
                  <a:srgbClr val="3366FF"/>
                </a:solidFill>
                <a:ea typeface="ＭＳ Ｐゴシック" charset="0"/>
                <a:cs typeface="Arial Narrow" charset="0"/>
              </a:rPr>
              <a:t>1σ on expected sensitivity</a:t>
            </a:r>
            <a:endParaRPr lang="en-US" b="1" dirty="0">
              <a:solidFill>
                <a:srgbClr val="3366FF"/>
              </a:solidFill>
              <a:ea typeface="ＭＳ Ｐゴシック" charset="0"/>
              <a:cs typeface="Arial Narrow" charset="0"/>
            </a:endParaRPr>
          </a:p>
        </p:txBody>
      </p:sp>
      <p:sp>
        <p:nvSpPr>
          <p:cNvPr id="6" name="Rectangle 6"/>
          <p:cNvSpPr>
            <a:spLocks/>
          </p:cNvSpPr>
          <p:nvPr/>
        </p:nvSpPr>
        <p:spPr bwMode="auto">
          <a:xfrm>
            <a:off x="4168137" y="3164596"/>
            <a:ext cx="49276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p>
            <a:pPr marL="57150"/>
            <a:r>
              <a:rPr lang="en-US" dirty="0" smtClean="0">
                <a:solidFill>
                  <a:srgbClr val="FF0000"/>
                </a:solidFill>
                <a:ea typeface="ＭＳ Ｐゴシック" charset="0"/>
                <a:cs typeface="Arial Narrow" charset="0"/>
              </a:rPr>
              <a:t>XENON100 (</a:t>
            </a:r>
            <a:r>
              <a:rPr lang="en-US" dirty="0">
                <a:solidFill>
                  <a:srgbClr val="FF0000"/>
                </a:solidFill>
                <a:ea typeface="ＭＳ Ｐゴシック" charset="0"/>
                <a:cs typeface="Arial Narrow" charset="0"/>
              </a:rPr>
              <a:t>2012</a:t>
            </a:r>
            <a:r>
              <a:rPr lang="en-US" dirty="0" smtClean="0">
                <a:solidFill>
                  <a:srgbClr val="FF0000"/>
                </a:solidFill>
                <a:ea typeface="ＭＳ Ｐゴシック" charset="0"/>
                <a:cs typeface="Arial Narrow" charset="0"/>
              </a:rPr>
              <a:t>), 225 </a:t>
            </a:r>
            <a:r>
              <a:rPr lang="en-US" dirty="0">
                <a:solidFill>
                  <a:srgbClr val="FF0000"/>
                </a:solidFill>
                <a:ea typeface="ＭＳ Ｐゴシック" charset="0"/>
                <a:cs typeface="Arial Narrow" charset="0"/>
              </a:rPr>
              <a:t>live days</a:t>
            </a:r>
          </a:p>
        </p:txBody>
      </p:sp>
      <p:sp>
        <p:nvSpPr>
          <p:cNvPr id="7" name="Rectangle 7"/>
          <p:cNvSpPr>
            <a:spLocks/>
          </p:cNvSpPr>
          <p:nvPr/>
        </p:nvSpPr>
        <p:spPr bwMode="auto">
          <a:xfrm>
            <a:off x="3072427" y="2175609"/>
            <a:ext cx="370378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spAutoFit/>
          </a:bodyPr>
          <a:lstStyle/>
          <a:p>
            <a:pPr marL="57150"/>
            <a:r>
              <a:rPr lang="en-US" dirty="0" smtClean="0">
                <a:solidFill>
                  <a:srgbClr val="FF8000"/>
                </a:solidFill>
                <a:ea typeface="ＭＳ Ｐゴシック" charset="0"/>
                <a:cs typeface="Arial Narrow" charset="0"/>
              </a:rPr>
              <a:t>XENON100 (</a:t>
            </a:r>
            <a:r>
              <a:rPr lang="en-US" dirty="0">
                <a:solidFill>
                  <a:srgbClr val="FF8000"/>
                </a:solidFill>
                <a:ea typeface="ＭＳ Ｐゴシック" charset="0"/>
                <a:cs typeface="Arial Narrow" charset="0"/>
              </a:rPr>
              <a:t>2011</a:t>
            </a:r>
            <a:r>
              <a:rPr lang="en-US" dirty="0" smtClean="0">
                <a:solidFill>
                  <a:srgbClr val="FF8000"/>
                </a:solidFill>
                <a:ea typeface="ＭＳ Ｐゴシック" charset="0"/>
                <a:cs typeface="Arial Narrow" charset="0"/>
              </a:rPr>
              <a:t>), 100 </a:t>
            </a:r>
            <a:r>
              <a:rPr lang="en-US" dirty="0">
                <a:solidFill>
                  <a:srgbClr val="FF8000"/>
                </a:solidFill>
                <a:ea typeface="ＭＳ Ｐゴシック" charset="0"/>
                <a:cs typeface="Arial Narrow" charset="0"/>
              </a:rPr>
              <a:t>live days</a:t>
            </a:r>
          </a:p>
        </p:txBody>
      </p:sp>
      <p:sp>
        <p:nvSpPr>
          <p:cNvPr id="8" name="Rectangle 8"/>
          <p:cNvSpPr>
            <a:spLocks/>
          </p:cNvSpPr>
          <p:nvPr/>
        </p:nvSpPr>
        <p:spPr bwMode="auto">
          <a:xfrm>
            <a:off x="3296401" y="1774323"/>
            <a:ext cx="11791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spAutoFit/>
          </a:bodyPr>
          <a:lstStyle/>
          <a:p>
            <a:pPr marL="57150"/>
            <a:r>
              <a:rPr lang="en-US" dirty="0" smtClean="0">
                <a:solidFill>
                  <a:srgbClr val="FF00FF"/>
                </a:solidFill>
                <a:ea typeface="ＭＳ Ｐゴシック" charset="0"/>
                <a:cs typeface="Arial Narrow" charset="0"/>
              </a:rPr>
              <a:t>ZEPLIN III</a:t>
            </a:r>
            <a:endParaRPr lang="en-US" dirty="0">
              <a:solidFill>
                <a:srgbClr val="FF00FF"/>
              </a:solidFill>
              <a:ea typeface="ＭＳ Ｐゴシック" charset="0"/>
              <a:cs typeface="Arial Narrow" charset="0"/>
            </a:endParaRPr>
          </a:p>
        </p:txBody>
      </p:sp>
      <p:sp>
        <p:nvSpPr>
          <p:cNvPr id="9" name="Rectangle 9"/>
          <p:cNvSpPr>
            <a:spLocks/>
          </p:cNvSpPr>
          <p:nvPr/>
        </p:nvSpPr>
        <p:spPr bwMode="auto">
          <a:xfrm>
            <a:off x="4673559" y="1517032"/>
            <a:ext cx="13208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spAutoFit/>
          </a:bodyPr>
          <a:lstStyle/>
          <a:p>
            <a:pPr marL="57150"/>
            <a:r>
              <a:rPr lang="en-US" dirty="0">
                <a:solidFill>
                  <a:srgbClr val="008040"/>
                </a:solidFill>
                <a:ea typeface="ＭＳ Ｐゴシック" charset="0"/>
                <a:cs typeface="Arial Narrow" charset="0"/>
              </a:rPr>
              <a:t>CDMS II Ge</a:t>
            </a:r>
          </a:p>
        </p:txBody>
      </p:sp>
      <p:sp>
        <p:nvSpPr>
          <p:cNvPr id="10" name="Rectangle 10"/>
          <p:cNvSpPr>
            <a:spLocks/>
          </p:cNvSpPr>
          <p:nvPr/>
        </p:nvSpPr>
        <p:spPr bwMode="auto">
          <a:xfrm>
            <a:off x="3941935" y="1105713"/>
            <a:ext cx="134947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spAutoFit/>
          </a:bodyPr>
          <a:lstStyle/>
          <a:p>
            <a:pPr marL="57150"/>
            <a:r>
              <a:rPr lang="en-US" dirty="0">
                <a:solidFill>
                  <a:srgbClr val="FFCC66"/>
                </a:solidFill>
                <a:ea typeface="ＭＳ Ｐゴシック" charset="0"/>
                <a:cs typeface="Arial Narrow" charset="0"/>
              </a:rPr>
              <a:t>Edelweiss II</a:t>
            </a:r>
          </a:p>
        </p:txBody>
      </p:sp>
      <p:sp>
        <p:nvSpPr>
          <p:cNvPr id="12" name="Rectangle 3"/>
          <p:cNvSpPr>
            <a:spLocks/>
          </p:cNvSpPr>
          <p:nvPr/>
        </p:nvSpPr>
        <p:spPr bwMode="auto">
          <a:xfrm>
            <a:off x="6006632" y="4484744"/>
            <a:ext cx="2565726" cy="1723549"/>
          </a:xfrm>
          <a:prstGeom prst="rect">
            <a:avLst/>
          </a:prstGeom>
          <a:solidFill>
            <a:schemeClr val="bg1"/>
          </a:solidFill>
          <a:ln>
            <a:noFill/>
          </a:ln>
          <a:extLst/>
        </p:spPr>
        <p:txBody>
          <a:bodyPr wrap="square" lIns="0" tIns="0" rIns="57799" bIns="0">
            <a:spAutoFit/>
          </a:bodyPr>
          <a:lstStyle/>
          <a:p>
            <a:pPr marL="57150"/>
            <a:r>
              <a:rPr lang="en-US" sz="1600" dirty="0" smtClean="0">
                <a:solidFill>
                  <a:srgbClr val="001F67"/>
                </a:solidFill>
                <a:ea typeface="ＭＳ Ｐゴシック" charset="0"/>
                <a:cs typeface="Arial Narrow" charset="0"/>
              </a:rPr>
              <a:t>PLR (Profile Likelihood Ratio) limit calculation accounts not only for S1 and S2 distributions, but also 3D BG distribution. Relatively new to the dark matter community</a:t>
            </a:r>
            <a:endParaRPr lang="en-US" sz="1600" dirty="0">
              <a:solidFill>
                <a:srgbClr val="001F67"/>
              </a:solidFill>
              <a:ea typeface="ＭＳ Ｐゴシック" charset="0"/>
              <a:cs typeface="Arial Narrow" charset="0"/>
            </a:endParaRPr>
          </a:p>
        </p:txBody>
      </p:sp>
      <p:sp>
        <p:nvSpPr>
          <p:cNvPr id="13" name="Slide Number Placeholder 12"/>
          <p:cNvSpPr>
            <a:spLocks noGrp="1"/>
          </p:cNvSpPr>
          <p:nvPr>
            <p:ph type="sldNum" sz="quarter" idx="12"/>
          </p:nvPr>
        </p:nvSpPr>
        <p:spPr/>
        <p:txBody>
          <a:bodyPr/>
          <a:lstStyle/>
          <a:p>
            <a:fld id="{DACD7572-467B-584F-8A08-C66E93CD0B22}" type="slidenum">
              <a:rPr lang="en-US" smtClean="0"/>
              <a:t>23</a:t>
            </a:fld>
            <a:endParaRPr lang="en-US"/>
          </a:p>
        </p:txBody>
      </p:sp>
      <p:sp>
        <p:nvSpPr>
          <p:cNvPr id="14" name="Rectangle 13"/>
          <p:cNvSpPr/>
          <p:nvPr/>
        </p:nvSpPr>
        <p:spPr>
          <a:xfrm>
            <a:off x="1" y="571834"/>
            <a:ext cx="9155156" cy="369332"/>
          </a:xfrm>
          <a:prstGeom prst="rect">
            <a:avLst/>
          </a:prstGeom>
        </p:spPr>
        <p:txBody>
          <a:bodyPr wrap="square">
            <a:spAutoFit/>
          </a:bodyPr>
          <a:lstStyle/>
          <a:p>
            <a:pPr algn="ctr"/>
            <a:r>
              <a:rPr lang="en-US" dirty="0" smtClean="0"/>
              <a:t>Result accepted for publication in Phys. Rev. </a:t>
            </a:r>
            <a:r>
              <a:rPr lang="en-US" dirty="0" err="1" smtClean="0"/>
              <a:t>Lett</a:t>
            </a:r>
            <a:r>
              <a:rPr lang="en-US" dirty="0" smtClean="0"/>
              <a:t>.</a:t>
            </a:r>
            <a:endParaRPr lang="en-US" dirty="0"/>
          </a:p>
        </p:txBody>
      </p:sp>
      <p:sp>
        <p:nvSpPr>
          <p:cNvPr id="15" name="Rectangle 3"/>
          <p:cNvSpPr>
            <a:spLocks/>
          </p:cNvSpPr>
          <p:nvPr/>
        </p:nvSpPr>
        <p:spPr bwMode="auto">
          <a:xfrm>
            <a:off x="2145185" y="2681130"/>
            <a:ext cx="2804808" cy="246221"/>
          </a:xfrm>
          <a:prstGeom prst="rect">
            <a:avLst/>
          </a:prstGeom>
          <a:solidFill>
            <a:schemeClr val="bg1"/>
          </a:solidFill>
          <a:ln>
            <a:noFill/>
          </a:ln>
          <a:extLst/>
        </p:spPr>
        <p:txBody>
          <a:bodyPr wrap="square" lIns="0" tIns="0" rIns="57799" bIns="0">
            <a:spAutoFit/>
          </a:bodyPr>
          <a:lstStyle/>
          <a:p>
            <a:pPr marL="57150"/>
            <a:r>
              <a:rPr lang="en-US" sz="1600" dirty="0" smtClean="0">
                <a:solidFill>
                  <a:srgbClr val="001F67"/>
                </a:solidFill>
                <a:ea typeface="ＭＳ Ｐゴシック" charset="0"/>
                <a:cs typeface="Arial Narrow" charset="0"/>
              </a:rPr>
              <a:t>Some claims of discovery…</a:t>
            </a:r>
            <a:endParaRPr lang="en-US" sz="1600" dirty="0">
              <a:solidFill>
                <a:srgbClr val="001F67"/>
              </a:solidFill>
              <a:ea typeface="ＭＳ Ｐゴシック" charset="0"/>
              <a:cs typeface="Arial Narrow" charset="0"/>
            </a:endParaRPr>
          </a:p>
        </p:txBody>
      </p:sp>
    </p:spTree>
    <p:extLst>
      <p:ext uri="{BB962C8B-B14F-4D97-AF65-F5344CB8AC3E}">
        <p14:creationId xmlns:p14="http://schemas.microsoft.com/office/powerpoint/2010/main" val="18612906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469744"/>
            <a:ext cx="8042276" cy="1336956"/>
          </a:xfrm>
        </p:spPr>
        <p:txBody>
          <a:bodyPr/>
          <a:lstStyle/>
          <a:p>
            <a:r>
              <a:rPr lang="en-US" dirty="0" smtClean="0"/>
              <a:t>Low-Mass WIMP Region</a:t>
            </a:r>
            <a:endParaRPr lang="en-US" dirty="0"/>
          </a:p>
        </p:txBody>
      </p:sp>
      <p:pic>
        <p:nvPicPr>
          <p:cNvPr id="4" name="Picture 3" descr="Run03paper_LimitPlot_insetonly_v10_prlsized_bands_projfriendly.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753" y="666043"/>
            <a:ext cx="7114939" cy="5914293"/>
          </a:xfrm>
          <a:prstGeom prst="rect">
            <a:avLst/>
          </a:prstGeom>
        </p:spPr>
      </p:pic>
      <p:sp>
        <p:nvSpPr>
          <p:cNvPr id="5" name="Rectangle 7"/>
          <p:cNvSpPr>
            <a:spLocks/>
          </p:cNvSpPr>
          <p:nvPr/>
        </p:nvSpPr>
        <p:spPr bwMode="auto">
          <a:xfrm>
            <a:off x="4311477" y="2807656"/>
            <a:ext cx="214893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spAutoFit/>
          </a:bodyPr>
          <a:lstStyle/>
          <a:p>
            <a:pPr marL="57150"/>
            <a:r>
              <a:rPr lang="en-US" dirty="0">
                <a:solidFill>
                  <a:srgbClr val="408000"/>
                </a:solidFill>
                <a:ea typeface="ＭＳ Ｐゴシック" charset="0"/>
                <a:cs typeface="Arial Narrow" charset="0"/>
              </a:rPr>
              <a:t>CDMS II Si Favored</a:t>
            </a:r>
          </a:p>
        </p:txBody>
      </p:sp>
      <p:sp>
        <p:nvSpPr>
          <p:cNvPr id="6" name="Rectangle 8"/>
          <p:cNvSpPr>
            <a:spLocks/>
          </p:cNvSpPr>
          <p:nvPr/>
        </p:nvSpPr>
        <p:spPr bwMode="auto">
          <a:xfrm>
            <a:off x="2450750" y="2487488"/>
            <a:ext cx="18607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spAutoFit/>
          </a:bodyPr>
          <a:lstStyle/>
          <a:p>
            <a:pPr marL="57150"/>
            <a:r>
              <a:rPr lang="en-US" dirty="0">
                <a:solidFill>
                  <a:srgbClr val="800000"/>
                </a:solidFill>
                <a:ea typeface="ＭＳ Ｐゴシック" charset="0"/>
                <a:cs typeface="Arial Narrow" charset="0"/>
              </a:rPr>
              <a:t>CoGeNT Favored</a:t>
            </a:r>
          </a:p>
        </p:txBody>
      </p:sp>
      <p:sp>
        <p:nvSpPr>
          <p:cNvPr id="7" name="Rectangle 11"/>
          <p:cNvSpPr>
            <a:spLocks/>
          </p:cNvSpPr>
          <p:nvPr/>
        </p:nvSpPr>
        <p:spPr bwMode="auto">
          <a:xfrm>
            <a:off x="4864212" y="4496761"/>
            <a:ext cx="2463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p>
            <a:pPr marL="57150"/>
            <a:r>
              <a:rPr lang="en-US" dirty="0" smtClean="0">
                <a:solidFill>
                  <a:srgbClr val="FF0000"/>
                </a:solidFill>
                <a:ea typeface="ＭＳ Ｐゴシック" charset="0"/>
                <a:cs typeface="Arial Narrow" charset="0"/>
              </a:rPr>
              <a:t>XENON100 (</a:t>
            </a:r>
            <a:r>
              <a:rPr lang="en-US" dirty="0">
                <a:solidFill>
                  <a:srgbClr val="FF0000"/>
                </a:solidFill>
                <a:ea typeface="ＭＳ Ｐゴシック" charset="0"/>
                <a:cs typeface="Arial Narrow" charset="0"/>
              </a:rPr>
              <a:t>2012</a:t>
            </a:r>
            <a:r>
              <a:rPr lang="en-US" dirty="0" smtClean="0">
                <a:solidFill>
                  <a:srgbClr val="FF0000"/>
                </a:solidFill>
                <a:ea typeface="ＭＳ Ｐゴシック" charset="0"/>
                <a:cs typeface="Arial Narrow" charset="0"/>
              </a:rPr>
              <a:t>)</a:t>
            </a:r>
            <a:endParaRPr lang="en-US" dirty="0">
              <a:solidFill>
                <a:srgbClr val="FF0000"/>
              </a:solidFill>
              <a:ea typeface="ＭＳ Ｐゴシック" charset="0"/>
              <a:cs typeface="Arial Narrow" charset="0"/>
            </a:endParaRPr>
          </a:p>
        </p:txBody>
      </p:sp>
      <p:sp>
        <p:nvSpPr>
          <p:cNvPr id="8" name="Rectangle 12"/>
          <p:cNvSpPr>
            <a:spLocks/>
          </p:cNvSpPr>
          <p:nvPr/>
        </p:nvSpPr>
        <p:spPr bwMode="auto">
          <a:xfrm>
            <a:off x="4864212" y="2185274"/>
            <a:ext cx="18606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spAutoFit/>
          </a:bodyPr>
          <a:lstStyle/>
          <a:p>
            <a:pPr marL="57150"/>
            <a:r>
              <a:rPr lang="en-US" dirty="0">
                <a:solidFill>
                  <a:srgbClr val="FF8000"/>
                </a:solidFill>
                <a:ea typeface="ＭＳ Ｐゴシック" charset="0"/>
                <a:cs typeface="Arial Narrow" charset="0"/>
              </a:rPr>
              <a:t>CRESST Favored</a:t>
            </a:r>
          </a:p>
        </p:txBody>
      </p:sp>
      <p:sp>
        <p:nvSpPr>
          <p:cNvPr id="9" name="Rectangle 13"/>
          <p:cNvSpPr>
            <a:spLocks/>
          </p:cNvSpPr>
          <p:nvPr/>
        </p:nvSpPr>
        <p:spPr bwMode="auto">
          <a:xfrm>
            <a:off x="3152467" y="1163937"/>
            <a:ext cx="13208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spAutoFit/>
          </a:bodyPr>
          <a:lstStyle/>
          <a:p>
            <a:pPr marL="57150"/>
            <a:r>
              <a:rPr lang="en-US" dirty="0">
                <a:solidFill>
                  <a:srgbClr val="008040"/>
                </a:solidFill>
                <a:ea typeface="ＭＳ Ｐゴシック" charset="0"/>
                <a:cs typeface="Arial Narrow" charset="0"/>
              </a:rPr>
              <a:t>CDMS II Ge</a:t>
            </a:r>
          </a:p>
        </p:txBody>
      </p:sp>
      <p:sp>
        <p:nvSpPr>
          <p:cNvPr id="10" name="Rectangle 15"/>
          <p:cNvSpPr>
            <a:spLocks/>
          </p:cNvSpPr>
          <p:nvPr/>
        </p:nvSpPr>
        <p:spPr bwMode="auto">
          <a:xfrm>
            <a:off x="4311477" y="1651143"/>
            <a:ext cx="24133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spAutoFit/>
          </a:bodyPr>
          <a:lstStyle/>
          <a:p>
            <a:pPr marL="57150"/>
            <a:r>
              <a:rPr lang="en-US" dirty="0">
                <a:solidFill>
                  <a:srgbClr val="666666"/>
                </a:solidFill>
                <a:ea typeface="ＭＳ Ｐゴシック" charset="0"/>
                <a:cs typeface="Arial Narrow" charset="0"/>
              </a:rPr>
              <a:t>DAMA/LIBRA Favored</a:t>
            </a:r>
          </a:p>
        </p:txBody>
      </p:sp>
      <p:sp>
        <p:nvSpPr>
          <p:cNvPr id="12" name="Rectangle 4"/>
          <p:cNvSpPr>
            <a:spLocks/>
          </p:cNvSpPr>
          <p:nvPr/>
        </p:nvSpPr>
        <p:spPr bwMode="auto">
          <a:xfrm>
            <a:off x="2144185" y="2830969"/>
            <a:ext cx="154084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57799" bIns="0">
            <a:spAutoFit/>
          </a:bodyPr>
          <a:lstStyle/>
          <a:p>
            <a:pPr marL="57150"/>
            <a:r>
              <a:rPr lang="en-US" sz="2400" b="1" dirty="0">
                <a:solidFill>
                  <a:srgbClr val="0000FF"/>
                </a:solidFill>
                <a:ea typeface="ＭＳ Ｐゴシック" charset="0"/>
                <a:cs typeface="Arial Narrow" charset="0"/>
              </a:rPr>
              <a:t>LUX (2013</a:t>
            </a:r>
            <a:r>
              <a:rPr lang="en-US" sz="2400" b="1" dirty="0" smtClean="0">
                <a:solidFill>
                  <a:srgbClr val="0000FF"/>
                </a:solidFill>
                <a:ea typeface="ＭＳ Ｐゴシック" charset="0"/>
                <a:cs typeface="Arial Narrow" charset="0"/>
              </a:rPr>
              <a:t>)</a:t>
            </a:r>
            <a:endParaRPr lang="en-US" sz="2400" b="1" dirty="0">
              <a:solidFill>
                <a:srgbClr val="0000FF"/>
              </a:solidFill>
              <a:ea typeface="ＭＳ Ｐゴシック" charset="0"/>
              <a:cs typeface="Arial Narrow" charset="0"/>
            </a:endParaRPr>
          </a:p>
        </p:txBody>
      </p:sp>
      <p:sp>
        <p:nvSpPr>
          <p:cNvPr id="16" name="Slide Number Placeholder 15"/>
          <p:cNvSpPr>
            <a:spLocks noGrp="1"/>
          </p:cNvSpPr>
          <p:nvPr>
            <p:ph type="sldNum" sz="quarter" idx="12"/>
          </p:nvPr>
        </p:nvSpPr>
        <p:spPr/>
        <p:txBody>
          <a:bodyPr/>
          <a:lstStyle/>
          <a:p>
            <a:fld id="{DACD7572-467B-584F-8A08-C66E93CD0B22}" type="slidenum">
              <a:rPr lang="en-US" smtClean="0"/>
              <a:t>24</a:t>
            </a:fld>
            <a:endParaRPr lang="en-US"/>
          </a:p>
        </p:txBody>
      </p:sp>
      <p:sp>
        <p:nvSpPr>
          <p:cNvPr id="13" name="Rectangle 4"/>
          <p:cNvSpPr>
            <a:spLocks/>
          </p:cNvSpPr>
          <p:nvPr/>
        </p:nvSpPr>
        <p:spPr bwMode="auto">
          <a:xfrm>
            <a:off x="2109057" y="3714612"/>
            <a:ext cx="2224485" cy="2492990"/>
          </a:xfrm>
          <a:prstGeom prst="rect">
            <a:avLst/>
          </a:prstGeom>
          <a:solidFill>
            <a:schemeClr val="bg1"/>
          </a:solidFill>
          <a:ln>
            <a:noFill/>
          </a:ln>
          <a:extLst/>
        </p:spPr>
        <p:txBody>
          <a:bodyPr wrap="square" lIns="0" tIns="0" rIns="57799" bIns="0">
            <a:spAutoFit/>
          </a:bodyPr>
          <a:lstStyle/>
          <a:p>
            <a:pPr marL="57150"/>
            <a:r>
              <a:rPr lang="en-US" b="1" dirty="0" smtClean="0">
                <a:solidFill>
                  <a:srgbClr val="FF0000"/>
                </a:solidFill>
                <a:ea typeface="ＭＳ Ｐゴシック" charset="0"/>
                <a:cs typeface="Arial Narrow" charset="0"/>
              </a:rPr>
              <a:t>S2-only analysis can push this even further down, to an</a:t>
            </a:r>
            <a:r>
              <a:rPr lang="en-US" b="1" dirty="0">
                <a:solidFill>
                  <a:srgbClr val="FF0000"/>
                </a:solidFill>
                <a:ea typeface="ＭＳ Ｐゴシック" charset="0"/>
                <a:cs typeface="Arial Narrow" charset="0"/>
              </a:rPr>
              <a:t> </a:t>
            </a:r>
            <a:r>
              <a:rPr lang="en-US" b="1" dirty="0" smtClean="0">
                <a:solidFill>
                  <a:srgbClr val="FF0000"/>
                </a:solidFill>
                <a:ea typeface="ＭＳ Ｐゴシック" charset="0"/>
                <a:cs typeface="Arial Narrow" charset="0"/>
              </a:rPr>
              <a:t>ultra-low threshold ~1 keVnr</a:t>
            </a:r>
          </a:p>
          <a:p>
            <a:pPr marL="57150"/>
            <a:endParaRPr lang="en-US" b="1" dirty="0">
              <a:solidFill>
                <a:srgbClr val="FF0000"/>
              </a:solidFill>
              <a:ea typeface="ＭＳ Ｐゴシック" charset="0"/>
              <a:cs typeface="Arial Narrow" charset="0"/>
            </a:endParaRPr>
          </a:p>
          <a:p>
            <a:pPr marL="57150"/>
            <a:r>
              <a:rPr lang="en-US" b="1" dirty="0" smtClean="0">
                <a:solidFill>
                  <a:srgbClr val="FF0000"/>
                </a:solidFill>
                <a:ea typeface="ＭＳ Ｐゴシック" charset="0"/>
                <a:cs typeface="Arial Narrow" charset="0"/>
              </a:rPr>
              <a:t>This effort is being spearheaded by UC Davis</a:t>
            </a:r>
            <a:endParaRPr lang="en-US" sz="1400" b="1" dirty="0">
              <a:solidFill>
                <a:srgbClr val="FF0000"/>
              </a:solidFill>
              <a:ea typeface="ＭＳ Ｐゴシック" charset="0"/>
              <a:cs typeface="Arial Narrow" charset="0"/>
            </a:endParaRPr>
          </a:p>
        </p:txBody>
      </p:sp>
      <p:sp>
        <p:nvSpPr>
          <p:cNvPr id="14" name="Rectangle 4"/>
          <p:cNvSpPr>
            <a:spLocks/>
          </p:cNvSpPr>
          <p:nvPr/>
        </p:nvSpPr>
        <p:spPr bwMode="auto">
          <a:xfrm>
            <a:off x="4520300" y="4924091"/>
            <a:ext cx="3752954" cy="830997"/>
          </a:xfrm>
          <a:prstGeom prst="rect">
            <a:avLst/>
          </a:prstGeom>
          <a:solidFill>
            <a:schemeClr val="bg1"/>
          </a:solidFill>
          <a:ln>
            <a:noFill/>
          </a:ln>
          <a:extLst/>
        </p:spPr>
        <p:txBody>
          <a:bodyPr wrap="square" lIns="0" tIns="0" rIns="57799" bIns="0">
            <a:spAutoFit/>
          </a:bodyPr>
          <a:lstStyle/>
          <a:p>
            <a:pPr marL="57150"/>
            <a:r>
              <a:rPr lang="en-US" b="1" dirty="0" smtClean="0">
                <a:solidFill>
                  <a:srgbClr val="FF0000"/>
                </a:solidFill>
                <a:ea typeface="ＭＳ Ｐゴシック" charset="0"/>
                <a:cs typeface="Arial Narrow" charset="0"/>
              </a:rPr>
              <a:t>New calibration data (DD n gun) suggest we can lower this - see </a:t>
            </a:r>
            <a:r>
              <a:rPr lang="en-US" b="1" dirty="0">
                <a:solidFill>
                  <a:srgbClr val="FF0000"/>
                </a:solidFill>
              </a:rPr>
              <a:t>arXiv:</a:t>
            </a:r>
            <a:r>
              <a:rPr lang="en-US" b="1" dirty="0" smtClean="0">
                <a:solidFill>
                  <a:srgbClr val="FF0000"/>
                </a:solidFill>
              </a:rPr>
              <a:t>1402.3731 and ref. therein</a:t>
            </a:r>
            <a:endParaRPr lang="en-US" b="1" dirty="0">
              <a:solidFill>
                <a:srgbClr val="FF0000"/>
              </a:solidFill>
              <a:ea typeface="ＭＳ Ｐゴシック" charset="0"/>
              <a:cs typeface="Arial Narrow" charset="0"/>
            </a:endParaRPr>
          </a:p>
        </p:txBody>
      </p:sp>
    </p:spTree>
    <p:extLst>
      <p:ext uri="{BB962C8B-B14F-4D97-AF65-F5344CB8AC3E}">
        <p14:creationId xmlns:p14="http://schemas.microsoft.com/office/powerpoint/2010/main" val="11915583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creen Shot 2013-11-11 at 9.48.3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485" y="3215489"/>
            <a:ext cx="4576515" cy="3361615"/>
          </a:xfrm>
          <a:prstGeom prst="rect">
            <a:avLst/>
          </a:prstGeom>
        </p:spPr>
      </p:pic>
      <p:sp>
        <p:nvSpPr>
          <p:cNvPr id="2" name="Title 1"/>
          <p:cNvSpPr>
            <a:spLocks noGrp="1"/>
          </p:cNvSpPr>
          <p:nvPr>
            <p:ph type="title"/>
          </p:nvPr>
        </p:nvSpPr>
        <p:spPr>
          <a:xfrm>
            <a:off x="17640" y="-560123"/>
            <a:ext cx="9144000" cy="1336956"/>
          </a:xfrm>
        </p:spPr>
        <p:txBody>
          <a:bodyPr/>
          <a:lstStyle/>
          <a:p>
            <a:r>
              <a:rPr lang="en-US" dirty="0" smtClean="0"/>
              <a:t>Sensitivity at Different Masses </a:t>
            </a:r>
            <a:endParaRPr lang="en-US" dirty="0"/>
          </a:p>
        </p:txBody>
      </p:sp>
      <p:sp>
        <p:nvSpPr>
          <p:cNvPr id="7" name="Rectangle 6"/>
          <p:cNvSpPr>
            <a:spLocks/>
          </p:cNvSpPr>
          <p:nvPr/>
        </p:nvSpPr>
        <p:spPr bwMode="auto">
          <a:xfrm>
            <a:off x="2283716" y="3474638"/>
            <a:ext cx="2443536" cy="12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p>
            <a:pPr marL="57150"/>
            <a:r>
              <a:rPr lang="en-US" b="1" dirty="0" smtClean="0">
                <a:ea typeface="ＭＳ Ｐゴシック" charset="0"/>
                <a:cs typeface="Arial Narrow" charset="0"/>
              </a:rPr>
              <a:t>8.6 GeV WIMP</a:t>
            </a:r>
          </a:p>
          <a:p>
            <a:pPr marL="57150"/>
            <a:endParaRPr lang="en-US" b="1" dirty="0" smtClean="0">
              <a:ea typeface="ＭＳ Ｐゴシック" charset="0"/>
              <a:cs typeface="Arial Narrow" charset="0"/>
            </a:endParaRPr>
          </a:p>
          <a:p>
            <a:pPr marL="57150"/>
            <a:r>
              <a:rPr lang="en-US" b="1" dirty="0" smtClean="0">
                <a:ea typeface="ＭＳ Ｐゴシック" charset="0"/>
                <a:cs typeface="Arial Narrow" charset="0"/>
              </a:rPr>
              <a:t>Probability Density Function (PDF)</a:t>
            </a:r>
            <a:endParaRPr lang="en-US" b="1" dirty="0">
              <a:ea typeface="ＭＳ Ｐゴシック" charset="0"/>
              <a:cs typeface="Arial Narrow" charset="0"/>
            </a:endParaRPr>
          </a:p>
        </p:txBody>
      </p:sp>
      <p:sp>
        <p:nvSpPr>
          <p:cNvPr id="12" name="Content Placeholder 2"/>
          <p:cNvSpPr>
            <a:spLocks noGrp="1"/>
          </p:cNvSpPr>
          <p:nvPr>
            <p:ph idx="1"/>
          </p:nvPr>
        </p:nvSpPr>
        <p:spPr>
          <a:xfrm>
            <a:off x="438953" y="775740"/>
            <a:ext cx="8282515" cy="2374424"/>
          </a:xfrm>
        </p:spPr>
        <p:txBody>
          <a:bodyPr>
            <a:normAutofit lnSpcReduction="10000"/>
          </a:bodyPr>
          <a:lstStyle/>
          <a:p>
            <a:r>
              <a:rPr lang="en-US" dirty="0">
                <a:solidFill>
                  <a:srgbClr val="001F67"/>
                </a:solidFill>
                <a:ea typeface="ＭＳ Ｐゴシック" charset="0"/>
                <a:cs typeface="Arial Narrow" charset="0"/>
              </a:rPr>
              <a:t>S</a:t>
            </a:r>
            <a:r>
              <a:rPr lang="en-US" dirty="0" smtClean="0">
                <a:solidFill>
                  <a:srgbClr val="001F67"/>
                </a:solidFill>
                <a:ea typeface="ＭＳ Ｐゴシック" charset="0"/>
                <a:cs typeface="Arial Narrow" charset="0"/>
              </a:rPr>
              <a:t>ignal </a:t>
            </a:r>
            <a:r>
              <a:rPr lang="en-US" dirty="0">
                <a:solidFill>
                  <a:srgbClr val="001F67"/>
                </a:solidFill>
                <a:ea typeface="ＭＳ Ｐゴシック" charset="0"/>
                <a:cs typeface="Arial Narrow" charset="0"/>
              </a:rPr>
              <a:t>model </a:t>
            </a:r>
            <a:r>
              <a:rPr lang="en-US" dirty="0" smtClean="0">
                <a:solidFill>
                  <a:srgbClr val="001F67"/>
                </a:solidFill>
                <a:ea typeface="ＭＳ Ｐゴシック" charset="0"/>
                <a:cs typeface="Arial Narrow" charset="0"/>
              </a:rPr>
              <a:t>samples for </a:t>
            </a:r>
            <a:r>
              <a:rPr lang="en-US" dirty="0">
                <a:solidFill>
                  <a:srgbClr val="001F67"/>
                </a:solidFill>
                <a:ea typeface="ＭＳ Ｐゴシック" charset="0"/>
                <a:cs typeface="Arial Narrow" charset="0"/>
              </a:rPr>
              <a:t>different </a:t>
            </a:r>
            <a:r>
              <a:rPr lang="en-US" dirty="0" smtClean="0">
                <a:solidFill>
                  <a:srgbClr val="001F67"/>
                </a:solidFill>
                <a:ea typeface="ＭＳ Ｐゴシック" charset="0"/>
                <a:cs typeface="Arial Narrow" charset="0"/>
              </a:rPr>
              <a:t>WIMP masses, which have unique (falling exponential) recoil spectra</a:t>
            </a:r>
          </a:p>
          <a:p>
            <a:r>
              <a:rPr lang="en-US" dirty="0" smtClean="0">
                <a:solidFill>
                  <a:srgbClr val="001F67"/>
                </a:solidFill>
                <a:ea typeface="ＭＳ Ｐゴシック" charset="0"/>
                <a:cs typeface="Arial Narrow" charset="0"/>
              </a:rPr>
              <a:t>Lower</a:t>
            </a:r>
            <a:r>
              <a:rPr lang="en-US" dirty="0">
                <a:solidFill>
                  <a:srgbClr val="001F67"/>
                </a:solidFill>
                <a:ea typeface="ＭＳ Ｐゴシック" charset="0"/>
                <a:cs typeface="Arial Narrow" charset="0"/>
              </a:rPr>
              <a:t>-mass WIMPs not only produce less energetic </a:t>
            </a:r>
            <a:r>
              <a:rPr lang="en-US" dirty="0" smtClean="0">
                <a:solidFill>
                  <a:srgbClr val="001F67"/>
                </a:solidFill>
                <a:ea typeface="ＭＳ Ｐゴシック" charset="0"/>
                <a:cs typeface="Arial Narrow" charset="0"/>
              </a:rPr>
              <a:t>recoils </a:t>
            </a:r>
            <a:r>
              <a:rPr lang="en-US" dirty="0">
                <a:solidFill>
                  <a:srgbClr val="001F67"/>
                </a:solidFill>
                <a:ea typeface="ＭＳ Ｐゴシック" charset="0"/>
                <a:cs typeface="Arial Narrow" charset="0"/>
              </a:rPr>
              <a:t>but </a:t>
            </a:r>
            <a:r>
              <a:rPr lang="en-US" dirty="0" smtClean="0">
                <a:solidFill>
                  <a:srgbClr val="001F67"/>
                </a:solidFill>
                <a:ea typeface="ＭＳ Ｐゴシック" charset="0"/>
                <a:cs typeface="Arial Narrow" charset="0"/>
              </a:rPr>
              <a:t>appear lower </a:t>
            </a:r>
            <a:r>
              <a:rPr lang="en-US" dirty="0">
                <a:solidFill>
                  <a:srgbClr val="001F67"/>
                </a:solidFill>
                <a:ea typeface="ＭＳ Ｐゴシック" charset="0"/>
                <a:cs typeface="Arial Narrow" charset="0"/>
              </a:rPr>
              <a:t>in log(S2/S1) </a:t>
            </a:r>
            <a:r>
              <a:rPr lang="en-US" dirty="0" smtClean="0">
                <a:solidFill>
                  <a:srgbClr val="001F67"/>
                </a:solidFill>
                <a:ea typeface="ＭＳ Ｐゴシック" charset="0"/>
                <a:cs typeface="Arial Narrow" charset="0"/>
              </a:rPr>
              <a:t>space: detections would </a:t>
            </a:r>
            <a:r>
              <a:rPr lang="en-US" dirty="0">
                <a:solidFill>
                  <a:srgbClr val="001F67"/>
                </a:solidFill>
                <a:ea typeface="ＭＳ Ｐゴシック" charset="0"/>
                <a:cs typeface="Arial Narrow" charset="0"/>
              </a:rPr>
              <a:t>be from </a:t>
            </a:r>
            <a:r>
              <a:rPr lang="en-US" dirty="0" smtClean="0">
                <a:solidFill>
                  <a:srgbClr val="001F67"/>
                </a:solidFill>
                <a:ea typeface="ＭＳ Ｐゴシック" charset="0"/>
                <a:cs typeface="Arial Narrow" charset="0"/>
              </a:rPr>
              <a:t>upward fluctuations in S1, making them even further away from the ER band</a:t>
            </a:r>
          </a:p>
        </p:txBody>
      </p:sp>
      <p:pic>
        <p:nvPicPr>
          <p:cNvPr id="14" name="Picture 13" descr="Screen Shot 2013-11-11 at 9.53.31 PM.png"/>
          <p:cNvPicPr>
            <a:picLocks noChangeAspect="1"/>
          </p:cNvPicPr>
          <p:nvPr/>
        </p:nvPicPr>
        <p:blipFill rotWithShape="1">
          <a:blip r:embed="rId3">
            <a:extLst>
              <a:ext uri="{28A0092B-C50C-407E-A947-70E740481C1C}">
                <a14:useLocalDpi xmlns:a14="http://schemas.microsoft.com/office/drawing/2010/main" val="0"/>
              </a:ext>
            </a:extLst>
          </a:blip>
          <a:srcRect l="7291"/>
          <a:stretch/>
        </p:blipFill>
        <p:spPr>
          <a:xfrm>
            <a:off x="4753427" y="3215489"/>
            <a:ext cx="4291084" cy="3365206"/>
          </a:xfrm>
          <a:prstGeom prst="rect">
            <a:avLst/>
          </a:prstGeom>
        </p:spPr>
      </p:pic>
      <p:sp>
        <p:nvSpPr>
          <p:cNvPr id="6" name="Rectangle 5"/>
          <p:cNvSpPr>
            <a:spLocks/>
          </p:cNvSpPr>
          <p:nvPr/>
        </p:nvSpPr>
        <p:spPr bwMode="auto">
          <a:xfrm>
            <a:off x="6294126" y="3824885"/>
            <a:ext cx="2196731" cy="491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p>
            <a:pPr marL="57150"/>
            <a:r>
              <a:rPr lang="en-US" b="1" dirty="0" smtClean="0">
                <a:ea typeface="ＭＳ Ｐゴシック" charset="0"/>
                <a:cs typeface="Arial Narrow" charset="0"/>
              </a:rPr>
              <a:t>1,000 GeV WIMP</a:t>
            </a:r>
            <a:endParaRPr lang="en-US" b="1" dirty="0">
              <a:ea typeface="ＭＳ Ｐゴシック" charset="0"/>
              <a:cs typeface="Arial Narrow" charset="0"/>
            </a:endParaRPr>
          </a:p>
        </p:txBody>
      </p:sp>
      <p:sp>
        <p:nvSpPr>
          <p:cNvPr id="11" name="Slide Number Placeholder 10"/>
          <p:cNvSpPr>
            <a:spLocks noGrp="1"/>
          </p:cNvSpPr>
          <p:nvPr>
            <p:ph type="sldNum" sz="quarter" idx="12"/>
          </p:nvPr>
        </p:nvSpPr>
        <p:spPr/>
        <p:txBody>
          <a:bodyPr/>
          <a:lstStyle/>
          <a:p>
            <a:fld id="{DACD7572-467B-584F-8A08-C66E93CD0B22}" type="slidenum">
              <a:rPr lang="en-US" smtClean="0">
                <a:solidFill>
                  <a:schemeClr val="tx1"/>
                </a:solidFill>
              </a:rPr>
              <a:t>25</a:t>
            </a:fld>
            <a:endParaRPr lang="en-US" dirty="0">
              <a:solidFill>
                <a:schemeClr val="tx1"/>
              </a:solidFill>
            </a:endParaRPr>
          </a:p>
        </p:txBody>
      </p:sp>
    </p:spTree>
    <p:extLst>
      <p:ext uri="{BB962C8B-B14F-4D97-AF65-F5344CB8AC3E}">
        <p14:creationId xmlns:p14="http://schemas.microsoft.com/office/powerpoint/2010/main" val="254356205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544779"/>
            <a:ext cx="8042276" cy="1336956"/>
          </a:xfrm>
        </p:spPr>
        <p:txBody>
          <a:bodyPr/>
          <a:lstStyle/>
          <a:p>
            <a:r>
              <a:rPr lang="en-US" dirty="0" smtClean="0"/>
              <a:t>A Bright Future Anticipated</a:t>
            </a:r>
            <a:endParaRPr lang="en-US" dirty="0"/>
          </a:p>
        </p:txBody>
      </p:sp>
      <p:pic>
        <p:nvPicPr>
          <p:cNvPr id="5" name="Picture 4" descr="Run03paper_LimitPlot_noinsetfully_v10_prlsized_bands_projfriendly_run4projection_xenon1002011.pdf"/>
          <p:cNvPicPr>
            <a:picLocks noChangeAspect="1"/>
          </p:cNvPicPr>
          <p:nvPr/>
        </p:nvPicPr>
        <p:blipFill rotWithShape="1">
          <a:blip r:embed="rId2">
            <a:extLst>
              <a:ext uri="{28A0092B-C50C-407E-A947-70E740481C1C}">
                <a14:useLocalDpi xmlns:a14="http://schemas.microsoft.com/office/drawing/2010/main" val="0"/>
              </a:ext>
            </a:extLst>
          </a:blip>
          <a:srcRect t="5924" r="6621"/>
          <a:stretch/>
        </p:blipFill>
        <p:spPr>
          <a:xfrm>
            <a:off x="1014558" y="888228"/>
            <a:ext cx="6861569" cy="5746205"/>
          </a:xfrm>
          <a:prstGeom prst="rect">
            <a:avLst/>
          </a:prstGeom>
        </p:spPr>
      </p:pic>
      <p:sp>
        <p:nvSpPr>
          <p:cNvPr id="8" name="Rectangle 4"/>
          <p:cNvSpPr>
            <a:spLocks/>
          </p:cNvSpPr>
          <p:nvPr/>
        </p:nvSpPr>
        <p:spPr bwMode="auto">
          <a:xfrm>
            <a:off x="6070198" y="4441026"/>
            <a:ext cx="26205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spAutoFit/>
          </a:bodyPr>
          <a:lstStyle/>
          <a:p>
            <a:pPr marL="57150"/>
            <a:r>
              <a:rPr lang="en-US" sz="2400" b="1" dirty="0" smtClean="0">
                <a:solidFill>
                  <a:srgbClr val="0000FF"/>
                </a:solidFill>
                <a:ea typeface="ＭＳ Ｐゴシック" charset="0"/>
                <a:cs typeface="Arial Narrow" charset="0"/>
              </a:rPr>
              <a:t>LUX, 85 live days</a:t>
            </a:r>
            <a:endParaRPr lang="en-US" sz="2400" b="1" dirty="0">
              <a:solidFill>
                <a:srgbClr val="0000FF"/>
              </a:solidFill>
              <a:ea typeface="ＭＳ Ｐゴシック" charset="0"/>
              <a:cs typeface="Arial Narrow" charset="0"/>
            </a:endParaRPr>
          </a:p>
        </p:txBody>
      </p:sp>
      <p:sp>
        <p:nvSpPr>
          <p:cNvPr id="9" name="Rectangle 4"/>
          <p:cNvSpPr>
            <a:spLocks/>
          </p:cNvSpPr>
          <p:nvPr/>
        </p:nvSpPr>
        <p:spPr bwMode="auto">
          <a:xfrm>
            <a:off x="5758973" y="5149709"/>
            <a:ext cx="28128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spAutoFit/>
          </a:bodyPr>
          <a:lstStyle/>
          <a:p>
            <a:pPr marL="57150"/>
            <a:r>
              <a:rPr lang="en-US" sz="2400" b="1" dirty="0" smtClean="0">
                <a:solidFill>
                  <a:srgbClr val="0000FF"/>
                </a:solidFill>
                <a:ea typeface="ＭＳ Ｐゴシック" charset="0"/>
                <a:cs typeface="Arial Narrow" charset="0"/>
              </a:rPr>
              <a:t>LUX, 300 live days</a:t>
            </a:r>
            <a:endParaRPr lang="en-US" sz="2400" b="1" dirty="0">
              <a:solidFill>
                <a:srgbClr val="0000FF"/>
              </a:solidFill>
              <a:ea typeface="ＭＳ Ｐゴシック" charset="0"/>
              <a:cs typeface="Arial Narrow" charset="0"/>
            </a:endParaRPr>
          </a:p>
        </p:txBody>
      </p:sp>
      <p:sp>
        <p:nvSpPr>
          <p:cNvPr id="12" name="Rectangle 4"/>
          <p:cNvSpPr>
            <a:spLocks/>
          </p:cNvSpPr>
          <p:nvPr/>
        </p:nvSpPr>
        <p:spPr bwMode="auto">
          <a:xfrm>
            <a:off x="5987757" y="5566613"/>
            <a:ext cx="2564034" cy="830997"/>
          </a:xfrm>
          <a:prstGeom prst="rect">
            <a:avLst/>
          </a:prstGeom>
          <a:solidFill>
            <a:schemeClr val="bg1"/>
          </a:solidFill>
          <a:ln>
            <a:noFill/>
          </a:ln>
          <a:extLst/>
        </p:spPr>
        <p:txBody>
          <a:bodyPr wrap="square" lIns="0" tIns="0" rIns="57799" bIns="0">
            <a:spAutoFit/>
          </a:bodyPr>
          <a:lstStyle/>
          <a:p>
            <a:pPr marL="57150"/>
            <a:r>
              <a:rPr lang="en-US" b="1" dirty="0" smtClean="0">
                <a:solidFill>
                  <a:srgbClr val="0000FF"/>
                </a:solidFill>
                <a:ea typeface="ＭＳ Ｐゴシック" charset="0"/>
                <a:cs typeface="Arial Narrow" charset="0"/>
              </a:rPr>
              <a:t>Coming: LZ ~1,000 times more sensitive than 1</a:t>
            </a:r>
            <a:r>
              <a:rPr lang="en-US" b="1" baseline="30000" dirty="0" smtClean="0">
                <a:solidFill>
                  <a:srgbClr val="0000FF"/>
                </a:solidFill>
                <a:ea typeface="ＭＳ Ｐゴシック" charset="0"/>
                <a:cs typeface="Arial Narrow" charset="0"/>
              </a:rPr>
              <a:t>st</a:t>
            </a:r>
            <a:r>
              <a:rPr lang="en-US" b="1" dirty="0" smtClean="0">
                <a:solidFill>
                  <a:srgbClr val="0000FF"/>
                </a:solidFill>
                <a:ea typeface="ＭＳ Ｐゴシック" charset="0"/>
                <a:cs typeface="Arial Narrow" charset="0"/>
              </a:rPr>
              <a:t> LUX result</a:t>
            </a:r>
            <a:endParaRPr lang="en-US" b="1" dirty="0">
              <a:solidFill>
                <a:srgbClr val="0000FF"/>
              </a:solidFill>
              <a:ea typeface="ＭＳ Ｐゴシック" charset="0"/>
              <a:cs typeface="Arial Narrow" charset="0"/>
            </a:endParaRPr>
          </a:p>
        </p:txBody>
      </p:sp>
      <p:sp>
        <p:nvSpPr>
          <p:cNvPr id="3" name="TextBox 2"/>
          <p:cNvSpPr txBox="1"/>
          <p:nvPr/>
        </p:nvSpPr>
        <p:spPr>
          <a:xfrm>
            <a:off x="4395661" y="1288501"/>
            <a:ext cx="2801328" cy="2031325"/>
          </a:xfrm>
          <a:prstGeom prst="rect">
            <a:avLst/>
          </a:prstGeom>
          <a:noFill/>
        </p:spPr>
        <p:txBody>
          <a:bodyPr wrap="square" rtlCol="0">
            <a:spAutoFit/>
          </a:bodyPr>
          <a:lstStyle/>
          <a:p>
            <a:r>
              <a:rPr lang="en-US" dirty="0" smtClean="0"/>
              <a:t>And this is only the “spin-independent” exclusion plot. More analyses possible (spin-dependent proton and neutron, non-WIMPs, etc.)</a:t>
            </a:r>
            <a:endParaRPr lang="en-US" dirty="0"/>
          </a:p>
        </p:txBody>
      </p:sp>
      <p:sp>
        <p:nvSpPr>
          <p:cNvPr id="11" name="Slide Number Placeholder 10"/>
          <p:cNvSpPr>
            <a:spLocks noGrp="1"/>
          </p:cNvSpPr>
          <p:nvPr>
            <p:ph type="sldNum" sz="quarter" idx="12"/>
          </p:nvPr>
        </p:nvSpPr>
        <p:spPr/>
        <p:txBody>
          <a:bodyPr/>
          <a:lstStyle/>
          <a:p>
            <a:fld id="{DACD7572-467B-584F-8A08-C66E93CD0B22}" type="slidenum">
              <a:rPr lang="en-US" smtClean="0">
                <a:solidFill>
                  <a:srgbClr val="000000"/>
                </a:solidFill>
              </a:rPr>
              <a:t>26</a:t>
            </a:fld>
            <a:endParaRPr lang="en-US" dirty="0">
              <a:solidFill>
                <a:srgbClr val="000000"/>
              </a:solidFill>
            </a:endParaRPr>
          </a:p>
        </p:txBody>
      </p:sp>
      <p:sp>
        <p:nvSpPr>
          <p:cNvPr id="10" name="Line 12"/>
          <p:cNvSpPr>
            <a:spLocks noChangeShapeType="1"/>
          </p:cNvSpPr>
          <p:nvPr/>
        </p:nvSpPr>
        <p:spPr bwMode="auto">
          <a:xfrm flipV="1">
            <a:off x="5815001" y="4773010"/>
            <a:ext cx="311225" cy="0"/>
          </a:xfrm>
          <a:prstGeom prst="line">
            <a:avLst/>
          </a:prstGeom>
          <a:noFill/>
          <a:ln w="25400" cap="flat">
            <a:solidFill>
              <a:schemeClr val="tx1"/>
            </a:solidFill>
            <a:prstDash val="solid"/>
            <a:round/>
            <a:headEnd type="oval"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 name="Line 12"/>
          <p:cNvSpPr>
            <a:spLocks noChangeShapeType="1"/>
          </p:cNvSpPr>
          <p:nvPr/>
        </p:nvSpPr>
        <p:spPr bwMode="auto">
          <a:xfrm flipV="1">
            <a:off x="5444473" y="5466956"/>
            <a:ext cx="311225" cy="0"/>
          </a:xfrm>
          <a:prstGeom prst="line">
            <a:avLst/>
          </a:prstGeom>
          <a:noFill/>
          <a:ln w="25400" cap="flat">
            <a:solidFill>
              <a:schemeClr val="tx1"/>
            </a:solidFill>
            <a:prstDash val="solid"/>
            <a:round/>
            <a:headEnd type="oval"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extLst>
      <p:ext uri="{BB962C8B-B14F-4D97-AF65-F5344CB8AC3E}">
        <p14:creationId xmlns:p14="http://schemas.microsoft.com/office/powerpoint/2010/main" val="21166911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animBg="1"/>
      <p:bldP spid="10"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527500"/>
            <a:ext cx="8042276" cy="1336956"/>
          </a:xfrm>
        </p:spPr>
        <p:txBody>
          <a:bodyPr/>
          <a:lstStyle/>
          <a:p>
            <a:r>
              <a:rPr lang="en-US" dirty="0" smtClean="0"/>
              <a:t>LZ = LUX + ZEPLIN</a:t>
            </a:r>
            <a:endParaRPr lang="en-US" dirty="0"/>
          </a:p>
        </p:txBody>
      </p:sp>
      <p:sp>
        <p:nvSpPr>
          <p:cNvPr id="3" name="Content Placeholder 2"/>
          <p:cNvSpPr>
            <a:spLocks noGrp="1"/>
          </p:cNvSpPr>
          <p:nvPr>
            <p:ph idx="1"/>
          </p:nvPr>
        </p:nvSpPr>
        <p:spPr>
          <a:xfrm>
            <a:off x="268741" y="901210"/>
            <a:ext cx="8694470" cy="5776931"/>
          </a:xfrm>
        </p:spPr>
        <p:txBody>
          <a:bodyPr>
            <a:noAutofit/>
          </a:bodyPr>
          <a:lstStyle/>
          <a:p>
            <a:pPr>
              <a:spcBef>
                <a:spcPts val="0"/>
              </a:spcBef>
            </a:pPr>
            <a:r>
              <a:rPr lang="en-US" sz="2000" dirty="0">
                <a:solidFill>
                  <a:srgbClr val="0000FF"/>
                </a:solidFill>
                <a:latin typeface="News Gothic MT"/>
                <a:cs typeface="News Gothic MT"/>
              </a:rPr>
              <a:t>Building on </a:t>
            </a:r>
            <a:r>
              <a:rPr lang="en-US" sz="2000" dirty="0" smtClean="0">
                <a:solidFill>
                  <a:srgbClr val="0000FF"/>
                </a:solidFill>
                <a:latin typeface="News Gothic MT"/>
                <a:cs typeface="News Gothic MT"/>
              </a:rPr>
              <a:t>experiences </a:t>
            </a:r>
            <a:r>
              <a:rPr lang="en-US" sz="2000" dirty="0">
                <a:solidFill>
                  <a:srgbClr val="0000FF"/>
                </a:solidFill>
                <a:latin typeface="News Gothic MT"/>
                <a:cs typeface="News Gothic MT"/>
              </a:rPr>
              <a:t>gained in both programs, </a:t>
            </a:r>
            <a:r>
              <a:rPr lang="en-US" sz="2000" dirty="0" smtClean="0">
                <a:solidFill>
                  <a:srgbClr val="0000FF"/>
                </a:solidFill>
                <a:latin typeface="News Gothic MT"/>
                <a:cs typeface="News Gothic MT"/>
              </a:rPr>
              <a:t>this proposed </a:t>
            </a:r>
            <a:r>
              <a:rPr lang="en-US" sz="2000" dirty="0">
                <a:solidFill>
                  <a:srgbClr val="0000FF"/>
                </a:solidFill>
                <a:latin typeface="News Gothic MT"/>
                <a:cs typeface="News Gothic MT"/>
              </a:rPr>
              <a:t>new </a:t>
            </a:r>
            <a:r>
              <a:rPr lang="en-US" sz="2000" dirty="0" smtClean="0">
                <a:solidFill>
                  <a:srgbClr val="0000FF"/>
                </a:solidFill>
                <a:latin typeface="News Gothic MT"/>
                <a:cs typeface="News Gothic MT"/>
              </a:rPr>
              <a:t>project will </a:t>
            </a:r>
            <a:r>
              <a:rPr lang="en-US" sz="2000" dirty="0">
                <a:solidFill>
                  <a:srgbClr val="0000FF"/>
                </a:solidFill>
                <a:latin typeface="News Gothic MT"/>
                <a:cs typeface="News Gothic MT"/>
              </a:rPr>
              <a:t>utilize the LUX infrastructure at </a:t>
            </a:r>
            <a:r>
              <a:rPr lang="en-US" sz="2000" dirty="0" smtClean="0">
                <a:solidFill>
                  <a:srgbClr val="0000FF"/>
                </a:solidFill>
                <a:latin typeface="News Gothic MT"/>
                <a:cs typeface="News Gothic MT"/>
              </a:rPr>
              <a:t>SURF. Same principles as in LUX but mounting a bigger, better system now:</a:t>
            </a:r>
            <a:endParaRPr lang="en-US" sz="2000" dirty="0">
              <a:solidFill>
                <a:srgbClr val="0000FF"/>
              </a:solidFill>
              <a:latin typeface="News Gothic MT"/>
              <a:cs typeface="News Gothic MT"/>
            </a:endParaRPr>
          </a:p>
          <a:p>
            <a:pPr>
              <a:spcBef>
                <a:spcPts val="0"/>
              </a:spcBef>
            </a:pPr>
            <a:endParaRPr lang="en-US" sz="2000" dirty="0">
              <a:latin typeface="News Gothic MT"/>
              <a:cs typeface="News Gothic MT"/>
            </a:endParaRPr>
          </a:p>
          <a:p>
            <a:pPr marL="342900" indent="-342900">
              <a:spcBef>
                <a:spcPts val="0"/>
              </a:spcBef>
              <a:buFont typeface="Arial"/>
              <a:buChar char="•"/>
            </a:pPr>
            <a:r>
              <a:rPr lang="en-US" sz="2000" b="1" dirty="0" smtClean="0">
                <a:latin typeface="News Gothic MT"/>
                <a:cs typeface="News Gothic MT"/>
              </a:rPr>
              <a:t>Improved shielding: </a:t>
            </a:r>
            <a:r>
              <a:rPr lang="en-US" sz="2000" dirty="0" smtClean="0">
                <a:latin typeface="News Gothic MT"/>
                <a:cs typeface="News Gothic MT"/>
              </a:rPr>
              <a:t>LUX </a:t>
            </a:r>
            <a:r>
              <a:rPr lang="en-US" sz="2000" dirty="0">
                <a:latin typeface="News Gothic MT"/>
                <a:cs typeface="News Gothic MT"/>
              </a:rPr>
              <a:t>water shield and an added liquid scintillator active </a:t>
            </a:r>
            <a:r>
              <a:rPr lang="en-US" sz="2000" dirty="0" smtClean="0">
                <a:latin typeface="News Gothic MT"/>
                <a:cs typeface="News Gothic MT"/>
              </a:rPr>
              <a:t>veto, to work in concert with an instrumented </a:t>
            </a:r>
            <a:r>
              <a:rPr lang="en-US" sz="2000" dirty="0">
                <a:latin typeface="News Gothic MT"/>
                <a:cs typeface="News Gothic MT"/>
              </a:rPr>
              <a:t>“skin” region of peripheral </a:t>
            </a:r>
            <a:r>
              <a:rPr lang="en-US" sz="2000" dirty="0" smtClean="0">
                <a:latin typeface="News Gothic MT"/>
                <a:cs typeface="News Gothic MT"/>
              </a:rPr>
              <a:t>Xe as yet another veto.</a:t>
            </a:r>
            <a:endParaRPr lang="en-US" sz="2000" dirty="0">
              <a:latin typeface="News Gothic MT"/>
              <a:cs typeface="News Gothic MT"/>
            </a:endParaRPr>
          </a:p>
          <a:p>
            <a:pPr marL="0" indent="0">
              <a:spcBef>
                <a:spcPts val="0"/>
              </a:spcBef>
              <a:buNone/>
            </a:pPr>
            <a:endParaRPr lang="en-US" sz="2000" dirty="0">
              <a:latin typeface="News Gothic MT"/>
              <a:cs typeface="News Gothic MT"/>
            </a:endParaRPr>
          </a:p>
          <a:p>
            <a:pPr marL="342900" indent="-342900">
              <a:spcBef>
                <a:spcPts val="0"/>
              </a:spcBef>
              <a:buFont typeface="Arial"/>
              <a:buChar char="•"/>
            </a:pPr>
            <a:r>
              <a:rPr lang="en-US" sz="2000" b="1" dirty="0" smtClean="0">
                <a:latin typeface="News Gothic MT"/>
                <a:cs typeface="News Gothic MT"/>
              </a:rPr>
              <a:t>New PMTs</a:t>
            </a:r>
            <a:r>
              <a:rPr lang="en-US" sz="2000" dirty="0" smtClean="0">
                <a:latin typeface="News Gothic MT"/>
                <a:cs typeface="News Gothic MT"/>
              </a:rPr>
              <a:t>: with an even lower natural radioactivity than in LUX.</a:t>
            </a:r>
          </a:p>
          <a:p>
            <a:pPr marL="0" indent="0">
              <a:spcBef>
                <a:spcPts val="0"/>
              </a:spcBef>
              <a:buNone/>
            </a:pPr>
            <a:endParaRPr lang="en-US" sz="2000" dirty="0" smtClean="0">
              <a:latin typeface="News Gothic MT"/>
              <a:cs typeface="News Gothic MT"/>
            </a:endParaRPr>
          </a:p>
          <a:p>
            <a:pPr marL="342900" indent="-342900">
              <a:spcBef>
                <a:spcPts val="0"/>
              </a:spcBef>
              <a:buFont typeface="Arial"/>
              <a:buChar char="•"/>
            </a:pPr>
            <a:r>
              <a:rPr lang="en-US" sz="2000" b="1" dirty="0" smtClean="0">
                <a:cs typeface="News Gothic MT"/>
              </a:rPr>
              <a:t>Innovation in cryogenics: </a:t>
            </a:r>
            <a:r>
              <a:rPr lang="en-US" sz="2000" dirty="0" smtClean="0">
                <a:latin typeface="News Gothic MT"/>
                <a:cs typeface="News Gothic MT"/>
              </a:rPr>
              <a:t>Xe liquefaction and purification systems made external, in a unique design.</a:t>
            </a:r>
          </a:p>
          <a:p>
            <a:pPr marL="342900" indent="-342900">
              <a:spcBef>
                <a:spcPts val="0"/>
              </a:spcBef>
              <a:buFont typeface="Arial"/>
              <a:buChar char="•"/>
            </a:pPr>
            <a:endParaRPr lang="en-US" sz="2000" dirty="0">
              <a:latin typeface="News Gothic MT"/>
              <a:cs typeface="News Gothic MT"/>
            </a:endParaRPr>
          </a:p>
          <a:p>
            <a:pPr marL="342900" indent="-342900">
              <a:spcBef>
                <a:spcPts val="0"/>
              </a:spcBef>
              <a:buFont typeface="Arial"/>
              <a:buChar char="•"/>
            </a:pPr>
            <a:r>
              <a:rPr lang="en-US" sz="2000" b="1" dirty="0" smtClean="0">
                <a:latin typeface="News Gothic MT"/>
                <a:cs typeface="News Gothic MT"/>
              </a:rPr>
              <a:t>DAQ</a:t>
            </a:r>
            <a:r>
              <a:rPr lang="en-US" sz="2000" dirty="0" smtClean="0">
                <a:latin typeface="News Gothic MT"/>
                <a:cs typeface="News Gothic MT"/>
              </a:rPr>
              <a:t>: Fully digital, </a:t>
            </a:r>
            <a:r>
              <a:rPr lang="en-US" sz="2000" dirty="0">
                <a:latin typeface="News Gothic MT"/>
                <a:cs typeface="News Gothic MT"/>
              </a:rPr>
              <a:t>deadtime-less data </a:t>
            </a:r>
            <a:r>
              <a:rPr lang="en-US" sz="2000" dirty="0" smtClean="0">
                <a:latin typeface="News Gothic MT"/>
                <a:cs typeface="News Gothic MT"/>
              </a:rPr>
              <a:t>acquisition &amp; trigger </a:t>
            </a:r>
            <a:r>
              <a:rPr lang="en-US" sz="2000" dirty="0">
                <a:latin typeface="News Gothic MT"/>
                <a:cs typeface="News Gothic MT"/>
              </a:rPr>
              <a:t>system</a:t>
            </a:r>
            <a:r>
              <a:rPr lang="en-US" sz="2000" dirty="0" smtClean="0">
                <a:latin typeface="News Gothic MT"/>
                <a:cs typeface="News Gothic MT"/>
              </a:rPr>
              <a:t>.</a:t>
            </a:r>
          </a:p>
          <a:p>
            <a:pPr marL="342900" indent="-342900">
              <a:spcBef>
                <a:spcPts val="0"/>
              </a:spcBef>
              <a:buFont typeface="Arial"/>
              <a:buChar char="•"/>
            </a:pPr>
            <a:endParaRPr lang="en-US" sz="2000" dirty="0">
              <a:latin typeface="News Gothic MT"/>
              <a:cs typeface="News Gothic MT"/>
            </a:endParaRPr>
          </a:p>
          <a:p>
            <a:pPr marL="342900" indent="-342900">
              <a:spcBef>
                <a:spcPts val="0"/>
              </a:spcBef>
              <a:buFont typeface="Arial"/>
              <a:buChar char="•"/>
            </a:pPr>
            <a:r>
              <a:rPr lang="en-US" sz="2000" b="1" dirty="0" smtClean="0">
                <a:latin typeface="News Gothic MT"/>
                <a:cs typeface="News Gothic MT"/>
              </a:rPr>
              <a:t>Robust simulation package: </a:t>
            </a:r>
            <a:r>
              <a:rPr lang="en-US" sz="2000" dirty="0" smtClean="0">
                <a:latin typeface="News Gothic MT"/>
                <a:cs typeface="News Gothic MT"/>
              </a:rPr>
              <a:t>with NEST, inherited from LUX (LUXSim). </a:t>
            </a:r>
            <a:r>
              <a:rPr lang="en-US" sz="2000" dirty="0">
                <a:latin typeface="News Gothic MT"/>
                <a:cs typeface="News Gothic MT"/>
              </a:rPr>
              <a:t>L</a:t>
            </a:r>
            <a:r>
              <a:rPr lang="en-US" sz="2000" dirty="0" smtClean="0">
                <a:latin typeface="News Gothic MT"/>
                <a:cs typeface="News Gothic MT"/>
              </a:rPr>
              <a:t>ends a high degree of confidence to our understanding of the projected performance of LZ</a:t>
            </a:r>
          </a:p>
          <a:p>
            <a:pPr marL="0" indent="0">
              <a:spcBef>
                <a:spcPts val="0"/>
              </a:spcBef>
              <a:buNone/>
            </a:pPr>
            <a:endParaRPr lang="en-US" sz="2000" dirty="0" smtClean="0">
              <a:latin typeface="News Gothic MT"/>
              <a:cs typeface="News Gothic MT"/>
            </a:endParaRPr>
          </a:p>
          <a:p>
            <a:pPr marL="0" indent="0">
              <a:spcBef>
                <a:spcPts val="0"/>
              </a:spcBef>
              <a:buNone/>
            </a:pPr>
            <a:endParaRPr lang="en-US" sz="2000" dirty="0">
              <a:latin typeface="News Gothic MT"/>
              <a:cs typeface="News Gothic MT"/>
            </a:endParaRPr>
          </a:p>
          <a:p>
            <a:pPr>
              <a:spcBef>
                <a:spcPts val="0"/>
              </a:spcBef>
            </a:pPr>
            <a:endParaRPr lang="en-US" sz="2000" dirty="0">
              <a:latin typeface="News Gothic MT"/>
              <a:cs typeface="News Gothic MT"/>
            </a:endParaRPr>
          </a:p>
        </p:txBody>
      </p:sp>
      <p:sp>
        <p:nvSpPr>
          <p:cNvPr id="4" name="Slide Number Placeholder 3"/>
          <p:cNvSpPr>
            <a:spLocks noGrp="1"/>
          </p:cNvSpPr>
          <p:nvPr>
            <p:ph type="sldNum" sz="quarter" idx="12"/>
          </p:nvPr>
        </p:nvSpPr>
        <p:spPr/>
        <p:txBody>
          <a:bodyPr/>
          <a:lstStyle/>
          <a:p>
            <a:fld id="{DACD7572-467B-584F-8A08-C66E93CD0B22}" type="slidenum">
              <a:rPr lang="en-US" smtClean="0"/>
              <a:t>27</a:t>
            </a:fld>
            <a:endParaRPr lang="en-US" dirty="0"/>
          </a:p>
        </p:txBody>
      </p:sp>
    </p:spTree>
    <p:extLst>
      <p:ext uri="{BB962C8B-B14F-4D97-AF65-F5344CB8AC3E}">
        <p14:creationId xmlns:p14="http://schemas.microsoft.com/office/powerpoint/2010/main" val="92738875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76" y="-456936"/>
            <a:ext cx="9143999" cy="1336956"/>
          </a:xfrm>
        </p:spPr>
        <p:txBody>
          <a:bodyPr/>
          <a:lstStyle/>
          <a:p>
            <a:r>
              <a:rPr lang="en-US" dirty="0" smtClean="0"/>
              <a:t>Next-Generation Detector</a:t>
            </a:r>
            <a:endParaRPr lang="en-US" dirty="0"/>
          </a:p>
        </p:txBody>
      </p:sp>
      <p:pic>
        <p:nvPicPr>
          <p:cNvPr id="5" name="Picture 4" descr="LZ_main_assy_aug13_12.JPG"/>
          <p:cNvPicPr>
            <a:picLocks noChangeAspect="1"/>
          </p:cNvPicPr>
          <p:nvPr/>
        </p:nvPicPr>
        <p:blipFill rotWithShape="1">
          <a:blip r:embed="rId2" cstate="print"/>
          <a:srcRect l="18333" t="6571" r="28191" b="10774"/>
          <a:stretch/>
        </p:blipFill>
        <p:spPr>
          <a:xfrm>
            <a:off x="2140293" y="947636"/>
            <a:ext cx="5921073" cy="5444024"/>
          </a:xfrm>
          <a:prstGeom prst="rect">
            <a:avLst/>
          </a:prstGeom>
        </p:spPr>
      </p:pic>
      <p:sp>
        <p:nvSpPr>
          <p:cNvPr id="6" name="TextBox 5"/>
          <p:cNvSpPr txBox="1"/>
          <p:nvPr/>
        </p:nvSpPr>
        <p:spPr>
          <a:xfrm>
            <a:off x="129119" y="1358846"/>
            <a:ext cx="2358084" cy="4401205"/>
          </a:xfrm>
          <a:prstGeom prst="rect">
            <a:avLst/>
          </a:prstGeom>
          <a:noFill/>
        </p:spPr>
        <p:txBody>
          <a:bodyPr wrap="square" rtlCol="0">
            <a:spAutoFit/>
          </a:bodyPr>
          <a:lstStyle/>
          <a:p>
            <a:r>
              <a:rPr lang="en-US" sz="2000" dirty="0" smtClean="0">
                <a:latin typeface="News Gothic MT"/>
                <a:cs typeface="News Gothic MT"/>
              </a:rPr>
              <a:t>A two-phase Xe TPC with ~7 tons in the active volume, of which ~6 tons fiducial</a:t>
            </a:r>
          </a:p>
          <a:p>
            <a:endParaRPr lang="en-US" sz="2000" dirty="0" smtClean="0">
              <a:latin typeface="News Gothic MT"/>
              <a:cs typeface="News Gothic MT"/>
            </a:endParaRPr>
          </a:p>
          <a:p>
            <a:endParaRPr lang="en-US" sz="2000" dirty="0" smtClean="0">
              <a:latin typeface="News Gothic MT"/>
              <a:cs typeface="News Gothic MT"/>
            </a:endParaRPr>
          </a:p>
          <a:p>
            <a:r>
              <a:rPr lang="en-US" sz="2000" dirty="0" smtClean="0">
                <a:latin typeface="News Gothic MT"/>
                <a:cs typeface="News Gothic MT"/>
              </a:rPr>
              <a:t>Three layers of shield/veto: Xe “skin,” liquid scintillator, instrumented water tank (same one as for LUX)</a:t>
            </a:r>
            <a:endParaRPr lang="en-US" sz="2000" dirty="0">
              <a:latin typeface="News Gothic MT"/>
              <a:cs typeface="News Gothic MT"/>
            </a:endParaRPr>
          </a:p>
        </p:txBody>
      </p:sp>
      <p:sp>
        <p:nvSpPr>
          <p:cNvPr id="7" name="TextBox 6"/>
          <p:cNvSpPr txBox="1"/>
          <p:nvPr/>
        </p:nvSpPr>
        <p:spPr>
          <a:xfrm>
            <a:off x="2143323" y="6352143"/>
            <a:ext cx="6025107" cy="400110"/>
          </a:xfrm>
          <a:prstGeom prst="rect">
            <a:avLst/>
          </a:prstGeom>
          <a:noFill/>
        </p:spPr>
        <p:txBody>
          <a:bodyPr wrap="none" rtlCol="0">
            <a:spAutoFit/>
          </a:bodyPr>
          <a:lstStyle/>
          <a:p>
            <a:r>
              <a:rPr lang="en-US" sz="2000" dirty="0" smtClean="0">
                <a:solidFill>
                  <a:srgbClr val="FF0000"/>
                </a:solidFill>
                <a:latin typeface="News Gothic MT"/>
                <a:cs typeface="News Gothic MT"/>
              </a:rPr>
              <a:t>The engineering design is at an advanced stage.</a:t>
            </a:r>
            <a:endParaRPr lang="en-US" sz="2000" dirty="0">
              <a:solidFill>
                <a:srgbClr val="FF0000"/>
              </a:solidFill>
              <a:latin typeface="News Gothic MT"/>
              <a:cs typeface="News Gothic MT"/>
            </a:endParaRPr>
          </a:p>
        </p:txBody>
      </p:sp>
      <p:pic>
        <p:nvPicPr>
          <p:cNvPr id="24" name="Picture 23" descr="LZ_main_assy_aug13_12.JPG"/>
          <p:cNvPicPr>
            <a:picLocks noChangeAspect="1"/>
          </p:cNvPicPr>
          <p:nvPr/>
        </p:nvPicPr>
        <p:blipFill>
          <a:blip r:embed="rId2" cstate="print"/>
          <a:srcRect l="18333" t="6571" r="22500" b="10774"/>
          <a:stretch>
            <a:fillRect/>
          </a:stretch>
        </p:blipFill>
        <p:spPr>
          <a:xfrm>
            <a:off x="195951" y="82746"/>
            <a:ext cx="8126277" cy="6752822"/>
          </a:xfrm>
          <a:prstGeom prst="rect">
            <a:avLst/>
          </a:prstGeom>
        </p:spPr>
      </p:pic>
      <p:sp>
        <p:nvSpPr>
          <p:cNvPr id="25" name="TextBox 24"/>
          <p:cNvSpPr txBox="1"/>
          <p:nvPr/>
        </p:nvSpPr>
        <p:spPr>
          <a:xfrm>
            <a:off x="78553" y="829249"/>
            <a:ext cx="1944835" cy="646331"/>
          </a:xfrm>
          <a:prstGeom prst="rect">
            <a:avLst/>
          </a:prstGeom>
          <a:noFill/>
          <a:ln w="19050">
            <a:solidFill>
              <a:schemeClr val="tx2">
                <a:lumMod val="60000"/>
                <a:lumOff val="40000"/>
              </a:schemeClr>
            </a:solidFill>
          </a:ln>
        </p:spPr>
        <p:txBody>
          <a:bodyPr wrap="square" rtlCol="0">
            <a:spAutoFit/>
          </a:bodyPr>
          <a:lstStyle/>
          <a:p>
            <a:r>
              <a:rPr lang="en-US" dirty="0" smtClean="0">
                <a:solidFill>
                  <a:srgbClr val="000090"/>
                </a:solidFill>
              </a:rPr>
              <a:t>High Voltage Feedthrough</a:t>
            </a:r>
            <a:endParaRPr lang="en-US" dirty="0">
              <a:solidFill>
                <a:srgbClr val="000090"/>
              </a:solidFill>
            </a:endParaRPr>
          </a:p>
        </p:txBody>
      </p:sp>
      <p:sp>
        <p:nvSpPr>
          <p:cNvPr id="26" name="TextBox 25"/>
          <p:cNvSpPr txBox="1"/>
          <p:nvPr/>
        </p:nvSpPr>
        <p:spPr>
          <a:xfrm>
            <a:off x="6893572" y="594956"/>
            <a:ext cx="1428656" cy="646331"/>
          </a:xfrm>
          <a:prstGeom prst="rect">
            <a:avLst/>
          </a:prstGeom>
          <a:noFill/>
          <a:ln w="19050">
            <a:solidFill>
              <a:schemeClr val="tx2">
                <a:lumMod val="60000"/>
                <a:lumOff val="40000"/>
              </a:schemeClr>
            </a:solidFill>
          </a:ln>
        </p:spPr>
        <p:txBody>
          <a:bodyPr wrap="square" rtlCol="0">
            <a:spAutoFit/>
          </a:bodyPr>
          <a:lstStyle/>
          <a:p>
            <a:r>
              <a:rPr lang="en-US" dirty="0" smtClean="0">
                <a:solidFill>
                  <a:srgbClr val="000090"/>
                </a:solidFill>
              </a:rPr>
              <a:t>Active Xe</a:t>
            </a:r>
          </a:p>
          <a:p>
            <a:r>
              <a:rPr lang="en-US" dirty="0">
                <a:solidFill>
                  <a:srgbClr val="000090"/>
                </a:solidFill>
              </a:rPr>
              <a:t>v</a:t>
            </a:r>
            <a:r>
              <a:rPr lang="en-US" dirty="0" smtClean="0">
                <a:solidFill>
                  <a:srgbClr val="000090"/>
                </a:solidFill>
              </a:rPr>
              <a:t>olume</a:t>
            </a:r>
            <a:endParaRPr lang="en-US" dirty="0">
              <a:solidFill>
                <a:srgbClr val="000090"/>
              </a:solidFill>
            </a:endParaRPr>
          </a:p>
        </p:txBody>
      </p:sp>
      <p:cxnSp>
        <p:nvCxnSpPr>
          <p:cNvPr id="27" name="Straight Arrow Connector 26"/>
          <p:cNvCxnSpPr/>
          <p:nvPr/>
        </p:nvCxnSpPr>
        <p:spPr>
          <a:xfrm flipH="1">
            <a:off x="4138092" y="1241287"/>
            <a:ext cx="2755480" cy="2676714"/>
          </a:xfrm>
          <a:prstGeom prst="straightConnector1">
            <a:avLst/>
          </a:prstGeom>
          <a:ln w="19050">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237213" y="5235002"/>
            <a:ext cx="1090211" cy="369332"/>
          </a:xfrm>
          <a:prstGeom prst="rect">
            <a:avLst/>
          </a:prstGeom>
          <a:noFill/>
          <a:ln w="19050">
            <a:solidFill>
              <a:schemeClr val="tx2">
                <a:lumMod val="60000"/>
                <a:lumOff val="40000"/>
              </a:schemeClr>
            </a:solidFill>
          </a:ln>
        </p:spPr>
        <p:txBody>
          <a:bodyPr wrap="square" rtlCol="0">
            <a:spAutoFit/>
          </a:bodyPr>
          <a:lstStyle/>
          <a:p>
            <a:r>
              <a:rPr lang="en-US" dirty="0" smtClean="0">
                <a:solidFill>
                  <a:srgbClr val="000090"/>
                </a:solidFill>
              </a:rPr>
              <a:t>Water</a:t>
            </a:r>
            <a:endParaRPr lang="en-US" dirty="0">
              <a:solidFill>
                <a:srgbClr val="000090"/>
              </a:solidFill>
            </a:endParaRPr>
          </a:p>
        </p:txBody>
      </p:sp>
      <p:sp>
        <p:nvSpPr>
          <p:cNvPr id="29" name="TextBox 28"/>
          <p:cNvSpPr txBox="1"/>
          <p:nvPr/>
        </p:nvSpPr>
        <p:spPr>
          <a:xfrm>
            <a:off x="835090" y="5718573"/>
            <a:ext cx="1376240" cy="646331"/>
          </a:xfrm>
          <a:prstGeom prst="rect">
            <a:avLst/>
          </a:prstGeom>
          <a:noFill/>
          <a:ln w="19050">
            <a:solidFill>
              <a:schemeClr val="tx2">
                <a:lumMod val="60000"/>
                <a:lumOff val="40000"/>
              </a:schemeClr>
            </a:solidFill>
          </a:ln>
        </p:spPr>
        <p:txBody>
          <a:bodyPr wrap="square" rtlCol="0">
            <a:spAutoFit/>
          </a:bodyPr>
          <a:lstStyle/>
          <a:p>
            <a:r>
              <a:rPr lang="en-US" dirty="0" smtClean="0">
                <a:solidFill>
                  <a:srgbClr val="000090"/>
                </a:solidFill>
              </a:rPr>
              <a:t>Liquid scintillator</a:t>
            </a:r>
            <a:endParaRPr lang="en-US" dirty="0">
              <a:solidFill>
                <a:srgbClr val="000090"/>
              </a:solidFill>
            </a:endParaRPr>
          </a:p>
        </p:txBody>
      </p:sp>
      <p:sp>
        <p:nvSpPr>
          <p:cNvPr id="30" name="TextBox 29"/>
          <p:cNvSpPr txBox="1"/>
          <p:nvPr/>
        </p:nvSpPr>
        <p:spPr>
          <a:xfrm>
            <a:off x="147423" y="3923106"/>
            <a:ext cx="1090211" cy="369332"/>
          </a:xfrm>
          <a:prstGeom prst="rect">
            <a:avLst/>
          </a:prstGeom>
          <a:noFill/>
          <a:ln w="19050">
            <a:solidFill>
              <a:schemeClr val="tx2">
                <a:lumMod val="60000"/>
                <a:lumOff val="40000"/>
              </a:schemeClr>
            </a:solidFill>
          </a:ln>
        </p:spPr>
        <p:txBody>
          <a:bodyPr wrap="square" rtlCol="0">
            <a:spAutoFit/>
          </a:bodyPr>
          <a:lstStyle/>
          <a:p>
            <a:r>
              <a:rPr lang="en-US" dirty="0" smtClean="0">
                <a:solidFill>
                  <a:srgbClr val="000090"/>
                </a:solidFill>
              </a:rPr>
              <a:t>8” PMTs</a:t>
            </a:r>
            <a:endParaRPr lang="en-US" dirty="0">
              <a:solidFill>
                <a:srgbClr val="000090"/>
              </a:solidFill>
            </a:endParaRPr>
          </a:p>
        </p:txBody>
      </p:sp>
      <p:cxnSp>
        <p:nvCxnSpPr>
          <p:cNvPr id="31" name="Straight Arrow Connector 30"/>
          <p:cNvCxnSpPr/>
          <p:nvPr/>
        </p:nvCxnSpPr>
        <p:spPr>
          <a:xfrm flipV="1">
            <a:off x="2211330" y="5408758"/>
            <a:ext cx="893108" cy="309815"/>
          </a:xfrm>
          <a:prstGeom prst="straightConnector1">
            <a:avLst/>
          </a:prstGeom>
          <a:ln w="19050">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1327424" y="4936443"/>
            <a:ext cx="474500" cy="298559"/>
          </a:xfrm>
          <a:prstGeom prst="straightConnector1">
            <a:avLst/>
          </a:prstGeom>
          <a:ln w="19050">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1237634" y="3067304"/>
            <a:ext cx="1289168" cy="850698"/>
          </a:xfrm>
          <a:prstGeom prst="straightConnector1">
            <a:avLst/>
          </a:prstGeom>
          <a:ln w="19050">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1237634" y="3923106"/>
            <a:ext cx="1289168" cy="247926"/>
          </a:xfrm>
          <a:prstGeom prst="straightConnector1">
            <a:avLst/>
          </a:prstGeom>
          <a:ln w="19050">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2526801" y="6077357"/>
            <a:ext cx="2119751" cy="646331"/>
          </a:xfrm>
          <a:prstGeom prst="rect">
            <a:avLst/>
          </a:prstGeom>
          <a:noFill/>
          <a:ln w="19050">
            <a:solidFill>
              <a:schemeClr val="tx2">
                <a:lumMod val="60000"/>
                <a:lumOff val="40000"/>
              </a:schemeClr>
            </a:solidFill>
          </a:ln>
        </p:spPr>
        <p:txBody>
          <a:bodyPr wrap="square" rtlCol="0">
            <a:spAutoFit/>
          </a:bodyPr>
          <a:lstStyle/>
          <a:p>
            <a:r>
              <a:rPr lang="en-US" dirty="0" smtClean="0">
                <a:solidFill>
                  <a:srgbClr val="000090"/>
                </a:solidFill>
              </a:rPr>
              <a:t>Heat Exchanger Conduit</a:t>
            </a:r>
            <a:endParaRPr lang="en-US" dirty="0">
              <a:solidFill>
                <a:srgbClr val="000090"/>
              </a:solidFill>
            </a:endParaRPr>
          </a:p>
        </p:txBody>
      </p:sp>
      <p:cxnSp>
        <p:nvCxnSpPr>
          <p:cNvPr id="36" name="Straight Arrow Connector 35"/>
          <p:cNvCxnSpPr/>
          <p:nvPr/>
        </p:nvCxnSpPr>
        <p:spPr>
          <a:xfrm flipV="1">
            <a:off x="4257894" y="5906956"/>
            <a:ext cx="2276267" cy="252876"/>
          </a:xfrm>
          <a:prstGeom prst="straightConnector1">
            <a:avLst/>
          </a:prstGeom>
          <a:ln w="19050">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H="1" flipV="1">
            <a:off x="4078191" y="5481909"/>
            <a:ext cx="179703" cy="677923"/>
          </a:xfrm>
          <a:prstGeom prst="straightConnector1">
            <a:avLst/>
          </a:prstGeom>
          <a:ln w="19050">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H="1">
            <a:off x="4487792" y="3429542"/>
            <a:ext cx="2558180" cy="605577"/>
          </a:xfrm>
          <a:prstGeom prst="straightConnector1">
            <a:avLst/>
          </a:prstGeom>
          <a:ln w="19050">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7045972" y="2229213"/>
            <a:ext cx="1428656" cy="1200329"/>
          </a:xfrm>
          <a:prstGeom prst="rect">
            <a:avLst/>
          </a:prstGeom>
          <a:noFill/>
          <a:ln w="19050">
            <a:solidFill>
              <a:schemeClr val="tx2">
                <a:lumMod val="60000"/>
                <a:lumOff val="40000"/>
              </a:schemeClr>
            </a:solidFill>
          </a:ln>
        </p:spPr>
        <p:txBody>
          <a:bodyPr wrap="square" rtlCol="0">
            <a:spAutoFit/>
          </a:bodyPr>
          <a:lstStyle/>
          <a:p>
            <a:r>
              <a:rPr lang="en-US" dirty="0" smtClean="0">
                <a:solidFill>
                  <a:srgbClr val="000090"/>
                </a:solidFill>
              </a:rPr>
              <a:t>Highly reflective PTFE walls</a:t>
            </a:r>
          </a:p>
          <a:p>
            <a:r>
              <a:rPr lang="en-US" dirty="0" smtClean="0">
                <a:solidFill>
                  <a:srgbClr val="000090"/>
                </a:solidFill>
              </a:rPr>
              <a:t>inside</a:t>
            </a:r>
            <a:endParaRPr lang="en-US" dirty="0">
              <a:solidFill>
                <a:srgbClr val="000090"/>
              </a:solidFill>
            </a:endParaRPr>
          </a:p>
        </p:txBody>
      </p:sp>
      <p:sp>
        <p:nvSpPr>
          <p:cNvPr id="4" name="Slide Number Placeholder 3"/>
          <p:cNvSpPr>
            <a:spLocks noGrp="1"/>
          </p:cNvSpPr>
          <p:nvPr>
            <p:ph type="sldNum" sz="quarter" idx="12"/>
          </p:nvPr>
        </p:nvSpPr>
        <p:spPr>
          <a:xfrm>
            <a:off x="7897906" y="6275668"/>
            <a:ext cx="990600" cy="365125"/>
          </a:xfrm>
        </p:spPr>
        <p:txBody>
          <a:bodyPr/>
          <a:lstStyle/>
          <a:p>
            <a:fld id="{DACD7572-467B-584F-8A08-C66E93CD0B22}" type="slidenum">
              <a:rPr lang="en-US" smtClean="0">
                <a:solidFill>
                  <a:schemeClr val="tx1"/>
                </a:solidFill>
              </a:rPr>
              <a:t>28</a:t>
            </a:fld>
            <a:endParaRPr lang="en-US" dirty="0">
              <a:solidFill>
                <a:schemeClr val="tx1"/>
              </a:solidFill>
            </a:endParaRPr>
          </a:p>
        </p:txBody>
      </p:sp>
    </p:spTree>
    <p:extLst>
      <p:ext uri="{BB962C8B-B14F-4D97-AF65-F5344CB8AC3E}">
        <p14:creationId xmlns:p14="http://schemas.microsoft.com/office/powerpoint/2010/main" val="6858577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8" grpId="0" animBg="1"/>
      <p:bldP spid="29" grpId="0" animBg="1"/>
      <p:bldP spid="30" grpId="0" animBg="1"/>
      <p:bldP spid="35" grpId="0" animBg="1"/>
      <p:bldP spid="3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545141"/>
            <a:ext cx="8042276" cy="1336956"/>
          </a:xfrm>
        </p:spPr>
        <p:txBody>
          <a:bodyPr/>
          <a:lstStyle/>
          <a:p>
            <a:r>
              <a:rPr lang="en-US" dirty="0" smtClean="0"/>
              <a:t>Background Simulations</a:t>
            </a:r>
            <a:endParaRPr lang="en-US" dirty="0"/>
          </a:p>
        </p:txBody>
      </p:sp>
      <p:sp>
        <p:nvSpPr>
          <p:cNvPr id="4" name="Slide Number Placeholder 3"/>
          <p:cNvSpPr>
            <a:spLocks noGrp="1"/>
          </p:cNvSpPr>
          <p:nvPr>
            <p:ph type="sldNum" sz="quarter" idx="12"/>
          </p:nvPr>
        </p:nvSpPr>
        <p:spPr/>
        <p:txBody>
          <a:bodyPr/>
          <a:lstStyle/>
          <a:p>
            <a:fld id="{DACD7572-467B-584F-8A08-C66E93CD0B22}" type="slidenum">
              <a:rPr lang="en-US" smtClean="0"/>
              <a:t>29</a:t>
            </a:fld>
            <a:endParaRPr lang="en-US"/>
          </a:p>
        </p:txBody>
      </p:sp>
      <p:sp>
        <p:nvSpPr>
          <p:cNvPr id="5" name="TextBox 4"/>
          <p:cNvSpPr txBox="1"/>
          <p:nvPr/>
        </p:nvSpPr>
        <p:spPr>
          <a:xfrm>
            <a:off x="137338" y="6250239"/>
            <a:ext cx="8186556" cy="338554"/>
          </a:xfrm>
          <a:prstGeom prst="rect">
            <a:avLst/>
          </a:prstGeom>
          <a:noFill/>
        </p:spPr>
        <p:txBody>
          <a:bodyPr wrap="none" rtlCol="0">
            <a:spAutoFit/>
          </a:bodyPr>
          <a:lstStyle/>
          <a:p>
            <a:r>
              <a:rPr lang="en-US" sz="1600" dirty="0" smtClean="0">
                <a:solidFill>
                  <a:srgbClr val="FF0000"/>
                </a:solidFill>
                <a:cs typeface="News Gothic MT"/>
              </a:rPr>
              <a:t>Bigger than LUX, so more Xe --&gt; more self-shielding, leading to a very quiet center</a:t>
            </a:r>
            <a:endParaRPr lang="en-US" sz="1600" dirty="0">
              <a:solidFill>
                <a:srgbClr val="FF0000"/>
              </a:solidFill>
              <a:cs typeface="News Gothic MT"/>
            </a:endParaRPr>
          </a:p>
        </p:txBody>
      </p:sp>
      <p:pic>
        <p:nvPicPr>
          <p:cNvPr id="6" name="Picture 5"/>
          <p:cNvPicPr>
            <a:picLocks noChangeAspect="1"/>
          </p:cNvPicPr>
          <p:nvPr/>
        </p:nvPicPr>
        <p:blipFill>
          <a:blip r:embed="rId2"/>
          <a:stretch>
            <a:fillRect/>
          </a:stretch>
        </p:blipFill>
        <p:spPr>
          <a:xfrm>
            <a:off x="88504" y="1041293"/>
            <a:ext cx="3708400" cy="5080000"/>
          </a:xfrm>
          <a:prstGeom prst="rect">
            <a:avLst/>
          </a:prstGeom>
        </p:spPr>
      </p:pic>
      <p:pic>
        <p:nvPicPr>
          <p:cNvPr id="7" name="Picture 6"/>
          <p:cNvPicPr>
            <a:picLocks noChangeAspect="1"/>
          </p:cNvPicPr>
          <p:nvPr/>
        </p:nvPicPr>
        <p:blipFill rotWithShape="1">
          <a:blip r:embed="rId3"/>
          <a:srcRect t="1002"/>
          <a:stretch/>
        </p:blipFill>
        <p:spPr>
          <a:xfrm>
            <a:off x="3609393" y="1023652"/>
            <a:ext cx="3860800" cy="5091982"/>
          </a:xfrm>
          <a:prstGeom prst="rect">
            <a:avLst/>
          </a:prstGeom>
        </p:spPr>
      </p:pic>
      <p:sp>
        <p:nvSpPr>
          <p:cNvPr id="8" name="TextBox 7"/>
          <p:cNvSpPr txBox="1"/>
          <p:nvPr/>
        </p:nvSpPr>
        <p:spPr>
          <a:xfrm>
            <a:off x="1045156" y="3017711"/>
            <a:ext cx="1174074" cy="369332"/>
          </a:xfrm>
          <a:prstGeom prst="rect">
            <a:avLst/>
          </a:prstGeom>
          <a:noFill/>
        </p:spPr>
        <p:txBody>
          <a:bodyPr wrap="square" rtlCol="0">
            <a:spAutoFit/>
          </a:bodyPr>
          <a:lstStyle/>
          <a:p>
            <a:r>
              <a:rPr lang="en-US" dirty="0" smtClean="0">
                <a:solidFill>
                  <a:schemeClr val="bg1"/>
                </a:solidFill>
                <a:latin typeface="News Gothic MT"/>
                <a:cs typeface="News Gothic MT"/>
              </a:rPr>
              <a:t>Gammas</a:t>
            </a:r>
            <a:endParaRPr lang="en-US" dirty="0">
              <a:solidFill>
                <a:schemeClr val="bg1"/>
              </a:solidFill>
              <a:latin typeface="News Gothic MT"/>
              <a:cs typeface="News Gothic MT"/>
            </a:endParaRPr>
          </a:p>
        </p:txBody>
      </p:sp>
      <p:sp>
        <p:nvSpPr>
          <p:cNvPr id="9" name="TextBox 8"/>
          <p:cNvSpPr txBox="1"/>
          <p:nvPr/>
        </p:nvSpPr>
        <p:spPr>
          <a:xfrm>
            <a:off x="4532126" y="3011160"/>
            <a:ext cx="1174074" cy="369332"/>
          </a:xfrm>
          <a:prstGeom prst="rect">
            <a:avLst/>
          </a:prstGeom>
          <a:noFill/>
        </p:spPr>
        <p:txBody>
          <a:bodyPr wrap="square" rtlCol="0">
            <a:spAutoFit/>
          </a:bodyPr>
          <a:lstStyle/>
          <a:p>
            <a:r>
              <a:rPr lang="en-US" dirty="0" smtClean="0">
                <a:solidFill>
                  <a:schemeClr val="bg1"/>
                </a:solidFill>
                <a:latin typeface="News Gothic MT"/>
                <a:cs typeface="News Gothic MT"/>
              </a:rPr>
              <a:t>Neutrons</a:t>
            </a:r>
            <a:endParaRPr lang="en-US" dirty="0">
              <a:solidFill>
                <a:schemeClr val="bg1"/>
              </a:solidFill>
              <a:latin typeface="News Gothic MT"/>
              <a:cs typeface="News Gothic MT"/>
            </a:endParaRPr>
          </a:p>
        </p:txBody>
      </p:sp>
      <p:sp>
        <p:nvSpPr>
          <p:cNvPr id="3" name="Rectangle 2"/>
          <p:cNvSpPr/>
          <p:nvPr/>
        </p:nvSpPr>
        <p:spPr>
          <a:xfrm>
            <a:off x="7476192" y="991234"/>
            <a:ext cx="1630456" cy="4247317"/>
          </a:xfrm>
          <a:prstGeom prst="rect">
            <a:avLst/>
          </a:prstGeom>
        </p:spPr>
        <p:txBody>
          <a:bodyPr wrap="square">
            <a:spAutoFit/>
          </a:bodyPr>
          <a:lstStyle/>
          <a:p>
            <a:r>
              <a:rPr lang="en-US" dirty="0"/>
              <a:t>Low, conservative baseline S1 photon detection efficiency </a:t>
            </a:r>
            <a:r>
              <a:rPr lang="en-US" dirty="0" smtClean="0"/>
              <a:t>assumed</a:t>
            </a:r>
          </a:p>
          <a:p>
            <a:endParaRPr lang="en-US" dirty="0"/>
          </a:p>
          <a:p>
            <a:r>
              <a:rPr lang="en-US" dirty="0" smtClean="0"/>
              <a:t>The final </a:t>
            </a:r>
            <a:r>
              <a:rPr lang="en-US" dirty="0"/>
              <a:t>BG rate down at 0.7 events per year, driven </a:t>
            </a:r>
            <a:r>
              <a:rPr lang="en-US" dirty="0" smtClean="0"/>
              <a:t>by ν’s</a:t>
            </a:r>
            <a:r>
              <a:rPr lang="en-US" dirty="0"/>
              <a:t> </a:t>
            </a:r>
            <a:r>
              <a:rPr lang="en-US" dirty="0" smtClean="0"/>
              <a:t>from sun (can’t avoid)</a:t>
            </a:r>
            <a:endParaRPr lang="en-US" dirty="0"/>
          </a:p>
        </p:txBody>
      </p:sp>
      <p:sp>
        <p:nvSpPr>
          <p:cNvPr id="10" name="Rectangle 9"/>
          <p:cNvSpPr/>
          <p:nvPr/>
        </p:nvSpPr>
        <p:spPr>
          <a:xfrm>
            <a:off x="7390428" y="5402469"/>
            <a:ext cx="1716220" cy="692497"/>
          </a:xfrm>
          <a:prstGeom prst="rect">
            <a:avLst/>
          </a:prstGeom>
        </p:spPr>
        <p:txBody>
          <a:bodyPr wrap="square">
            <a:spAutoFit/>
          </a:bodyPr>
          <a:lstStyle/>
          <a:p>
            <a:r>
              <a:rPr lang="en-US" sz="1300" dirty="0" smtClean="0"/>
              <a:t>DRU (differential rate units) is counts/keV</a:t>
            </a:r>
            <a:r>
              <a:rPr lang="en-US" sz="1300" dirty="0"/>
              <a:t>-kg-</a:t>
            </a:r>
            <a:r>
              <a:rPr lang="en-US" sz="1300" dirty="0" smtClean="0"/>
              <a:t>day </a:t>
            </a:r>
            <a:endParaRPr lang="en-US" sz="1300" dirty="0"/>
          </a:p>
        </p:txBody>
      </p:sp>
    </p:spTree>
    <p:extLst>
      <p:ext uri="{BB962C8B-B14F-4D97-AF65-F5344CB8AC3E}">
        <p14:creationId xmlns:p14="http://schemas.microsoft.com/office/powerpoint/2010/main" val="331339591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4748213" y="3612083"/>
            <a:ext cx="3689350" cy="2949335"/>
          </a:xfrm>
          <a:prstGeom prst="rect">
            <a:avLst/>
          </a:prstGeom>
        </p:spPr>
      </p:pic>
      <p:sp>
        <p:nvSpPr>
          <p:cNvPr id="2" name="Title 1"/>
          <p:cNvSpPr>
            <a:spLocks noGrp="1"/>
          </p:cNvSpPr>
          <p:nvPr>
            <p:ph type="title"/>
          </p:nvPr>
        </p:nvSpPr>
        <p:spPr>
          <a:xfrm>
            <a:off x="549275" y="186951"/>
            <a:ext cx="8042276" cy="638549"/>
          </a:xfrm>
        </p:spPr>
        <p:txBody>
          <a:bodyPr/>
          <a:lstStyle/>
          <a:p>
            <a:r>
              <a:rPr lang="en-US" dirty="0" smtClean="0"/>
              <a:t>Rotation Curves</a:t>
            </a:r>
            <a:endParaRPr lang="en-US" dirty="0"/>
          </a:p>
        </p:txBody>
      </p:sp>
      <p:sp>
        <p:nvSpPr>
          <p:cNvPr id="3" name="Content Placeholder 2"/>
          <p:cNvSpPr>
            <a:spLocks noGrp="1"/>
          </p:cNvSpPr>
          <p:nvPr>
            <p:ph idx="1"/>
          </p:nvPr>
        </p:nvSpPr>
        <p:spPr>
          <a:xfrm>
            <a:off x="287803" y="854153"/>
            <a:ext cx="4276725" cy="5763288"/>
          </a:xfrm>
        </p:spPr>
        <p:txBody>
          <a:bodyPr>
            <a:normAutofit/>
          </a:bodyPr>
          <a:lstStyle/>
          <a:p>
            <a:r>
              <a:rPr lang="en-US" dirty="0"/>
              <a:t>Galactic rotation curves </a:t>
            </a:r>
            <a:r>
              <a:rPr lang="en-US" dirty="0" smtClean="0"/>
              <a:t>consistently exhibit </a:t>
            </a:r>
            <a:r>
              <a:rPr lang="en-US" dirty="0"/>
              <a:t>unexpected </a:t>
            </a:r>
            <a:r>
              <a:rPr lang="en-US" dirty="0" smtClean="0"/>
              <a:t>behavior</a:t>
            </a:r>
          </a:p>
          <a:p>
            <a:r>
              <a:rPr lang="en-US" dirty="0" smtClean="0"/>
              <a:t>Intragalactic rotational velocities gravitationally consistent with there being more matter than is visible in the stars</a:t>
            </a:r>
          </a:p>
          <a:p>
            <a:endParaRPr lang="en-US" dirty="0"/>
          </a:p>
        </p:txBody>
      </p:sp>
      <p:sp>
        <p:nvSpPr>
          <p:cNvPr id="4" name="Slide Number Placeholder 3"/>
          <p:cNvSpPr>
            <a:spLocks noGrp="1"/>
          </p:cNvSpPr>
          <p:nvPr>
            <p:ph type="sldNum" sz="quarter" idx="12"/>
          </p:nvPr>
        </p:nvSpPr>
        <p:spPr/>
        <p:txBody>
          <a:bodyPr/>
          <a:lstStyle/>
          <a:p>
            <a:fld id="{DACD7572-467B-584F-8A08-C66E93CD0B22}" type="slidenum">
              <a:rPr lang="en-US" smtClean="0"/>
              <a:t>3</a:t>
            </a:fld>
            <a:endParaRPr lang="en-US" dirty="0"/>
          </a:p>
        </p:txBody>
      </p:sp>
      <p:pic>
        <p:nvPicPr>
          <p:cNvPr id="6" name="Picture 11"/>
          <p:cNvPicPr>
            <a:picLocks noChangeAspect="1" noChangeArrowheads="1"/>
          </p:cNvPicPr>
          <p:nvPr/>
        </p:nvPicPr>
        <p:blipFill>
          <a:blip r:embed="rId3" cstate="print"/>
          <a:srcRect/>
          <a:stretch>
            <a:fillRect/>
          </a:stretch>
        </p:blipFill>
        <p:spPr bwMode="auto">
          <a:xfrm>
            <a:off x="4775200" y="854076"/>
            <a:ext cx="3662363" cy="3048000"/>
          </a:xfrm>
          <a:prstGeom prst="rect">
            <a:avLst/>
          </a:prstGeom>
          <a:noFill/>
          <a:ln w="9525">
            <a:noFill/>
            <a:miter lim="800000"/>
            <a:headEnd/>
            <a:tailEnd/>
          </a:ln>
        </p:spPr>
      </p:pic>
      <p:sp>
        <p:nvSpPr>
          <p:cNvPr id="7" name="TextBox 6"/>
          <p:cNvSpPr txBox="1"/>
          <p:nvPr/>
        </p:nvSpPr>
        <p:spPr>
          <a:xfrm>
            <a:off x="4868580" y="3597276"/>
            <a:ext cx="1676400" cy="215444"/>
          </a:xfrm>
          <a:prstGeom prst="rect">
            <a:avLst/>
          </a:prstGeom>
          <a:noFill/>
        </p:spPr>
        <p:txBody>
          <a:bodyPr wrap="square" rtlCol="0">
            <a:spAutoFit/>
          </a:bodyPr>
          <a:lstStyle/>
          <a:p>
            <a:r>
              <a:rPr lang="en-US" sz="800" dirty="0" smtClean="0">
                <a:solidFill>
                  <a:schemeClr val="bg1"/>
                </a:solidFill>
              </a:rPr>
              <a:t>U. </a:t>
            </a:r>
            <a:r>
              <a:rPr lang="en-US" sz="800" dirty="0">
                <a:solidFill>
                  <a:schemeClr val="bg1"/>
                </a:solidFill>
              </a:rPr>
              <a:t>o</a:t>
            </a:r>
            <a:r>
              <a:rPr lang="en-US" sz="800" dirty="0" smtClean="0">
                <a:solidFill>
                  <a:schemeClr val="bg1"/>
                </a:solidFill>
              </a:rPr>
              <a:t>f Sheffield</a:t>
            </a:r>
            <a:endParaRPr lang="en-US" sz="800" dirty="0">
              <a:solidFill>
                <a:schemeClr val="bg1"/>
              </a:solidFill>
            </a:endParaRPr>
          </a:p>
        </p:txBody>
      </p:sp>
      <p:pic>
        <p:nvPicPr>
          <p:cNvPr id="8" name="Picture 7"/>
          <p:cNvPicPr>
            <a:picLocks noChangeAspect="1"/>
          </p:cNvPicPr>
          <p:nvPr/>
        </p:nvPicPr>
        <p:blipFill>
          <a:blip r:embed="rId4"/>
          <a:stretch>
            <a:fillRect/>
          </a:stretch>
        </p:blipFill>
        <p:spPr>
          <a:xfrm>
            <a:off x="567816" y="4335375"/>
            <a:ext cx="3348407" cy="1943532"/>
          </a:xfrm>
          <a:prstGeom prst="rect">
            <a:avLst/>
          </a:prstGeom>
        </p:spPr>
      </p:pic>
      <p:sp>
        <p:nvSpPr>
          <p:cNvPr id="11" name="TextBox 10"/>
          <p:cNvSpPr txBox="1"/>
          <p:nvPr/>
        </p:nvSpPr>
        <p:spPr>
          <a:xfrm>
            <a:off x="5613400" y="5953199"/>
            <a:ext cx="1676400" cy="215444"/>
          </a:xfrm>
          <a:prstGeom prst="rect">
            <a:avLst/>
          </a:prstGeom>
          <a:noFill/>
        </p:spPr>
        <p:txBody>
          <a:bodyPr wrap="square" rtlCol="0">
            <a:spAutoFit/>
          </a:bodyPr>
          <a:lstStyle/>
          <a:p>
            <a:r>
              <a:rPr lang="en-US" sz="800" dirty="0" smtClean="0">
                <a:solidFill>
                  <a:srgbClr val="000000"/>
                </a:solidFill>
              </a:rPr>
              <a:t>Notre Dame</a:t>
            </a:r>
            <a:endParaRPr lang="en-US" sz="800" dirty="0">
              <a:solidFill>
                <a:srgbClr val="000000"/>
              </a:solidFill>
            </a:endParaRPr>
          </a:p>
        </p:txBody>
      </p:sp>
    </p:spTree>
    <p:extLst>
      <p:ext uri="{BB962C8B-B14F-4D97-AF65-F5344CB8AC3E}">
        <p14:creationId xmlns:p14="http://schemas.microsoft.com/office/powerpoint/2010/main" val="294892922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6848"/>
            <a:ext cx="9144000" cy="780224"/>
          </a:xfrm>
        </p:spPr>
        <p:txBody>
          <a:bodyPr/>
          <a:lstStyle/>
          <a:p>
            <a:r>
              <a:rPr lang="en-US" dirty="0" smtClean="0"/>
              <a:t>An Aside: Piezo Microphones</a:t>
            </a:r>
            <a:endParaRPr lang="en-US" dirty="0"/>
          </a:p>
        </p:txBody>
      </p:sp>
      <p:sp>
        <p:nvSpPr>
          <p:cNvPr id="3" name="Content Placeholder 2"/>
          <p:cNvSpPr>
            <a:spLocks noGrp="1"/>
          </p:cNvSpPr>
          <p:nvPr>
            <p:ph idx="1"/>
          </p:nvPr>
        </p:nvSpPr>
        <p:spPr>
          <a:xfrm>
            <a:off x="256204" y="4215846"/>
            <a:ext cx="8653339" cy="2289909"/>
          </a:xfrm>
        </p:spPr>
        <p:txBody>
          <a:bodyPr>
            <a:normAutofit/>
          </a:bodyPr>
          <a:lstStyle/>
          <a:p>
            <a:r>
              <a:rPr lang="en-US" dirty="0" smtClean="0"/>
              <a:t>Bringing COUPP experience to LZ, to listen for bubbling</a:t>
            </a:r>
          </a:p>
          <a:p>
            <a:r>
              <a:rPr lang="en-US" dirty="0" smtClean="0"/>
              <a:t>Bubbles can disrupt photon propagation, electric field (sparking), and the liquid surface (</a:t>
            </a:r>
            <a:r>
              <a:rPr lang="en-US" dirty="0" smtClean="0">
                <a:sym typeface="Wingdings"/>
              </a:rPr>
              <a:t> </a:t>
            </a:r>
            <a:r>
              <a:rPr lang="en-US" dirty="0" smtClean="0"/>
              <a:t>S2 size problems)</a:t>
            </a:r>
          </a:p>
          <a:p>
            <a:r>
              <a:rPr lang="en-US" dirty="0" smtClean="0"/>
              <a:t>A new type of veto, providing a leg up over competition</a:t>
            </a:r>
            <a:endParaRPr lang="en-US" dirty="0"/>
          </a:p>
        </p:txBody>
      </p:sp>
      <p:sp>
        <p:nvSpPr>
          <p:cNvPr id="4" name="Slide Number Placeholder 3"/>
          <p:cNvSpPr>
            <a:spLocks noGrp="1"/>
          </p:cNvSpPr>
          <p:nvPr>
            <p:ph type="sldNum" sz="quarter" idx="12"/>
          </p:nvPr>
        </p:nvSpPr>
        <p:spPr/>
        <p:txBody>
          <a:bodyPr/>
          <a:lstStyle/>
          <a:p>
            <a:fld id="{DACD7572-467B-584F-8A08-C66E93CD0B22}" type="slidenum">
              <a:rPr lang="en-US" smtClean="0"/>
              <a:t>30</a:t>
            </a:fld>
            <a:endParaRPr lang="en-US"/>
          </a:p>
        </p:txBody>
      </p:sp>
      <p:pic>
        <p:nvPicPr>
          <p:cNvPr id="5" name="Picture 4" descr="DSC04202.JPG"/>
          <p:cNvPicPr>
            <a:picLocks noChangeAspect="1"/>
          </p:cNvPicPr>
          <p:nvPr/>
        </p:nvPicPr>
        <p:blipFill>
          <a:blip r:embed="rId6" cstate="print"/>
          <a:stretch>
            <a:fillRect/>
          </a:stretch>
        </p:blipFill>
        <p:spPr>
          <a:xfrm>
            <a:off x="406398" y="1267068"/>
            <a:ext cx="3677139" cy="2757854"/>
          </a:xfrm>
          <a:prstGeom prst="rect">
            <a:avLst/>
          </a:prstGeom>
        </p:spPr>
      </p:pic>
      <p:pic>
        <p:nvPicPr>
          <p:cNvPr id="6" name="Picture 5" descr="DSC04203.JPG"/>
          <p:cNvPicPr>
            <a:picLocks noChangeAspect="1"/>
          </p:cNvPicPr>
          <p:nvPr/>
        </p:nvPicPr>
        <p:blipFill>
          <a:blip r:embed="rId7" cstate="print"/>
          <a:srcRect t="35353" b="20202"/>
          <a:stretch>
            <a:fillRect/>
          </a:stretch>
        </p:blipFill>
        <p:spPr>
          <a:xfrm>
            <a:off x="490661" y="1355320"/>
            <a:ext cx="2371969" cy="790656"/>
          </a:xfrm>
          <a:prstGeom prst="rect">
            <a:avLst/>
          </a:prstGeom>
        </p:spPr>
      </p:pic>
      <p:pic>
        <p:nvPicPr>
          <p:cNvPr id="7" name="Picture 6" descr="during_ln.jpg"/>
          <p:cNvPicPr>
            <a:picLocks noChangeAspect="1"/>
          </p:cNvPicPr>
          <p:nvPr/>
        </p:nvPicPr>
        <p:blipFill>
          <a:blip r:embed="rId8" cstate="print"/>
          <a:stretch>
            <a:fillRect/>
          </a:stretch>
        </p:blipFill>
        <p:spPr>
          <a:xfrm>
            <a:off x="4672136" y="1227992"/>
            <a:ext cx="3899877" cy="2818080"/>
          </a:xfrm>
          <a:prstGeom prst="rect">
            <a:avLst/>
          </a:prstGeom>
        </p:spPr>
      </p:pic>
      <p:pic>
        <p:nvPicPr>
          <p:cNvPr id="8" name="Picture 7" descr="C:\Users\ilevine\Desktop\levine_lt\Grant proposals\nsf_08\NSF05_report_year1\PZB-0372_32.JPG"/>
          <p:cNvPicPr/>
          <p:nvPr/>
        </p:nvPicPr>
        <p:blipFill>
          <a:blip r:embed="rId9" cstate="print">
            <a:extLst>
              <a:ext uri="{28A0092B-C50C-407E-A947-70E740481C1C}">
                <a14:useLocalDpi xmlns:a14="http://schemas.microsoft.com/office/drawing/2010/main" val="0"/>
              </a:ext>
            </a:extLst>
          </a:blip>
          <a:srcRect l="3587" t="9567" r="3139" b="21076"/>
          <a:stretch>
            <a:fillRect/>
          </a:stretch>
        </p:blipFill>
        <p:spPr bwMode="auto">
          <a:xfrm>
            <a:off x="2198077" y="2715846"/>
            <a:ext cx="2178538" cy="1037492"/>
          </a:xfrm>
          <a:prstGeom prst="rect">
            <a:avLst/>
          </a:prstGeom>
          <a:noFill/>
          <a:ln>
            <a:noFill/>
          </a:ln>
        </p:spPr>
      </p:pic>
      <p:pic>
        <p:nvPicPr>
          <p:cNvPr id="9" name="neutr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037047" y="4583239"/>
            <a:ext cx="322059" cy="322059"/>
          </a:xfrm>
          <a:prstGeom prst="rect">
            <a:avLst/>
          </a:prstGeom>
        </p:spPr>
      </p:pic>
      <p:pic>
        <p:nvPicPr>
          <p:cNvPr id="10" name="alpha.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4092" y="4568223"/>
            <a:ext cx="337075" cy="337075"/>
          </a:xfrm>
          <a:prstGeom prst="rect">
            <a:avLst/>
          </a:prstGeom>
        </p:spPr>
      </p:pic>
    </p:spTree>
    <p:extLst>
      <p:ext uri="{BB962C8B-B14F-4D97-AF65-F5344CB8AC3E}">
        <p14:creationId xmlns:p14="http://schemas.microsoft.com/office/powerpoint/2010/main" val="258132823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0" fill="hold"/>
                                        <p:tgtEl>
                                          <p:spTgt spid="9"/>
                                        </p:tgtEl>
                                      </p:cBhvr>
                                    </p:cmd>
                                  </p:child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240" fill="hold"/>
                                        <p:tgtEl>
                                          <p:spTgt spid="10"/>
                                        </p:tgtEl>
                                      </p:cBhvr>
                                    </p:cmd>
                                  </p:childTnLst>
                                </p:cTn>
                              </p:par>
                            </p:childTnLst>
                          </p:cTn>
                        </p:par>
                      </p:childTnLst>
                    </p:cTn>
                  </p:par>
                </p:childTnLst>
              </p:cTn>
              <p:nextCondLst>
                <p:cond evt="onClick" delay="0">
                  <p:tgtEl>
                    <p:spTgt spid="10"/>
                  </p:tgtEl>
                </p:cond>
              </p:nextCondLst>
            </p:seq>
            <p:audio>
              <p:cMediaNode vol="80000">
                <p:cTn id="12" fill="hold" display="0">
                  <p:stCondLst>
                    <p:cond delay="indefinite"/>
                  </p:stCondLst>
                  <p:endCondLst>
                    <p:cond evt="onStopAudio" delay="0">
                      <p:tgtEl>
                        <p:sldTgt/>
                      </p:tgtEl>
                    </p:cond>
                  </p:endCondLst>
                </p:cTn>
                <p:tgtEl>
                  <p:spTgt spid="9"/>
                </p:tgtEl>
              </p:cMediaNode>
            </p:audio>
            <p:audio>
              <p:cMediaNode vol="80000">
                <p:cTn id="13" fill="hold" display="0">
                  <p:stCondLst>
                    <p:cond delay="indefinite"/>
                  </p:stCondLst>
                  <p:endCondLst>
                    <p:cond evt="onStopAudio" delay="0">
                      <p:tgtEl>
                        <p:sldTgt/>
                      </p:tgtEl>
                    </p:cond>
                  </p:endCondLst>
                </p:cTn>
                <p:tgtEl>
                  <p:spTgt spid="10"/>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NOWMASS_LimitPlot_SI_v5b.pdf"/>
          <p:cNvPicPr>
            <a:picLocks noChangeAspect="1"/>
          </p:cNvPicPr>
          <p:nvPr/>
        </p:nvPicPr>
        <p:blipFill rotWithShape="1">
          <a:blip r:embed="rId2">
            <a:extLst>
              <a:ext uri="{28A0092B-C50C-407E-A947-70E740481C1C}">
                <a14:useLocalDpi xmlns:a14="http://schemas.microsoft.com/office/drawing/2010/main" val="0"/>
              </a:ext>
            </a:extLst>
          </a:blip>
          <a:srcRect l="2777" t="8714" r="3161" b="8492"/>
          <a:stretch/>
        </p:blipFill>
        <p:spPr>
          <a:xfrm>
            <a:off x="259618" y="1370697"/>
            <a:ext cx="7638288" cy="5195400"/>
          </a:xfrm>
          <a:prstGeom prst="rect">
            <a:avLst/>
          </a:prstGeom>
        </p:spPr>
      </p:pic>
      <p:sp>
        <p:nvSpPr>
          <p:cNvPr id="2" name="Title 1"/>
          <p:cNvSpPr>
            <a:spLocks noGrp="1"/>
          </p:cNvSpPr>
          <p:nvPr>
            <p:ph type="title"/>
          </p:nvPr>
        </p:nvSpPr>
        <p:spPr>
          <a:xfrm>
            <a:off x="0" y="-386372"/>
            <a:ext cx="9143999" cy="1336956"/>
          </a:xfrm>
        </p:spPr>
        <p:txBody>
          <a:bodyPr/>
          <a:lstStyle/>
          <a:p>
            <a:r>
              <a:rPr lang="en-US" dirty="0" smtClean="0"/>
              <a:t>LZ: The Ultimate Experiment</a:t>
            </a:r>
            <a:endParaRPr lang="en-US" dirty="0"/>
          </a:p>
        </p:txBody>
      </p:sp>
      <p:sp>
        <p:nvSpPr>
          <p:cNvPr id="4" name="Slide Number Placeholder 3"/>
          <p:cNvSpPr>
            <a:spLocks noGrp="1"/>
          </p:cNvSpPr>
          <p:nvPr>
            <p:ph type="sldNum" sz="quarter" idx="12"/>
          </p:nvPr>
        </p:nvSpPr>
        <p:spPr/>
        <p:txBody>
          <a:bodyPr/>
          <a:lstStyle/>
          <a:p>
            <a:fld id="{DACD7572-467B-584F-8A08-C66E93CD0B22}" type="slidenum">
              <a:rPr lang="en-US" smtClean="0"/>
              <a:t>31</a:t>
            </a:fld>
            <a:endParaRPr lang="en-US"/>
          </a:p>
        </p:txBody>
      </p:sp>
      <p:sp>
        <p:nvSpPr>
          <p:cNvPr id="8" name="Rectangle 4"/>
          <p:cNvSpPr>
            <a:spLocks/>
          </p:cNvSpPr>
          <p:nvPr/>
        </p:nvSpPr>
        <p:spPr bwMode="auto">
          <a:xfrm>
            <a:off x="7975450" y="2270400"/>
            <a:ext cx="1168549"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57799" bIns="0">
            <a:spAutoFit/>
          </a:bodyPr>
          <a:lstStyle/>
          <a:p>
            <a:pPr marL="57150"/>
            <a:r>
              <a:rPr lang="en-US" sz="2400" b="1" dirty="0" smtClean="0">
                <a:solidFill>
                  <a:srgbClr val="FF0000"/>
                </a:solidFill>
                <a:ea typeface="ＭＳ Ｐゴシック" charset="0"/>
                <a:cs typeface="Arial Narrow" charset="0"/>
              </a:rPr>
              <a:t>LZ, 1000 days  X 5600 kg</a:t>
            </a:r>
          </a:p>
          <a:p>
            <a:pPr marL="57150"/>
            <a:endParaRPr lang="en-US" sz="2400" b="1" dirty="0" smtClean="0">
              <a:solidFill>
                <a:srgbClr val="FF0000"/>
              </a:solidFill>
              <a:ea typeface="ＭＳ Ｐゴシック" charset="0"/>
              <a:cs typeface="Arial Narrow" charset="0"/>
            </a:endParaRPr>
          </a:p>
          <a:p>
            <a:pPr marL="57150"/>
            <a:r>
              <a:rPr lang="en-US" sz="2400" b="1" dirty="0" smtClean="0">
                <a:solidFill>
                  <a:srgbClr val="FF0000"/>
                </a:solidFill>
                <a:ea typeface="ＭＳ Ｐゴシック" charset="0"/>
                <a:cs typeface="Arial Narrow" charset="0"/>
              </a:rPr>
              <a:t>2017 turn-on</a:t>
            </a:r>
            <a:endParaRPr lang="en-US" sz="2400" b="1" dirty="0">
              <a:solidFill>
                <a:srgbClr val="FF0000"/>
              </a:solidFill>
              <a:ea typeface="ＭＳ Ｐゴシック" charset="0"/>
              <a:cs typeface="Arial Narrow" charset="0"/>
            </a:endParaRPr>
          </a:p>
        </p:txBody>
      </p:sp>
      <p:sp>
        <p:nvSpPr>
          <p:cNvPr id="10" name="Line 12"/>
          <p:cNvSpPr>
            <a:spLocks noChangeShapeType="1"/>
          </p:cNvSpPr>
          <p:nvPr/>
        </p:nvSpPr>
        <p:spPr bwMode="auto">
          <a:xfrm flipV="1">
            <a:off x="6468558" y="4415563"/>
            <a:ext cx="1544244" cy="0"/>
          </a:xfrm>
          <a:prstGeom prst="line">
            <a:avLst/>
          </a:prstGeom>
          <a:noFill/>
          <a:ln w="25400" cap="flat">
            <a:solidFill>
              <a:schemeClr val="tx1"/>
            </a:solidFill>
            <a:prstDash val="solid"/>
            <a:round/>
            <a:headEnd type="oval"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1" name="Content Placeholder 2"/>
          <p:cNvSpPr>
            <a:spLocks noGrp="1"/>
          </p:cNvSpPr>
          <p:nvPr>
            <p:ph idx="1"/>
          </p:nvPr>
        </p:nvSpPr>
        <p:spPr>
          <a:xfrm>
            <a:off x="37352" y="897166"/>
            <a:ext cx="9143999" cy="503379"/>
          </a:xfrm>
        </p:spPr>
        <p:txBody>
          <a:bodyPr>
            <a:normAutofit/>
          </a:bodyPr>
          <a:lstStyle/>
          <a:p>
            <a:pPr marL="0" indent="0">
              <a:buNone/>
            </a:pPr>
            <a:r>
              <a:rPr lang="en-US" dirty="0" smtClean="0"/>
              <a:t>Will provide an endpoint to the direct WIMP detection saga…</a:t>
            </a:r>
            <a:endParaRPr lang="en-US" dirty="0"/>
          </a:p>
        </p:txBody>
      </p:sp>
      <p:sp>
        <p:nvSpPr>
          <p:cNvPr id="5" name="TextBox 4"/>
          <p:cNvSpPr txBox="1"/>
          <p:nvPr/>
        </p:nvSpPr>
        <p:spPr>
          <a:xfrm>
            <a:off x="5490602" y="5473534"/>
            <a:ext cx="1528634" cy="369332"/>
          </a:xfrm>
          <a:prstGeom prst="rect">
            <a:avLst/>
          </a:prstGeom>
          <a:noFill/>
        </p:spPr>
        <p:txBody>
          <a:bodyPr wrap="none" rtlCol="0">
            <a:spAutoFit/>
          </a:bodyPr>
          <a:lstStyle/>
          <a:p>
            <a:r>
              <a:rPr lang="en-US" dirty="0" smtClean="0"/>
              <a:t>SNOWMASS</a:t>
            </a:r>
            <a:endParaRPr lang="en-US" dirty="0"/>
          </a:p>
        </p:txBody>
      </p:sp>
      <p:sp>
        <p:nvSpPr>
          <p:cNvPr id="6" name="TextBox 5"/>
          <p:cNvSpPr txBox="1"/>
          <p:nvPr/>
        </p:nvSpPr>
        <p:spPr>
          <a:xfrm>
            <a:off x="4297995" y="1628778"/>
            <a:ext cx="2665213" cy="369332"/>
          </a:xfrm>
          <a:prstGeom prst="rect">
            <a:avLst/>
          </a:prstGeom>
          <a:noFill/>
        </p:spPr>
        <p:txBody>
          <a:bodyPr wrap="none" rtlCol="0">
            <a:spAutoFit/>
          </a:bodyPr>
          <a:lstStyle/>
          <a:p>
            <a:r>
              <a:rPr lang="en-US" dirty="0" smtClean="0"/>
              <a:t>“Down-select” coming!</a:t>
            </a:r>
            <a:endParaRPr lang="en-US" dirty="0"/>
          </a:p>
        </p:txBody>
      </p:sp>
      <p:sp>
        <p:nvSpPr>
          <p:cNvPr id="7" name="Rectangle 6"/>
          <p:cNvSpPr/>
          <p:nvPr/>
        </p:nvSpPr>
        <p:spPr>
          <a:xfrm>
            <a:off x="1557657" y="4862731"/>
            <a:ext cx="4677208" cy="646331"/>
          </a:xfrm>
          <a:prstGeom prst="rect">
            <a:avLst/>
          </a:prstGeom>
          <a:solidFill>
            <a:schemeClr val="bg1"/>
          </a:solidFill>
        </p:spPr>
        <p:txBody>
          <a:bodyPr wrap="square">
            <a:spAutoFit/>
          </a:bodyPr>
          <a:lstStyle/>
          <a:p>
            <a:r>
              <a:rPr lang="en-US" dirty="0"/>
              <a:t>Conventional wisdom: Direct searches are over once they hit the “neutrino floor” </a:t>
            </a:r>
          </a:p>
        </p:txBody>
      </p:sp>
    </p:spTree>
    <p:extLst>
      <p:ext uri="{BB962C8B-B14F-4D97-AF65-F5344CB8AC3E}">
        <p14:creationId xmlns:p14="http://schemas.microsoft.com/office/powerpoint/2010/main" val="15856623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568719"/>
            <a:ext cx="8042276" cy="1336956"/>
          </a:xfrm>
        </p:spPr>
        <p:txBody>
          <a:bodyPr/>
          <a:lstStyle/>
          <a:p>
            <a:r>
              <a:rPr lang="en-US" dirty="0" smtClean="0"/>
              <a:t>A New Approach</a:t>
            </a:r>
            <a:endParaRPr lang="en-US" dirty="0"/>
          </a:p>
        </p:txBody>
      </p:sp>
      <p:sp>
        <p:nvSpPr>
          <p:cNvPr id="3" name="Content Placeholder 2"/>
          <p:cNvSpPr>
            <a:spLocks noGrp="1"/>
          </p:cNvSpPr>
          <p:nvPr>
            <p:ph idx="1"/>
          </p:nvPr>
        </p:nvSpPr>
        <p:spPr>
          <a:xfrm>
            <a:off x="149404" y="834218"/>
            <a:ext cx="8882540" cy="5825249"/>
          </a:xfrm>
        </p:spPr>
        <p:txBody>
          <a:bodyPr>
            <a:normAutofit lnSpcReduction="10000"/>
          </a:bodyPr>
          <a:lstStyle/>
          <a:p>
            <a:r>
              <a:rPr lang="en-US" dirty="0" smtClean="0"/>
              <a:t>There is still a lot of parameter space, especially at sub-GeV WIMP masses, where the thresholds of Xe-TPC-based experiments force an inevitable turn-up in limits</a:t>
            </a:r>
          </a:p>
          <a:p>
            <a:r>
              <a:rPr lang="en-US" dirty="0" smtClean="0"/>
              <a:t>Larger detectors must have greater turn-up: cannot push reflectivity and purity much more</a:t>
            </a:r>
          </a:p>
          <a:p>
            <a:r>
              <a:rPr lang="en-US" dirty="0" smtClean="0"/>
              <a:t>Probably no $$ for another step past 7-ton LZ. Need to built smarter, not bigger/costlier. Lack of discovery does not mean stop looking. There is cause for optimism! </a:t>
            </a:r>
          </a:p>
          <a:p>
            <a:r>
              <a:rPr lang="en-US" dirty="0" smtClean="0"/>
              <a:t>S2-only can take you only so far: discrimination is lost, so how can a conclusive discovery be made?</a:t>
            </a:r>
          </a:p>
          <a:p>
            <a:r>
              <a:rPr lang="en-US" dirty="0" smtClean="0"/>
              <a:t>Low-mass WIMP controversy is not likely to go away any time soon, even if experiments like LUX appear to rule such a WIMP out. Must consider concordance of others (CoGeNT, CDMS, CRESST, DAMA)</a:t>
            </a:r>
            <a:endParaRPr lang="en-US" dirty="0"/>
          </a:p>
        </p:txBody>
      </p:sp>
      <p:sp>
        <p:nvSpPr>
          <p:cNvPr id="4" name="Slide Number Placeholder 3"/>
          <p:cNvSpPr>
            <a:spLocks noGrp="1"/>
          </p:cNvSpPr>
          <p:nvPr>
            <p:ph type="sldNum" sz="quarter" idx="12"/>
          </p:nvPr>
        </p:nvSpPr>
        <p:spPr/>
        <p:txBody>
          <a:bodyPr/>
          <a:lstStyle/>
          <a:p>
            <a:fld id="{DACD7572-467B-584F-8A08-C66E93CD0B22}" type="slidenum">
              <a:rPr lang="en-US" smtClean="0"/>
              <a:t>32</a:t>
            </a:fld>
            <a:endParaRPr lang="en-US"/>
          </a:p>
        </p:txBody>
      </p:sp>
    </p:spTree>
    <p:extLst>
      <p:ext uri="{BB962C8B-B14F-4D97-AF65-F5344CB8AC3E}">
        <p14:creationId xmlns:p14="http://schemas.microsoft.com/office/powerpoint/2010/main" val="82698461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15485"/>
            <a:ext cx="8042276" cy="784712"/>
          </a:xfrm>
        </p:spPr>
        <p:txBody>
          <a:bodyPr/>
          <a:lstStyle/>
          <a:p>
            <a:r>
              <a:rPr lang="en-US" dirty="0" smtClean="0"/>
              <a:t>Xenon Bubble Chamber</a:t>
            </a:r>
            <a:endParaRPr lang="en-US" dirty="0"/>
          </a:p>
        </p:txBody>
      </p:sp>
      <p:sp>
        <p:nvSpPr>
          <p:cNvPr id="3" name="Content Placeholder 2"/>
          <p:cNvSpPr>
            <a:spLocks noGrp="1"/>
          </p:cNvSpPr>
          <p:nvPr>
            <p:ph idx="1"/>
          </p:nvPr>
        </p:nvSpPr>
        <p:spPr>
          <a:xfrm>
            <a:off x="454674" y="952521"/>
            <a:ext cx="8339231" cy="4343400"/>
          </a:xfrm>
        </p:spPr>
        <p:txBody>
          <a:bodyPr/>
          <a:lstStyle/>
          <a:p>
            <a:r>
              <a:rPr lang="en-US" dirty="0" smtClean="0"/>
              <a:t>Turns the “disadvantage” of Xe into an advantage: decreasing NR S1</a:t>
            </a:r>
            <a:r>
              <a:rPr lang="en-US" dirty="0"/>
              <a:t>+</a:t>
            </a:r>
            <a:r>
              <a:rPr lang="en-US" dirty="0" smtClean="0"/>
              <a:t>S2 means more energy into heat</a:t>
            </a:r>
          </a:p>
          <a:p>
            <a:r>
              <a:rPr lang="en-US" dirty="0" smtClean="0"/>
              <a:t>And heat means bubbles, in a superheated system</a:t>
            </a:r>
          </a:p>
          <a:p>
            <a:r>
              <a:rPr lang="en-US" dirty="0" smtClean="0"/>
              <a:t>In theory, no limit to energy threshold: keep lowering pressure and raising temperature – at cost of ER misidentification, but starting at orders of magnitude better than LUX or any existing experiment as it is</a:t>
            </a:r>
            <a:endParaRPr lang="en-US" dirty="0"/>
          </a:p>
        </p:txBody>
      </p:sp>
      <p:pic>
        <p:nvPicPr>
          <p:cNvPr id="5" name="Picture 2" descr="FlowChar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3464" y="4635195"/>
            <a:ext cx="4046372" cy="154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446085" y="4979129"/>
            <a:ext cx="1873079" cy="369332"/>
          </a:xfrm>
          <a:prstGeom prst="rect">
            <a:avLst/>
          </a:prstGeom>
          <a:noFill/>
        </p:spPr>
        <p:txBody>
          <a:bodyPr wrap="none" rtlCol="0">
            <a:spAutoFit/>
          </a:bodyPr>
          <a:lstStyle/>
          <a:p>
            <a:r>
              <a:rPr lang="en-US" dirty="0" smtClean="0"/>
              <a:t>Anti-correlated!</a:t>
            </a:r>
            <a:endParaRPr lang="en-US" dirty="0"/>
          </a:p>
        </p:txBody>
      </p:sp>
      <p:sp>
        <p:nvSpPr>
          <p:cNvPr id="7" name="Oval 6"/>
          <p:cNvSpPr/>
          <p:nvPr/>
        </p:nvSpPr>
        <p:spPr>
          <a:xfrm>
            <a:off x="2914255" y="4635195"/>
            <a:ext cx="2055854" cy="42423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2"/>
          </p:nvPr>
        </p:nvSpPr>
        <p:spPr/>
        <p:txBody>
          <a:bodyPr/>
          <a:lstStyle/>
          <a:p>
            <a:fld id="{DACD7572-467B-584F-8A08-C66E93CD0B22}" type="slidenum">
              <a:rPr lang="en-US" smtClean="0"/>
              <a:t>33</a:t>
            </a:fld>
            <a:endParaRPr lang="en-US" dirty="0"/>
          </a:p>
        </p:txBody>
      </p:sp>
      <p:pic>
        <p:nvPicPr>
          <p:cNvPr id="9" name="Picture 8" descr="LeffCompFig.pdf"/>
          <p:cNvPicPr>
            <a:picLocks noChangeAspect="1"/>
          </p:cNvPicPr>
          <p:nvPr/>
        </p:nvPicPr>
        <p:blipFill rotWithShape="1">
          <a:blip r:embed="rId3">
            <a:extLst>
              <a:ext uri="{28A0092B-C50C-407E-A947-70E740481C1C}">
                <a14:useLocalDpi xmlns:a14="http://schemas.microsoft.com/office/drawing/2010/main" val="0"/>
              </a:ext>
            </a:extLst>
          </a:blip>
          <a:srcRect l="5378" t="19975" r="28910" b="45752"/>
          <a:stretch/>
        </p:blipFill>
        <p:spPr>
          <a:xfrm>
            <a:off x="5107731" y="4390396"/>
            <a:ext cx="3128167" cy="2247886"/>
          </a:xfrm>
          <a:prstGeom prst="rect">
            <a:avLst/>
          </a:prstGeom>
        </p:spPr>
      </p:pic>
      <p:sp>
        <p:nvSpPr>
          <p:cNvPr id="10" name="Down Arrow 9"/>
          <p:cNvSpPr/>
          <p:nvPr/>
        </p:nvSpPr>
        <p:spPr>
          <a:xfrm>
            <a:off x="6017262" y="4709891"/>
            <a:ext cx="148447" cy="63855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36538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81464"/>
            <a:ext cx="8042276" cy="801208"/>
          </a:xfrm>
        </p:spPr>
        <p:txBody>
          <a:bodyPr/>
          <a:lstStyle/>
          <a:p>
            <a:r>
              <a:rPr lang="en-US" dirty="0" smtClean="0"/>
              <a:t>More Advantages</a:t>
            </a:r>
            <a:endParaRPr lang="en-US" dirty="0"/>
          </a:p>
        </p:txBody>
      </p:sp>
      <p:sp>
        <p:nvSpPr>
          <p:cNvPr id="3" name="Content Placeholder 2"/>
          <p:cNvSpPr>
            <a:spLocks noGrp="1"/>
          </p:cNvSpPr>
          <p:nvPr>
            <p:ph idx="1"/>
          </p:nvPr>
        </p:nvSpPr>
        <p:spPr>
          <a:xfrm>
            <a:off x="529737" y="3670252"/>
            <a:ext cx="8042276" cy="2951003"/>
          </a:xfrm>
        </p:spPr>
        <p:txBody>
          <a:bodyPr>
            <a:normAutofit lnSpcReduction="10000"/>
          </a:bodyPr>
          <a:lstStyle/>
          <a:p>
            <a:r>
              <a:rPr lang="en-US" dirty="0"/>
              <a:t>Xe could </a:t>
            </a:r>
            <a:r>
              <a:rPr lang="en-US" dirty="0" smtClean="0"/>
              <a:t>be first of many </a:t>
            </a:r>
            <a:r>
              <a:rPr lang="en-US" dirty="0"/>
              <a:t>liquid noble </a:t>
            </a:r>
            <a:r>
              <a:rPr lang="en-US" dirty="0" smtClean="0"/>
              <a:t>chambers</a:t>
            </a:r>
          </a:p>
          <a:p>
            <a:r>
              <a:rPr lang="en-US" dirty="0" smtClean="0"/>
              <a:t>With electric field, potential for an unprecedented three dimensions of discrimination </a:t>
            </a:r>
            <a:r>
              <a:rPr lang="en-US" dirty="0"/>
              <a:t>–</a:t>
            </a:r>
            <a:r>
              <a:rPr lang="en-US" dirty="0" smtClean="0"/>
              <a:t> S1, S2, bubbles (S2 + bubbles at low energy) </a:t>
            </a:r>
            <a:r>
              <a:rPr lang="en-US" dirty="0"/>
              <a:t>–</a:t>
            </a:r>
            <a:r>
              <a:rPr lang="en-US" dirty="0" smtClean="0"/>
              <a:t> or four if you count acoustic (andγ’s may sound different)</a:t>
            </a:r>
          </a:p>
          <a:p>
            <a:r>
              <a:rPr lang="en-US" dirty="0" smtClean="0"/>
              <a:t>Directionality achieved at high degree of superheat, and energy </a:t>
            </a:r>
            <a:r>
              <a:rPr lang="en-US" dirty="0" err="1" smtClean="0"/>
              <a:t>reconstructable</a:t>
            </a:r>
            <a:r>
              <a:rPr lang="en-US" dirty="0" smtClean="0"/>
              <a:t> from scintillation</a:t>
            </a:r>
          </a:p>
        </p:txBody>
      </p:sp>
      <p:sp>
        <p:nvSpPr>
          <p:cNvPr id="4" name="Slide Number Placeholder 3"/>
          <p:cNvSpPr>
            <a:spLocks noGrp="1"/>
          </p:cNvSpPr>
          <p:nvPr>
            <p:ph type="sldNum" sz="quarter" idx="12"/>
          </p:nvPr>
        </p:nvSpPr>
        <p:spPr/>
        <p:txBody>
          <a:bodyPr/>
          <a:lstStyle/>
          <a:p>
            <a:fld id="{DACD7572-467B-584F-8A08-C66E93CD0B22}" type="slidenum">
              <a:rPr lang="en-US" smtClean="0"/>
              <a:t>34</a:t>
            </a:fld>
            <a:endParaRPr lang="en-US"/>
          </a:p>
        </p:txBody>
      </p:sp>
      <p:pic>
        <p:nvPicPr>
          <p:cNvPr id="5" name="Picture 2"/>
          <p:cNvPicPr>
            <a:picLocks noChangeAspect="1" noChangeArrowheads="1"/>
          </p:cNvPicPr>
          <p:nvPr/>
        </p:nvPicPr>
        <p:blipFill>
          <a:blip r:embed="rId2" cstate="print"/>
          <a:srcRect b="7317"/>
          <a:stretch>
            <a:fillRect/>
          </a:stretch>
        </p:blipFill>
        <p:spPr bwMode="auto">
          <a:xfrm>
            <a:off x="549275" y="1080362"/>
            <a:ext cx="4129539" cy="2385110"/>
          </a:xfrm>
          <a:prstGeom prst="rect">
            <a:avLst/>
          </a:prstGeom>
          <a:noFill/>
          <a:ln w="9525">
            <a:noFill/>
            <a:miter lim="800000"/>
            <a:headEnd/>
            <a:tailEnd/>
          </a:ln>
        </p:spPr>
      </p:pic>
      <p:pic>
        <p:nvPicPr>
          <p:cNvPr id="7" name="Picture 11" descr="seitz"/>
          <p:cNvPicPr>
            <a:picLocks noChangeAspect="1" noChangeArrowheads="1"/>
          </p:cNvPicPr>
          <p:nvPr/>
        </p:nvPicPr>
        <p:blipFill>
          <a:blip r:embed="rId3" cstate="print"/>
          <a:srcRect/>
          <a:stretch>
            <a:fillRect/>
          </a:stretch>
        </p:blipFill>
        <p:spPr bwMode="auto">
          <a:xfrm>
            <a:off x="5098420" y="1020020"/>
            <a:ext cx="3185923" cy="2616857"/>
          </a:xfrm>
          <a:prstGeom prst="rect">
            <a:avLst/>
          </a:prstGeom>
          <a:noFill/>
          <a:ln w="9525">
            <a:noFill/>
            <a:miter lim="800000"/>
            <a:headEnd/>
            <a:tailEnd/>
          </a:ln>
        </p:spPr>
      </p:pic>
    </p:spTree>
    <p:extLst>
      <p:ext uri="{BB962C8B-B14F-4D97-AF65-F5344CB8AC3E}">
        <p14:creationId xmlns:p14="http://schemas.microsoft.com/office/powerpoint/2010/main" val="238686121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476948"/>
            <a:ext cx="8042276" cy="1336956"/>
          </a:xfrm>
        </p:spPr>
        <p:txBody>
          <a:bodyPr/>
          <a:lstStyle/>
          <a:p>
            <a:r>
              <a:rPr lang="en-US" dirty="0" smtClean="0"/>
              <a:t>CONCLUSIONS</a:t>
            </a:r>
            <a:endParaRPr lang="en-US" dirty="0"/>
          </a:p>
        </p:txBody>
      </p:sp>
      <p:sp>
        <p:nvSpPr>
          <p:cNvPr id="3" name="Content Placeholder 2"/>
          <p:cNvSpPr>
            <a:spLocks noGrp="1"/>
          </p:cNvSpPr>
          <p:nvPr>
            <p:ph idx="1"/>
          </p:nvPr>
        </p:nvSpPr>
        <p:spPr>
          <a:xfrm>
            <a:off x="506403" y="919637"/>
            <a:ext cx="8042276" cy="5839809"/>
          </a:xfrm>
        </p:spPr>
        <p:txBody>
          <a:bodyPr>
            <a:normAutofit lnSpcReduction="10000"/>
          </a:bodyPr>
          <a:lstStyle/>
          <a:p>
            <a:pPr>
              <a:spcBef>
                <a:spcPts val="500"/>
              </a:spcBef>
            </a:pPr>
            <a:r>
              <a:rPr lang="en-US" dirty="0" smtClean="0"/>
              <a:t>Dark matter is probably there, and there is a fairly agnostic way to directly look for one candidate, WIMPs, by waiting for nuclear recoils to produce a signal</a:t>
            </a:r>
          </a:p>
          <a:p>
            <a:pPr>
              <a:spcBef>
                <a:spcPts val="500"/>
              </a:spcBef>
            </a:pPr>
            <a:r>
              <a:rPr lang="en-US" dirty="0" smtClean="0"/>
              <a:t>LUX has one of the highest exposures and lowest energy thresholds, and currently has the most stringent limit on the WIMP-nucleon spin-independent cross-section, across a wide range of WIMP masses</a:t>
            </a:r>
          </a:p>
          <a:p>
            <a:pPr>
              <a:spcBef>
                <a:spcPts val="500"/>
              </a:spcBef>
            </a:pPr>
            <a:r>
              <a:rPr lang="en-US" dirty="0"/>
              <a:t>R</a:t>
            </a:r>
            <a:r>
              <a:rPr lang="en-US" dirty="0" smtClean="0"/>
              <a:t>esult still in </a:t>
            </a:r>
            <a:r>
              <a:rPr lang="en-US" dirty="0"/>
              <a:t>conflict with low-mass </a:t>
            </a:r>
            <a:r>
              <a:rPr lang="en-US" dirty="0" smtClean="0"/>
              <a:t>WIMP interpretations </a:t>
            </a:r>
            <a:r>
              <a:rPr lang="en-US" dirty="0"/>
              <a:t>of </a:t>
            </a:r>
            <a:r>
              <a:rPr lang="en-US" dirty="0" smtClean="0"/>
              <a:t>other data. More data to come!</a:t>
            </a:r>
          </a:p>
          <a:p>
            <a:pPr>
              <a:spcBef>
                <a:spcPts val="500"/>
              </a:spcBef>
            </a:pPr>
            <a:r>
              <a:rPr lang="en-US" dirty="0" smtClean="0"/>
              <a:t>With a scale-up from LUX, LZ holds the promise to be the best second-generation (DOE G2) experiment</a:t>
            </a:r>
          </a:p>
          <a:p>
            <a:pPr>
              <a:spcBef>
                <a:spcPts val="500"/>
              </a:spcBef>
            </a:pPr>
            <a:r>
              <a:rPr lang="en-US" dirty="0" smtClean="0"/>
              <a:t>A </a:t>
            </a:r>
            <a:r>
              <a:rPr lang="en-US" dirty="0"/>
              <a:t>xenon bubble chamber </a:t>
            </a:r>
            <a:r>
              <a:rPr lang="en-US" dirty="0" smtClean="0"/>
              <a:t>may spell the death knell for low</a:t>
            </a:r>
            <a:r>
              <a:rPr lang="en-US" dirty="0"/>
              <a:t>-mass </a:t>
            </a:r>
            <a:r>
              <a:rPr lang="en-US" dirty="0" smtClean="0"/>
              <a:t>WIMPs, or discover them</a:t>
            </a:r>
          </a:p>
        </p:txBody>
      </p:sp>
      <p:sp>
        <p:nvSpPr>
          <p:cNvPr id="4" name="Slide Number Placeholder 3"/>
          <p:cNvSpPr>
            <a:spLocks noGrp="1"/>
          </p:cNvSpPr>
          <p:nvPr>
            <p:ph type="sldNum" sz="quarter" idx="12"/>
          </p:nvPr>
        </p:nvSpPr>
        <p:spPr/>
        <p:txBody>
          <a:bodyPr/>
          <a:lstStyle/>
          <a:p>
            <a:fld id="{DACD7572-467B-584F-8A08-C66E93CD0B22}" type="slidenum">
              <a:rPr lang="en-US" smtClean="0"/>
              <a:t>35</a:t>
            </a:fld>
            <a:endParaRPr lang="en-US"/>
          </a:p>
        </p:txBody>
      </p:sp>
    </p:spTree>
    <p:extLst>
      <p:ext uri="{BB962C8B-B14F-4D97-AF65-F5344CB8AC3E}">
        <p14:creationId xmlns:p14="http://schemas.microsoft.com/office/powerpoint/2010/main" val="263733801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a:spLocks noGrp="1"/>
          </p:cNvSpPr>
          <p:nvPr>
            <p:ph idx="1"/>
          </p:nvPr>
        </p:nvSpPr>
        <p:spPr>
          <a:xfrm>
            <a:off x="506403" y="2913133"/>
            <a:ext cx="8042276" cy="3846313"/>
          </a:xfrm>
        </p:spPr>
        <p:txBody>
          <a:bodyPr>
            <a:normAutofit/>
          </a:bodyPr>
          <a:lstStyle/>
          <a:p>
            <a:pPr marL="0" indent="0" algn="ctr">
              <a:spcBef>
                <a:spcPts val="500"/>
              </a:spcBef>
              <a:buNone/>
            </a:pPr>
            <a:r>
              <a:rPr lang="en-US" dirty="0" smtClean="0"/>
              <a:t>Thank You</a:t>
            </a:r>
          </a:p>
        </p:txBody>
      </p:sp>
    </p:spTree>
    <p:extLst>
      <p:ext uri="{BB962C8B-B14F-4D97-AF65-F5344CB8AC3E}">
        <p14:creationId xmlns:p14="http://schemas.microsoft.com/office/powerpoint/2010/main" val="42181213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DACD7572-467B-584F-8A08-C66E93CD0B22}" type="slidenum">
              <a:rPr lang="en-US" smtClean="0"/>
              <a:t>37</a:t>
            </a:fld>
            <a:endParaRPr lang="en-US"/>
          </a:p>
        </p:txBody>
      </p:sp>
    </p:spTree>
    <p:extLst>
      <p:ext uri="{BB962C8B-B14F-4D97-AF65-F5344CB8AC3E}">
        <p14:creationId xmlns:p14="http://schemas.microsoft.com/office/powerpoint/2010/main" val="427474484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86736"/>
            <a:ext cx="8042276" cy="697575"/>
          </a:xfrm>
        </p:spPr>
        <p:txBody>
          <a:bodyPr/>
          <a:lstStyle/>
          <a:p>
            <a:r>
              <a:rPr lang="en-US" dirty="0" smtClean="0"/>
              <a:t>Philosophy of Dark Matter</a:t>
            </a:r>
            <a:endParaRPr lang="en-US" dirty="0"/>
          </a:p>
        </p:txBody>
      </p:sp>
      <p:sp>
        <p:nvSpPr>
          <p:cNvPr id="3" name="Content Placeholder 2"/>
          <p:cNvSpPr>
            <a:spLocks noGrp="1"/>
          </p:cNvSpPr>
          <p:nvPr>
            <p:ph idx="1"/>
          </p:nvPr>
        </p:nvSpPr>
        <p:spPr>
          <a:xfrm>
            <a:off x="474570" y="946611"/>
            <a:ext cx="8413936" cy="5656834"/>
          </a:xfrm>
        </p:spPr>
        <p:txBody>
          <a:bodyPr>
            <a:normAutofit/>
          </a:bodyPr>
          <a:lstStyle/>
          <a:p>
            <a:r>
              <a:rPr lang="en-US" dirty="0" smtClean="0"/>
              <a:t>The evidence points </a:t>
            </a:r>
            <a:r>
              <a:rPr lang="en-US" dirty="0"/>
              <a:t>to a </a:t>
            </a:r>
            <a:r>
              <a:rPr lang="en-US" dirty="0" smtClean="0"/>
              <a:t>significant </a:t>
            </a:r>
            <a:r>
              <a:rPr lang="en-US" dirty="0"/>
              <a:t>non-</a:t>
            </a:r>
            <a:r>
              <a:rPr lang="en-US" dirty="0" smtClean="0"/>
              <a:t>baryonic (would otherwise interact more often), non</a:t>
            </a:r>
            <a:r>
              <a:rPr lang="en-US" dirty="0"/>
              <a:t>-relativistic component of </a:t>
            </a:r>
            <a:r>
              <a:rPr lang="en-US" dirty="0" smtClean="0"/>
              <a:t>the matter in our Universe (</a:t>
            </a:r>
            <a:r>
              <a:rPr lang="en-US" dirty="0"/>
              <a:t>85%</a:t>
            </a:r>
            <a:r>
              <a:rPr lang="en-US" dirty="0" smtClean="0"/>
              <a:t>): a key part in what is now the standard cosmological model</a:t>
            </a:r>
          </a:p>
          <a:p>
            <a:r>
              <a:rPr lang="en-US" dirty="0" smtClean="0"/>
              <a:t>But is </a:t>
            </a:r>
            <a:r>
              <a:rPr lang="en-US" dirty="0"/>
              <a:t>dark matter the new aether or phlogiston? </a:t>
            </a:r>
            <a:r>
              <a:rPr lang="en-US" dirty="0" smtClean="0"/>
              <a:t>Removable by Occam’s Razor? Is relativity wrong? Postulating a new particle does explain our observations well and fits into our quantum paradigm</a:t>
            </a:r>
          </a:p>
          <a:p>
            <a:r>
              <a:rPr lang="en-US" dirty="0" smtClean="0"/>
              <a:t>What good would its discovery do? Besides expanding the frontiers of human knowledge?</a:t>
            </a:r>
          </a:p>
          <a:p>
            <a:r>
              <a:rPr lang="en-US" dirty="0" smtClean="0"/>
              <a:t>The last time a new form of matter was theorized, then found (antimatter) it was “useless” for decades but today maps cancerous tumors (PET scan)</a:t>
            </a:r>
            <a:endParaRPr lang="en-US" dirty="0"/>
          </a:p>
          <a:p>
            <a:endParaRPr lang="en-US" dirty="0"/>
          </a:p>
        </p:txBody>
      </p:sp>
      <p:sp>
        <p:nvSpPr>
          <p:cNvPr id="4" name="Slide Number Placeholder 3"/>
          <p:cNvSpPr>
            <a:spLocks noGrp="1"/>
          </p:cNvSpPr>
          <p:nvPr>
            <p:ph type="sldNum" sz="quarter" idx="12"/>
          </p:nvPr>
        </p:nvSpPr>
        <p:spPr/>
        <p:txBody>
          <a:bodyPr/>
          <a:lstStyle/>
          <a:p>
            <a:fld id="{DACD7572-467B-584F-8A08-C66E93CD0B22}" type="slidenum">
              <a:rPr lang="en-US" smtClean="0"/>
              <a:t>38</a:t>
            </a:fld>
            <a:endParaRPr lang="en-US" dirty="0"/>
          </a:p>
        </p:txBody>
      </p:sp>
    </p:spTree>
    <p:extLst>
      <p:ext uri="{BB962C8B-B14F-4D97-AF65-F5344CB8AC3E}">
        <p14:creationId xmlns:p14="http://schemas.microsoft.com/office/powerpoint/2010/main" val="124438823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4206"/>
            <a:ext cx="8042276" cy="788773"/>
          </a:xfrm>
        </p:spPr>
        <p:txBody>
          <a:bodyPr/>
          <a:lstStyle/>
          <a:p>
            <a:r>
              <a:rPr lang="en-US" dirty="0" smtClean="0"/>
              <a:t>Where is the Mass?</a:t>
            </a:r>
            <a:endParaRPr lang="en-US" dirty="0"/>
          </a:p>
        </p:txBody>
      </p:sp>
      <p:sp>
        <p:nvSpPr>
          <p:cNvPr id="3" name="Content Placeholder 2"/>
          <p:cNvSpPr>
            <a:spLocks noGrp="1"/>
          </p:cNvSpPr>
          <p:nvPr>
            <p:ph idx="1"/>
          </p:nvPr>
        </p:nvSpPr>
        <p:spPr>
          <a:xfrm>
            <a:off x="399867" y="5415437"/>
            <a:ext cx="8359768" cy="1225356"/>
          </a:xfrm>
        </p:spPr>
        <p:txBody>
          <a:bodyPr>
            <a:normAutofit/>
          </a:bodyPr>
          <a:lstStyle/>
          <a:p>
            <a:r>
              <a:rPr lang="en-US" dirty="0" smtClean="0"/>
              <a:t>X-rays are in left pane and optical at right. What is binding the gases in place to make those x-rays, considerably outside of the visible elliptical galaxy?</a:t>
            </a:r>
            <a:endParaRPr lang="en-US" dirty="0"/>
          </a:p>
        </p:txBody>
      </p:sp>
      <p:sp>
        <p:nvSpPr>
          <p:cNvPr id="4" name="Slide Number Placeholder 3"/>
          <p:cNvSpPr>
            <a:spLocks noGrp="1"/>
          </p:cNvSpPr>
          <p:nvPr>
            <p:ph type="sldNum" sz="quarter" idx="12"/>
          </p:nvPr>
        </p:nvSpPr>
        <p:spPr/>
        <p:txBody>
          <a:bodyPr/>
          <a:lstStyle/>
          <a:p>
            <a:fld id="{DACD7572-467B-584F-8A08-C66E93CD0B22}" type="slidenum">
              <a:rPr lang="en-US" smtClean="0"/>
              <a:t>39</a:t>
            </a:fld>
            <a:endParaRPr lang="en-US"/>
          </a:p>
        </p:txBody>
      </p:sp>
      <p:pic>
        <p:nvPicPr>
          <p:cNvPr id="9" name="Picture 8"/>
          <p:cNvPicPr>
            <a:picLocks noChangeAspect="1"/>
          </p:cNvPicPr>
          <p:nvPr/>
        </p:nvPicPr>
        <p:blipFill rotWithShape="1">
          <a:blip r:embed="rId2"/>
          <a:srcRect l="49704" t="1906" r="1279" b="66508"/>
          <a:stretch/>
        </p:blipFill>
        <p:spPr>
          <a:xfrm>
            <a:off x="74701" y="806034"/>
            <a:ext cx="8994596" cy="4478687"/>
          </a:xfrm>
          <a:prstGeom prst="rect">
            <a:avLst/>
          </a:prstGeom>
        </p:spPr>
      </p:pic>
      <p:sp>
        <p:nvSpPr>
          <p:cNvPr id="10" name="TextBox 9"/>
          <p:cNvSpPr txBox="1"/>
          <p:nvPr/>
        </p:nvSpPr>
        <p:spPr>
          <a:xfrm>
            <a:off x="549275" y="1075570"/>
            <a:ext cx="1878542" cy="215444"/>
          </a:xfrm>
          <a:prstGeom prst="rect">
            <a:avLst/>
          </a:prstGeom>
          <a:noFill/>
        </p:spPr>
        <p:txBody>
          <a:bodyPr wrap="square" rtlCol="0">
            <a:spAutoFit/>
          </a:bodyPr>
          <a:lstStyle/>
          <a:p>
            <a:r>
              <a:rPr lang="en-US" sz="800" dirty="0" smtClean="0">
                <a:solidFill>
                  <a:schemeClr val="bg1"/>
                </a:solidFill>
              </a:rPr>
              <a:t>Chandra X-ray Observatory</a:t>
            </a:r>
            <a:endParaRPr lang="en-US" sz="800" dirty="0">
              <a:solidFill>
                <a:schemeClr val="bg1"/>
              </a:solidFill>
            </a:endParaRPr>
          </a:p>
        </p:txBody>
      </p:sp>
    </p:spTree>
    <p:extLst>
      <p:ext uri="{BB962C8B-B14F-4D97-AF65-F5344CB8AC3E}">
        <p14:creationId xmlns:p14="http://schemas.microsoft.com/office/powerpoint/2010/main" val="384179134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543299"/>
            <a:ext cx="8042276" cy="1336956"/>
          </a:xfrm>
        </p:spPr>
        <p:txBody>
          <a:bodyPr/>
          <a:lstStyle/>
          <a:p>
            <a:r>
              <a:rPr lang="en-US" dirty="0" smtClean="0"/>
              <a:t>Gravitational Lensing</a:t>
            </a:r>
            <a:endParaRPr lang="en-US" dirty="0"/>
          </a:p>
        </p:txBody>
      </p:sp>
      <p:sp>
        <p:nvSpPr>
          <p:cNvPr id="3" name="Content Placeholder 2"/>
          <p:cNvSpPr>
            <a:spLocks noGrp="1"/>
          </p:cNvSpPr>
          <p:nvPr>
            <p:ph idx="1"/>
          </p:nvPr>
        </p:nvSpPr>
        <p:spPr>
          <a:xfrm>
            <a:off x="4617470" y="857140"/>
            <a:ext cx="4198193" cy="5739424"/>
          </a:xfrm>
        </p:spPr>
        <p:txBody>
          <a:bodyPr>
            <a:normAutofit/>
          </a:bodyPr>
          <a:lstStyle/>
          <a:p>
            <a:r>
              <a:rPr lang="en-US" dirty="0" smtClean="0"/>
              <a:t>Gravitational distortion of light by matter enables a calculation of the mass of the matter doing the distorting</a:t>
            </a:r>
          </a:p>
          <a:p>
            <a:r>
              <a:rPr lang="en-US" dirty="0" smtClean="0"/>
              <a:t>Predicted by Einstein (general relativity) and first hint observed during a solar eclipse in 1919, but not as a galactic-scale lens until 1979</a:t>
            </a:r>
          </a:p>
          <a:p>
            <a:r>
              <a:rPr lang="en-US" dirty="0"/>
              <a:t>Gravitational lensing studies concur with the rotation curves</a:t>
            </a:r>
          </a:p>
          <a:p>
            <a:endParaRPr lang="en-US" dirty="0"/>
          </a:p>
        </p:txBody>
      </p:sp>
      <p:sp>
        <p:nvSpPr>
          <p:cNvPr id="4" name="Slide Number Placeholder 3"/>
          <p:cNvSpPr>
            <a:spLocks noGrp="1"/>
          </p:cNvSpPr>
          <p:nvPr>
            <p:ph type="sldNum" sz="quarter" idx="12"/>
          </p:nvPr>
        </p:nvSpPr>
        <p:spPr/>
        <p:txBody>
          <a:bodyPr/>
          <a:lstStyle/>
          <a:p>
            <a:fld id="{DACD7572-467B-584F-8A08-C66E93CD0B22}" type="slidenum">
              <a:rPr lang="en-US" smtClean="0"/>
              <a:t>4</a:t>
            </a:fld>
            <a:endParaRPr lang="en-US" dirty="0"/>
          </a:p>
        </p:txBody>
      </p:sp>
      <p:sp>
        <p:nvSpPr>
          <p:cNvPr id="6" name="Rectangle 5"/>
          <p:cNvSpPr/>
          <p:nvPr/>
        </p:nvSpPr>
        <p:spPr>
          <a:xfrm>
            <a:off x="1390077" y="1297806"/>
            <a:ext cx="745780" cy="246221"/>
          </a:xfrm>
          <a:prstGeom prst="rect">
            <a:avLst/>
          </a:prstGeom>
        </p:spPr>
        <p:txBody>
          <a:bodyPr wrap="none">
            <a:spAutoFit/>
          </a:bodyPr>
          <a:lstStyle/>
          <a:p>
            <a:r>
              <a:rPr lang="en-US" sz="1000" dirty="0" smtClean="0">
                <a:solidFill>
                  <a:schemeClr val="bg1"/>
                </a:solidFill>
              </a:rPr>
              <a:t>Bell Labs</a:t>
            </a:r>
            <a:endParaRPr lang="en-US" sz="1000" dirty="0">
              <a:solidFill>
                <a:schemeClr val="bg1"/>
              </a:solidFill>
            </a:endParaRPr>
          </a:p>
        </p:txBody>
      </p:sp>
      <p:pic>
        <p:nvPicPr>
          <p:cNvPr id="7" name="Picture 6"/>
          <p:cNvPicPr>
            <a:picLocks noChangeAspect="1"/>
          </p:cNvPicPr>
          <p:nvPr/>
        </p:nvPicPr>
        <p:blipFill>
          <a:blip r:embed="rId2"/>
          <a:stretch>
            <a:fillRect/>
          </a:stretch>
        </p:blipFill>
        <p:spPr>
          <a:xfrm>
            <a:off x="767806" y="969184"/>
            <a:ext cx="3133719" cy="2506975"/>
          </a:xfrm>
          <a:prstGeom prst="rect">
            <a:avLst/>
          </a:prstGeom>
        </p:spPr>
      </p:pic>
      <p:sp>
        <p:nvSpPr>
          <p:cNvPr id="9" name="TextBox 8"/>
          <p:cNvSpPr txBox="1"/>
          <p:nvPr/>
        </p:nvSpPr>
        <p:spPr>
          <a:xfrm>
            <a:off x="954566" y="3073681"/>
            <a:ext cx="1676400" cy="215444"/>
          </a:xfrm>
          <a:prstGeom prst="rect">
            <a:avLst/>
          </a:prstGeom>
          <a:noFill/>
        </p:spPr>
        <p:txBody>
          <a:bodyPr wrap="square" rtlCol="0">
            <a:spAutoFit/>
          </a:bodyPr>
          <a:lstStyle/>
          <a:p>
            <a:r>
              <a:rPr lang="en-US" sz="800" dirty="0" smtClean="0">
                <a:solidFill>
                  <a:schemeClr val="bg1"/>
                </a:solidFill>
              </a:rPr>
              <a:t>R. Dalsanto</a:t>
            </a:r>
            <a:endParaRPr lang="en-US" sz="800" dirty="0">
              <a:solidFill>
                <a:schemeClr val="bg1"/>
              </a:solidFill>
            </a:endParaRPr>
          </a:p>
        </p:txBody>
      </p:sp>
      <p:pic>
        <p:nvPicPr>
          <p:cNvPr id="5" name="Picture 4" descr="abell370_hs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851" y="3732476"/>
            <a:ext cx="3165850" cy="2593652"/>
          </a:xfrm>
          <a:prstGeom prst="rect">
            <a:avLst/>
          </a:prstGeom>
        </p:spPr>
      </p:pic>
      <p:sp>
        <p:nvSpPr>
          <p:cNvPr id="10" name="TextBox 9"/>
          <p:cNvSpPr txBox="1"/>
          <p:nvPr/>
        </p:nvSpPr>
        <p:spPr>
          <a:xfrm>
            <a:off x="1372894" y="4096238"/>
            <a:ext cx="650907" cy="215444"/>
          </a:xfrm>
          <a:prstGeom prst="rect">
            <a:avLst/>
          </a:prstGeom>
          <a:noFill/>
        </p:spPr>
        <p:txBody>
          <a:bodyPr wrap="square" rtlCol="0">
            <a:spAutoFit/>
          </a:bodyPr>
          <a:lstStyle/>
          <a:p>
            <a:r>
              <a:rPr lang="en-US" sz="800" dirty="0" smtClean="0">
                <a:solidFill>
                  <a:srgbClr val="FFFFFF"/>
                </a:solidFill>
              </a:rPr>
              <a:t>NASA</a:t>
            </a:r>
            <a:endParaRPr lang="en-US" sz="800" dirty="0">
              <a:solidFill>
                <a:srgbClr val="FFFFFF"/>
              </a:solidFill>
            </a:endParaRPr>
          </a:p>
        </p:txBody>
      </p:sp>
    </p:spTree>
    <p:extLst>
      <p:ext uri="{BB962C8B-B14F-4D97-AF65-F5344CB8AC3E}">
        <p14:creationId xmlns:p14="http://schemas.microsoft.com/office/powerpoint/2010/main" val="207186489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Xe Dimer Formation</a:t>
            </a:r>
            <a:endParaRPr lang="en-US" dirty="0"/>
          </a:p>
        </p:txBody>
      </p:sp>
      <p:sp>
        <p:nvSpPr>
          <p:cNvPr id="4" name="Slide Number Placeholder 3"/>
          <p:cNvSpPr>
            <a:spLocks noGrp="1"/>
          </p:cNvSpPr>
          <p:nvPr>
            <p:ph type="sldNum" sz="quarter" idx="12"/>
          </p:nvPr>
        </p:nvSpPr>
        <p:spPr/>
        <p:txBody>
          <a:bodyPr/>
          <a:lstStyle/>
          <a:p>
            <a:fld id="{DACD7572-467B-584F-8A08-C66E93CD0B22}" type="slidenum">
              <a:rPr lang="en-US" smtClean="0"/>
              <a:t>40</a:t>
            </a:fld>
            <a:endParaRPr lang="en-US"/>
          </a:p>
        </p:txBody>
      </p:sp>
      <p:pic>
        <p:nvPicPr>
          <p:cNvPr id="5" name="Picture 4" descr="Screen Shot 2014-02-08 at 5.21.3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400" y="1792823"/>
            <a:ext cx="5202980" cy="4129224"/>
          </a:xfrm>
          <a:prstGeom prst="rect">
            <a:avLst/>
          </a:prstGeom>
        </p:spPr>
      </p:pic>
      <p:sp>
        <p:nvSpPr>
          <p:cNvPr id="6" name="TextBox 5"/>
          <p:cNvSpPr txBox="1"/>
          <p:nvPr/>
        </p:nvSpPr>
        <p:spPr>
          <a:xfrm>
            <a:off x="5490602" y="5583504"/>
            <a:ext cx="1468559" cy="369332"/>
          </a:xfrm>
          <a:prstGeom prst="rect">
            <a:avLst/>
          </a:prstGeom>
          <a:noFill/>
        </p:spPr>
        <p:txBody>
          <a:bodyPr wrap="none" rtlCol="0">
            <a:spAutoFit/>
          </a:bodyPr>
          <a:lstStyle/>
          <a:p>
            <a:r>
              <a:rPr lang="en-US" dirty="0" smtClean="0"/>
              <a:t>Aprile 2012</a:t>
            </a:r>
            <a:endParaRPr lang="en-US" dirty="0"/>
          </a:p>
        </p:txBody>
      </p:sp>
    </p:spTree>
    <p:extLst>
      <p:ext uri="{BB962C8B-B14F-4D97-AF65-F5344CB8AC3E}">
        <p14:creationId xmlns:p14="http://schemas.microsoft.com/office/powerpoint/2010/main" val="185024121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noChangeArrowheads="1"/>
          </p:cNvPicPr>
          <p:nvPr/>
        </p:nvPicPr>
        <p:blipFill>
          <a:blip r:embed="rId2" cstate="print"/>
          <a:srcRect/>
          <a:stretch>
            <a:fillRect/>
          </a:stretch>
        </p:blipFill>
        <p:spPr bwMode="auto">
          <a:xfrm>
            <a:off x="859855" y="4487954"/>
            <a:ext cx="2923307" cy="609600"/>
          </a:xfrm>
          <a:prstGeom prst="rect">
            <a:avLst/>
          </a:prstGeom>
          <a:noFill/>
          <a:ln w="9525">
            <a:noFill/>
            <a:miter lim="800000"/>
            <a:headEnd/>
            <a:tailEnd/>
          </a:ln>
        </p:spPr>
      </p:pic>
      <p:sp>
        <p:nvSpPr>
          <p:cNvPr id="2" name="Title 1"/>
          <p:cNvSpPr>
            <a:spLocks noGrp="1"/>
          </p:cNvSpPr>
          <p:nvPr>
            <p:ph type="title"/>
          </p:nvPr>
        </p:nvSpPr>
        <p:spPr>
          <a:xfrm>
            <a:off x="549275" y="-439295"/>
            <a:ext cx="8042276" cy="1336956"/>
          </a:xfrm>
        </p:spPr>
        <p:txBody>
          <a:bodyPr/>
          <a:lstStyle/>
          <a:p>
            <a:r>
              <a:rPr lang="en-US" dirty="0" smtClean="0"/>
              <a:t>Basic Principles of NEST</a:t>
            </a:r>
            <a:endParaRPr lang="en-US" dirty="0"/>
          </a:p>
        </p:txBody>
      </p:sp>
      <p:sp>
        <p:nvSpPr>
          <p:cNvPr id="3" name="Content Placeholder 2"/>
          <p:cNvSpPr>
            <a:spLocks noGrp="1"/>
          </p:cNvSpPr>
          <p:nvPr>
            <p:ph idx="1"/>
          </p:nvPr>
        </p:nvSpPr>
        <p:spPr>
          <a:xfrm>
            <a:off x="531635" y="1106252"/>
            <a:ext cx="8200036" cy="5534541"/>
          </a:xfrm>
        </p:spPr>
        <p:txBody>
          <a:bodyPr>
            <a:normAutofit/>
          </a:bodyPr>
          <a:lstStyle/>
          <a:p>
            <a:r>
              <a:rPr lang="en-US" dirty="0" smtClean="0"/>
              <a:t>The work function for creating an S1 photon or S2 electron does not depend on the interacting particle or its energy, but differences in yields are caused by the field, energy, and particle-dependent recombination probability of ionization electrons</a:t>
            </a:r>
          </a:p>
          <a:p>
            <a:r>
              <a:rPr lang="en-US" dirty="0" smtClean="0"/>
              <a:t>Recombination model is different for “short” tracks (&lt;O(10) keV) and “long” tracks: using Thomas-Imel box (TIB) and Doke-Birks approaches respectively</a:t>
            </a:r>
          </a:p>
          <a:p>
            <a:endParaRPr lang="en-US" dirty="0" smtClean="0"/>
          </a:p>
          <a:p>
            <a:r>
              <a:rPr lang="en-US" dirty="0"/>
              <a:t>This probability is what </a:t>
            </a:r>
            <a:r>
              <a:rPr lang="en-US" dirty="0" smtClean="0"/>
              <a:t>causes non</a:t>
            </a:r>
            <a:r>
              <a:rPr lang="en-US" dirty="0"/>
              <a:t>-linear </a:t>
            </a:r>
            <a:r>
              <a:rPr lang="en-US" dirty="0" smtClean="0"/>
              <a:t>yields per unit of energy: </a:t>
            </a:r>
            <a:r>
              <a:rPr lang="en-US" dirty="0"/>
              <a:t>twice the energy does not </a:t>
            </a:r>
            <a:r>
              <a:rPr lang="en-US" dirty="0" smtClean="0"/>
              <a:t>necessarily translate into twice </a:t>
            </a:r>
            <a:r>
              <a:rPr lang="en-US" dirty="0"/>
              <a:t>the signal, in either channel</a:t>
            </a:r>
          </a:p>
          <a:p>
            <a:endParaRPr lang="en-US" dirty="0"/>
          </a:p>
        </p:txBody>
      </p:sp>
      <p:sp>
        <p:nvSpPr>
          <p:cNvPr id="4" name="Slide Number Placeholder 3"/>
          <p:cNvSpPr>
            <a:spLocks noGrp="1"/>
          </p:cNvSpPr>
          <p:nvPr>
            <p:ph type="sldNum" sz="quarter" idx="12"/>
          </p:nvPr>
        </p:nvSpPr>
        <p:spPr/>
        <p:txBody>
          <a:bodyPr/>
          <a:lstStyle/>
          <a:p>
            <a:fld id="{DACD7572-467B-584F-8A08-C66E93CD0B22}" type="slidenum">
              <a:rPr lang="en-US" smtClean="0"/>
              <a:t>41</a:t>
            </a:fld>
            <a:endParaRPr lang="en-US"/>
          </a:p>
        </p:txBody>
      </p:sp>
      <p:pic>
        <p:nvPicPr>
          <p:cNvPr id="5" name="Picture 2"/>
          <p:cNvPicPr>
            <a:picLocks noChangeAspect="1" noChangeArrowheads="1"/>
          </p:cNvPicPr>
          <p:nvPr/>
        </p:nvPicPr>
        <p:blipFill rotWithShape="1">
          <a:blip r:embed="rId3" cstate="print"/>
          <a:srcRect r="50097"/>
          <a:stretch/>
        </p:blipFill>
        <p:spPr bwMode="auto">
          <a:xfrm>
            <a:off x="5226751" y="4364467"/>
            <a:ext cx="1635108" cy="788389"/>
          </a:xfrm>
          <a:prstGeom prst="rect">
            <a:avLst/>
          </a:prstGeom>
          <a:noFill/>
          <a:ln w="9525">
            <a:noFill/>
            <a:miter lim="800000"/>
            <a:headEnd/>
            <a:tailEnd/>
          </a:ln>
        </p:spPr>
      </p:pic>
      <p:sp>
        <p:nvSpPr>
          <p:cNvPr id="7" name="Oval 6"/>
          <p:cNvSpPr/>
          <p:nvPr/>
        </p:nvSpPr>
        <p:spPr>
          <a:xfrm>
            <a:off x="3266881" y="4466781"/>
            <a:ext cx="299878" cy="36336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756391" y="4364467"/>
            <a:ext cx="1752600" cy="830997"/>
          </a:xfrm>
          <a:prstGeom prst="rect">
            <a:avLst/>
          </a:prstGeom>
          <a:noFill/>
        </p:spPr>
        <p:txBody>
          <a:bodyPr wrap="square" rtlCol="0">
            <a:spAutoFit/>
          </a:bodyPr>
          <a:lstStyle/>
          <a:p>
            <a:r>
              <a:rPr lang="en-US" sz="1200" dirty="0" smtClean="0"/>
              <a:t>Thomas-Imel uses only total deposited energy, via the number of ions</a:t>
            </a:r>
            <a:endParaRPr lang="en-US" sz="1200" dirty="0"/>
          </a:p>
        </p:txBody>
      </p:sp>
      <p:sp>
        <p:nvSpPr>
          <p:cNvPr id="9" name="TextBox 8"/>
          <p:cNvSpPr txBox="1"/>
          <p:nvPr/>
        </p:nvSpPr>
        <p:spPr>
          <a:xfrm>
            <a:off x="6965251" y="4320929"/>
            <a:ext cx="1143000" cy="830997"/>
          </a:xfrm>
          <a:prstGeom prst="rect">
            <a:avLst/>
          </a:prstGeom>
          <a:noFill/>
        </p:spPr>
        <p:txBody>
          <a:bodyPr wrap="square" rtlCol="0">
            <a:spAutoFit/>
          </a:bodyPr>
          <a:lstStyle/>
          <a:p>
            <a:r>
              <a:rPr lang="en-US" sz="1200" dirty="0" smtClean="0"/>
              <a:t>By contrast, Doke-Birks relies on the energy loss</a:t>
            </a:r>
            <a:endParaRPr lang="en-US" sz="1200" dirty="0"/>
          </a:p>
        </p:txBody>
      </p:sp>
      <p:sp>
        <p:nvSpPr>
          <p:cNvPr id="10" name="Oval 9"/>
          <p:cNvSpPr/>
          <p:nvPr/>
        </p:nvSpPr>
        <p:spPr>
          <a:xfrm>
            <a:off x="5992500" y="4405749"/>
            <a:ext cx="304888" cy="39264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162540" y="4750434"/>
            <a:ext cx="304888" cy="39264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795609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80" y="-404013"/>
            <a:ext cx="9143999" cy="1336956"/>
          </a:xfrm>
        </p:spPr>
        <p:txBody>
          <a:bodyPr/>
          <a:lstStyle/>
          <a:p>
            <a:r>
              <a:rPr lang="en-US" dirty="0" smtClean="0"/>
              <a:t>A New Industry Standard</a:t>
            </a:r>
            <a:endParaRPr lang="en-US" dirty="0"/>
          </a:p>
        </p:txBody>
      </p:sp>
      <p:sp>
        <p:nvSpPr>
          <p:cNvPr id="4" name="Slide Number Placeholder 3"/>
          <p:cNvSpPr>
            <a:spLocks noGrp="1"/>
          </p:cNvSpPr>
          <p:nvPr>
            <p:ph type="sldNum" sz="quarter" idx="12"/>
          </p:nvPr>
        </p:nvSpPr>
        <p:spPr/>
        <p:txBody>
          <a:bodyPr/>
          <a:lstStyle/>
          <a:p>
            <a:fld id="{DACD7572-467B-584F-8A08-C66E93CD0B22}" type="slidenum">
              <a:rPr lang="en-US" smtClean="0"/>
              <a:t>42</a:t>
            </a:fld>
            <a:endParaRPr lang="en-US"/>
          </a:p>
        </p:txBody>
      </p:sp>
      <p:pic>
        <p:nvPicPr>
          <p:cNvPr id="17" name="Picture 2"/>
          <p:cNvPicPr>
            <a:picLocks noChangeAspect="1" noChangeArrowheads="1"/>
          </p:cNvPicPr>
          <p:nvPr/>
        </p:nvPicPr>
        <p:blipFill rotWithShape="1">
          <a:blip r:embed="rId2" cstate="print"/>
          <a:srcRect l="1749"/>
          <a:stretch/>
        </p:blipFill>
        <p:spPr bwMode="auto">
          <a:xfrm>
            <a:off x="444499" y="1013877"/>
            <a:ext cx="7711375" cy="5366300"/>
          </a:xfrm>
          <a:prstGeom prst="rect">
            <a:avLst/>
          </a:prstGeom>
          <a:noFill/>
          <a:ln w="9525">
            <a:noFill/>
            <a:miter lim="800000"/>
            <a:headEnd/>
            <a:tailEnd/>
          </a:ln>
        </p:spPr>
      </p:pic>
      <p:sp>
        <p:nvSpPr>
          <p:cNvPr id="18" name="TextBox 17"/>
          <p:cNvSpPr txBox="1"/>
          <p:nvPr/>
        </p:nvSpPr>
        <p:spPr>
          <a:xfrm>
            <a:off x="1823701" y="1358935"/>
            <a:ext cx="1035078" cy="707886"/>
          </a:xfrm>
          <a:prstGeom prst="rect">
            <a:avLst/>
          </a:prstGeom>
          <a:noFill/>
        </p:spPr>
        <p:txBody>
          <a:bodyPr wrap="square" rtlCol="0">
            <a:spAutoFit/>
          </a:bodyPr>
          <a:lstStyle/>
          <a:p>
            <a:r>
              <a:rPr lang="en-US" sz="1000" b="1" dirty="0" smtClean="0"/>
              <a:t>XENON100 collaboration </a:t>
            </a:r>
          </a:p>
          <a:p>
            <a:endParaRPr lang="en-US" sz="1000" b="1" dirty="0"/>
          </a:p>
          <a:p>
            <a:r>
              <a:rPr lang="en-US" sz="1000" b="1" dirty="0" smtClean="0"/>
              <a:t>Aprile 2012</a:t>
            </a:r>
            <a:endParaRPr lang="en-US" sz="1000" b="1" dirty="0"/>
          </a:p>
        </p:txBody>
      </p:sp>
      <p:sp>
        <p:nvSpPr>
          <p:cNvPr id="20" name="TextBox 19"/>
          <p:cNvSpPr txBox="1"/>
          <p:nvPr/>
        </p:nvSpPr>
        <p:spPr>
          <a:xfrm>
            <a:off x="6079069" y="3428449"/>
            <a:ext cx="2455642" cy="1200329"/>
          </a:xfrm>
          <a:prstGeom prst="rect">
            <a:avLst/>
          </a:prstGeom>
          <a:solidFill>
            <a:schemeClr val="bg1"/>
          </a:solidFill>
        </p:spPr>
        <p:txBody>
          <a:bodyPr wrap="square" rtlCol="0">
            <a:spAutoFit/>
          </a:bodyPr>
          <a:lstStyle/>
          <a:p>
            <a:r>
              <a:rPr lang="en-US" dirty="0"/>
              <a:t>N</a:t>
            </a:r>
            <a:r>
              <a:rPr lang="en-US" dirty="0" smtClean="0"/>
              <a:t>o </a:t>
            </a:r>
            <a:r>
              <a:rPr lang="en-US" baseline="30000" dirty="0" smtClean="0"/>
              <a:t>57</a:t>
            </a:r>
            <a:r>
              <a:rPr lang="en-US" dirty="0" smtClean="0"/>
              <a:t>Co calibration, so NEST was key for XENON, a direct competitor of LUX</a:t>
            </a:r>
            <a:endParaRPr lang="en-US" dirty="0"/>
          </a:p>
        </p:txBody>
      </p:sp>
      <p:cxnSp>
        <p:nvCxnSpPr>
          <p:cNvPr id="21" name="Straight Arrow Connector 20"/>
          <p:cNvCxnSpPr/>
          <p:nvPr/>
        </p:nvCxnSpPr>
        <p:spPr>
          <a:xfrm flipV="1">
            <a:off x="7364955" y="2408937"/>
            <a:ext cx="0" cy="10195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285194" y="3907973"/>
            <a:ext cx="804747"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614991" y="3371474"/>
            <a:ext cx="2082763" cy="1477328"/>
          </a:xfrm>
          <a:prstGeom prst="rect">
            <a:avLst/>
          </a:prstGeom>
          <a:noFill/>
        </p:spPr>
        <p:txBody>
          <a:bodyPr wrap="square" rtlCol="0">
            <a:spAutoFit/>
          </a:bodyPr>
          <a:lstStyle/>
          <a:p>
            <a:r>
              <a:rPr lang="en-US" baseline="30000" dirty="0" smtClean="0"/>
              <a:t>57</a:t>
            </a:r>
            <a:r>
              <a:rPr lang="en-US" dirty="0" smtClean="0"/>
              <a:t>Co 122 keV gamma ray, reference point for reduction in S1 (NR vs. ER)</a:t>
            </a:r>
            <a:endParaRPr lang="en-US" baseline="-25000" dirty="0"/>
          </a:p>
        </p:txBody>
      </p:sp>
      <p:sp>
        <p:nvSpPr>
          <p:cNvPr id="16" name="TextBox 15"/>
          <p:cNvSpPr txBox="1"/>
          <p:nvPr/>
        </p:nvSpPr>
        <p:spPr>
          <a:xfrm>
            <a:off x="6890701" y="1695067"/>
            <a:ext cx="2215947" cy="276999"/>
          </a:xfrm>
          <a:prstGeom prst="rect">
            <a:avLst/>
          </a:prstGeom>
          <a:solidFill>
            <a:schemeClr val="bg1"/>
          </a:solidFill>
        </p:spPr>
        <p:txBody>
          <a:bodyPr wrap="square" rtlCol="0">
            <a:spAutoFit/>
          </a:bodyPr>
          <a:lstStyle/>
          <a:p>
            <a:r>
              <a:rPr lang="en-US" sz="1200" dirty="0" smtClean="0"/>
              <a:t>(Monte Carlo simulation)</a:t>
            </a:r>
            <a:endParaRPr lang="en-US" sz="1200" dirty="0"/>
          </a:p>
        </p:txBody>
      </p:sp>
    </p:spTree>
    <p:extLst>
      <p:ext uri="{BB962C8B-B14F-4D97-AF65-F5344CB8AC3E}">
        <p14:creationId xmlns:p14="http://schemas.microsoft.com/office/powerpoint/2010/main" val="35988191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555" y="-404013"/>
            <a:ext cx="8042276" cy="1336956"/>
          </a:xfrm>
        </p:spPr>
        <p:txBody>
          <a:bodyPr/>
          <a:lstStyle/>
          <a:p>
            <a:r>
              <a:rPr lang="en-US" dirty="0" smtClean="0"/>
              <a:t>Backbone of LUX Result</a:t>
            </a:r>
            <a:endParaRPr lang="en-US" dirty="0"/>
          </a:p>
        </p:txBody>
      </p:sp>
      <p:sp>
        <p:nvSpPr>
          <p:cNvPr id="4" name="Slide Number Placeholder 3"/>
          <p:cNvSpPr>
            <a:spLocks noGrp="1"/>
          </p:cNvSpPr>
          <p:nvPr>
            <p:ph type="sldNum" sz="quarter" idx="12"/>
          </p:nvPr>
        </p:nvSpPr>
        <p:spPr/>
        <p:txBody>
          <a:bodyPr/>
          <a:lstStyle/>
          <a:p>
            <a:fld id="{DACD7572-467B-584F-8A08-C66E93CD0B22}" type="slidenum">
              <a:rPr lang="en-US" smtClean="0"/>
              <a:t>43</a:t>
            </a:fld>
            <a:endParaRPr lang="en-US"/>
          </a:p>
        </p:txBody>
      </p:sp>
      <p:pic>
        <p:nvPicPr>
          <p:cNvPr id="5" name="Picture 2"/>
          <p:cNvPicPr>
            <a:picLocks noChangeAspect="1" noChangeArrowheads="1"/>
          </p:cNvPicPr>
          <p:nvPr/>
        </p:nvPicPr>
        <p:blipFill>
          <a:blip r:embed="rId2" cstate="print"/>
          <a:srcRect/>
          <a:stretch>
            <a:fillRect/>
          </a:stretch>
        </p:blipFill>
        <p:spPr bwMode="auto">
          <a:xfrm>
            <a:off x="825656" y="1096473"/>
            <a:ext cx="7391400" cy="4987902"/>
          </a:xfrm>
          <a:prstGeom prst="rect">
            <a:avLst/>
          </a:prstGeom>
          <a:noFill/>
          <a:ln w="9525">
            <a:noFill/>
            <a:miter lim="800000"/>
            <a:headEnd/>
            <a:tailEnd/>
          </a:ln>
        </p:spPr>
      </p:pic>
      <p:sp>
        <p:nvSpPr>
          <p:cNvPr id="7" name="TextBox 6"/>
          <p:cNvSpPr txBox="1"/>
          <p:nvPr/>
        </p:nvSpPr>
        <p:spPr>
          <a:xfrm>
            <a:off x="2709152" y="2044194"/>
            <a:ext cx="1941062" cy="877163"/>
          </a:xfrm>
          <a:prstGeom prst="rect">
            <a:avLst/>
          </a:prstGeom>
          <a:noFill/>
        </p:spPr>
        <p:txBody>
          <a:bodyPr wrap="square" rtlCol="0">
            <a:spAutoFit/>
          </a:bodyPr>
          <a:lstStyle/>
          <a:p>
            <a:r>
              <a:rPr lang="en-US" sz="1700" b="1" dirty="0" smtClean="0">
                <a:solidFill>
                  <a:srgbClr val="0000FF"/>
                </a:solidFill>
                <a:latin typeface="Arial" pitchFamily="34" charset="0"/>
                <a:cs typeface="Arial" pitchFamily="34" charset="0"/>
              </a:rPr>
              <a:t>LUX 1</a:t>
            </a:r>
            <a:r>
              <a:rPr lang="en-US" sz="1700" b="1" baseline="30000" dirty="0" smtClean="0">
                <a:solidFill>
                  <a:srgbClr val="0000FF"/>
                </a:solidFill>
                <a:latin typeface="Arial" pitchFamily="34" charset="0"/>
                <a:cs typeface="Arial" pitchFamily="34" charset="0"/>
              </a:rPr>
              <a:t>st</a:t>
            </a:r>
            <a:r>
              <a:rPr lang="en-US" sz="1700" b="1" dirty="0" smtClean="0">
                <a:solidFill>
                  <a:srgbClr val="0000FF"/>
                </a:solidFill>
                <a:latin typeface="Arial" pitchFamily="34" charset="0"/>
                <a:cs typeface="Arial" pitchFamily="34" charset="0"/>
              </a:rPr>
              <a:t> run </a:t>
            </a:r>
            <a:r>
              <a:rPr lang="en-US" sz="1700" b="1" dirty="0">
                <a:solidFill>
                  <a:srgbClr val="0000FF"/>
                </a:solidFill>
                <a:latin typeface="Arial" pitchFamily="34" charset="0"/>
                <a:cs typeface="Arial" pitchFamily="34" charset="0"/>
              </a:rPr>
              <a:t>d</a:t>
            </a:r>
            <a:r>
              <a:rPr lang="en-US" sz="1700" b="1" dirty="0" smtClean="0">
                <a:solidFill>
                  <a:srgbClr val="0000FF"/>
                </a:solidFill>
                <a:latin typeface="Arial" pitchFamily="34" charset="0"/>
                <a:cs typeface="Arial" pitchFamily="34" charset="0"/>
              </a:rPr>
              <a:t>ata</a:t>
            </a:r>
          </a:p>
          <a:p>
            <a:r>
              <a:rPr lang="en-US" sz="1700" b="1" dirty="0" smtClean="0">
                <a:solidFill>
                  <a:srgbClr val="FF0000"/>
                </a:solidFill>
                <a:latin typeface="Arial" pitchFamily="34" charset="0"/>
                <a:cs typeface="Arial" pitchFamily="34" charset="0"/>
              </a:rPr>
              <a:t>Gaussian </a:t>
            </a:r>
            <a:r>
              <a:rPr lang="en-US" sz="1700" b="1" dirty="0">
                <a:solidFill>
                  <a:srgbClr val="FF0000"/>
                </a:solidFill>
                <a:latin typeface="Arial" pitchFamily="34" charset="0"/>
                <a:cs typeface="Arial" pitchFamily="34" charset="0"/>
              </a:rPr>
              <a:t>f</a:t>
            </a:r>
            <a:r>
              <a:rPr lang="en-US" sz="1700" b="1" dirty="0" smtClean="0">
                <a:solidFill>
                  <a:srgbClr val="FF0000"/>
                </a:solidFill>
                <a:latin typeface="Arial" pitchFamily="34" charset="0"/>
                <a:cs typeface="Arial" pitchFamily="34" charset="0"/>
              </a:rPr>
              <a:t>it</a:t>
            </a:r>
          </a:p>
          <a:p>
            <a:r>
              <a:rPr lang="en-US" sz="1700" b="1" dirty="0" smtClean="0">
                <a:solidFill>
                  <a:srgbClr val="007434"/>
                </a:solidFill>
                <a:latin typeface="Arial" pitchFamily="34" charset="0"/>
                <a:cs typeface="Arial" pitchFamily="34" charset="0"/>
              </a:rPr>
              <a:t>LUXSim* +NEST</a:t>
            </a:r>
            <a:endParaRPr lang="en-US" sz="1700" b="1" dirty="0">
              <a:solidFill>
                <a:srgbClr val="007434"/>
              </a:solidFill>
              <a:latin typeface="Arial" pitchFamily="34" charset="0"/>
              <a:cs typeface="Arial" pitchFamily="34" charset="0"/>
            </a:endParaRPr>
          </a:p>
        </p:txBody>
      </p:sp>
      <p:sp>
        <p:nvSpPr>
          <p:cNvPr id="11" name="TextBox 10"/>
          <p:cNvSpPr txBox="1"/>
          <p:nvPr/>
        </p:nvSpPr>
        <p:spPr>
          <a:xfrm>
            <a:off x="3825113" y="4656914"/>
            <a:ext cx="903162" cy="461665"/>
          </a:xfrm>
          <a:prstGeom prst="rect">
            <a:avLst/>
          </a:prstGeom>
          <a:noFill/>
        </p:spPr>
        <p:txBody>
          <a:bodyPr wrap="none" rtlCol="0">
            <a:spAutoFit/>
          </a:bodyPr>
          <a:lstStyle/>
          <a:p>
            <a:r>
              <a:rPr lang="en-US" sz="2400" baseline="30000" dirty="0" smtClean="0">
                <a:latin typeface="Arial" pitchFamily="34" charset="0"/>
                <a:cs typeface="Arial" pitchFamily="34" charset="0"/>
              </a:rPr>
              <a:t>137</a:t>
            </a:r>
            <a:r>
              <a:rPr lang="en-US" sz="2400" dirty="0" smtClean="0">
                <a:latin typeface="Arial" pitchFamily="34" charset="0"/>
                <a:cs typeface="Arial" pitchFamily="34" charset="0"/>
              </a:rPr>
              <a:t>Cs</a:t>
            </a:r>
            <a:endParaRPr lang="en-US" sz="2400" dirty="0">
              <a:latin typeface="Arial" pitchFamily="34" charset="0"/>
              <a:cs typeface="Arial" pitchFamily="34" charset="0"/>
            </a:endParaRPr>
          </a:p>
        </p:txBody>
      </p:sp>
      <p:sp>
        <p:nvSpPr>
          <p:cNvPr id="15" name="Rectangle 14"/>
          <p:cNvSpPr/>
          <p:nvPr/>
        </p:nvSpPr>
        <p:spPr>
          <a:xfrm>
            <a:off x="6472235" y="2044194"/>
            <a:ext cx="1352813" cy="1384995"/>
          </a:xfrm>
          <a:prstGeom prst="rect">
            <a:avLst/>
          </a:prstGeom>
        </p:spPr>
        <p:txBody>
          <a:bodyPr wrap="square">
            <a:spAutoFit/>
          </a:bodyPr>
          <a:lstStyle/>
          <a:p>
            <a:r>
              <a:rPr lang="en-US" sz="1400" dirty="0"/>
              <a:t>F</a:t>
            </a:r>
            <a:r>
              <a:rPr lang="en-US" sz="1400" dirty="0" smtClean="0"/>
              <a:t>irst time simulated resolution fits data, from first principles</a:t>
            </a:r>
          </a:p>
        </p:txBody>
      </p:sp>
      <p:sp>
        <p:nvSpPr>
          <p:cNvPr id="17" name="Rectangle 16"/>
          <p:cNvSpPr/>
          <p:nvPr/>
        </p:nvSpPr>
        <p:spPr>
          <a:xfrm>
            <a:off x="1664132" y="1237401"/>
            <a:ext cx="1622761" cy="307777"/>
          </a:xfrm>
          <a:prstGeom prst="rect">
            <a:avLst/>
          </a:prstGeom>
        </p:spPr>
        <p:txBody>
          <a:bodyPr wrap="square">
            <a:spAutoFit/>
          </a:bodyPr>
          <a:lstStyle/>
          <a:p>
            <a:r>
              <a:rPr lang="en-US" sz="1400" u="sng" dirty="0" smtClean="0">
                <a:hlinkClick r:id="rId3"/>
              </a:rPr>
              <a:t>arXiv</a:t>
            </a:r>
            <a:r>
              <a:rPr lang="en-US" sz="1400" u="sng" dirty="0">
                <a:hlinkClick r:id="rId3"/>
              </a:rPr>
              <a:t>:1210.4569</a:t>
            </a:r>
            <a:endParaRPr lang="en-US" sz="1400" dirty="0"/>
          </a:p>
        </p:txBody>
      </p:sp>
      <p:sp>
        <p:nvSpPr>
          <p:cNvPr id="18" name="Rectangle 17"/>
          <p:cNvSpPr/>
          <p:nvPr/>
        </p:nvSpPr>
        <p:spPr>
          <a:xfrm>
            <a:off x="1132682" y="6070254"/>
            <a:ext cx="7035065" cy="307777"/>
          </a:xfrm>
          <a:prstGeom prst="rect">
            <a:avLst/>
          </a:prstGeom>
        </p:spPr>
        <p:txBody>
          <a:bodyPr wrap="square">
            <a:spAutoFit/>
          </a:bodyPr>
          <a:lstStyle/>
          <a:p>
            <a:r>
              <a:rPr lang="en-US" sz="1400" dirty="0" smtClean="0"/>
              <a:t>*D.S</a:t>
            </a:r>
            <a:r>
              <a:rPr lang="en-US" sz="1400" dirty="0"/>
              <a:t>. </a:t>
            </a:r>
            <a:r>
              <a:rPr lang="en-US" sz="1400" dirty="0" smtClean="0"/>
              <a:t>Akerib </a:t>
            </a:r>
            <a:r>
              <a:rPr lang="en-US" sz="1400" dirty="0"/>
              <a:t>et al</a:t>
            </a:r>
            <a:r>
              <a:rPr lang="en-US" sz="1400" dirty="0" smtClean="0"/>
              <a:t>., Nucl. Inst</a:t>
            </a:r>
            <a:r>
              <a:rPr lang="en-US" sz="1400" dirty="0"/>
              <a:t>. a</a:t>
            </a:r>
            <a:r>
              <a:rPr lang="en-US" sz="1400" dirty="0" smtClean="0"/>
              <a:t>nd Methods </a:t>
            </a:r>
            <a:r>
              <a:rPr lang="en-US" sz="1400" dirty="0"/>
              <a:t>A675, 63 (2011)</a:t>
            </a:r>
            <a:r>
              <a:rPr lang="en-US" sz="1400" dirty="0" smtClean="0"/>
              <a:t>. </a:t>
            </a:r>
            <a:r>
              <a:rPr lang="en-US" sz="1400" u="sng" dirty="0" smtClean="0">
                <a:solidFill>
                  <a:srgbClr val="660066"/>
                </a:solidFill>
              </a:rPr>
              <a:t>arXiv:1111.2074</a:t>
            </a:r>
            <a:endParaRPr lang="en-US" sz="1400" dirty="0">
              <a:solidFill>
                <a:srgbClr val="660066"/>
              </a:solidFill>
            </a:endParaRPr>
          </a:p>
        </p:txBody>
      </p:sp>
    </p:spTree>
    <p:extLst>
      <p:ext uri="{BB962C8B-B14F-4D97-AF65-F5344CB8AC3E}">
        <p14:creationId xmlns:p14="http://schemas.microsoft.com/office/powerpoint/2010/main" val="222707848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439295"/>
            <a:ext cx="8042276" cy="1336956"/>
          </a:xfrm>
        </p:spPr>
        <p:txBody>
          <a:bodyPr/>
          <a:lstStyle/>
          <a:p>
            <a:r>
              <a:rPr lang="en-US" dirty="0" smtClean="0"/>
              <a:t>ER Scintillation Yield</a:t>
            </a:r>
            <a:endParaRPr lang="en-US" dirty="0"/>
          </a:p>
        </p:txBody>
      </p:sp>
      <p:sp>
        <p:nvSpPr>
          <p:cNvPr id="4" name="Slide Number Placeholder 3"/>
          <p:cNvSpPr>
            <a:spLocks noGrp="1"/>
          </p:cNvSpPr>
          <p:nvPr>
            <p:ph type="sldNum" sz="quarter" idx="12"/>
          </p:nvPr>
        </p:nvSpPr>
        <p:spPr/>
        <p:txBody>
          <a:bodyPr/>
          <a:lstStyle/>
          <a:p>
            <a:fld id="{DACD7572-467B-584F-8A08-C66E93CD0B22}" type="slidenum">
              <a:rPr lang="en-US" smtClean="0"/>
              <a:t>44</a:t>
            </a:fld>
            <a:endParaRPr lang="en-US"/>
          </a:p>
        </p:txBody>
      </p:sp>
      <p:pic>
        <p:nvPicPr>
          <p:cNvPr id="5" name="Picture 2"/>
          <p:cNvPicPr>
            <a:picLocks noChangeAspect="1" noChangeArrowheads="1"/>
          </p:cNvPicPr>
          <p:nvPr/>
        </p:nvPicPr>
        <p:blipFill>
          <a:blip r:embed="rId2" cstate="print"/>
          <a:srcRect/>
          <a:stretch>
            <a:fillRect/>
          </a:stretch>
        </p:blipFill>
        <p:spPr bwMode="auto">
          <a:xfrm>
            <a:off x="76200" y="1316495"/>
            <a:ext cx="4464890" cy="3499299"/>
          </a:xfrm>
          <a:prstGeom prst="rect">
            <a:avLst/>
          </a:prstGeom>
          <a:noFill/>
          <a:ln w="9525">
            <a:noFill/>
            <a:miter lim="800000"/>
            <a:headEnd/>
            <a:tailEnd/>
          </a:ln>
        </p:spPr>
      </p:pic>
      <p:pic>
        <p:nvPicPr>
          <p:cNvPr id="6" name="Picture 3"/>
          <p:cNvPicPr>
            <a:picLocks noChangeAspect="1" noChangeArrowheads="1"/>
          </p:cNvPicPr>
          <p:nvPr/>
        </p:nvPicPr>
        <p:blipFill>
          <a:blip r:embed="rId3" cstate="print"/>
          <a:srcRect/>
          <a:stretch>
            <a:fillRect/>
          </a:stretch>
        </p:blipFill>
        <p:spPr bwMode="auto">
          <a:xfrm>
            <a:off x="4495800" y="1334136"/>
            <a:ext cx="4497506" cy="3539409"/>
          </a:xfrm>
          <a:prstGeom prst="rect">
            <a:avLst/>
          </a:prstGeom>
          <a:noFill/>
          <a:ln w="9525">
            <a:noFill/>
            <a:miter lim="800000"/>
            <a:headEnd/>
            <a:tailEnd/>
          </a:ln>
        </p:spPr>
      </p:pic>
      <p:sp>
        <p:nvSpPr>
          <p:cNvPr id="7" name="TextBox 6"/>
          <p:cNvSpPr txBox="1"/>
          <p:nvPr/>
        </p:nvSpPr>
        <p:spPr>
          <a:xfrm>
            <a:off x="1828800" y="978595"/>
            <a:ext cx="2656703" cy="381000"/>
          </a:xfrm>
          <a:prstGeom prst="rect">
            <a:avLst/>
          </a:prstGeom>
          <a:noFill/>
        </p:spPr>
        <p:txBody>
          <a:bodyPr wrap="square" rtlCol="0">
            <a:spAutoFit/>
          </a:bodyPr>
          <a:lstStyle/>
          <a:p>
            <a:r>
              <a:rPr lang="en-US" dirty="0" smtClean="0"/>
              <a:t>Zero field</a:t>
            </a:r>
            <a:endParaRPr lang="en-US" dirty="0"/>
          </a:p>
        </p:txBody>
      </p:sp>
      <p:sp>
        <p:nvSpPr>
          <p:cNvPr id="8" name="TextBox 7"/>
          <p:cNvSpPr txBox="1"/>
          <p:nvPr/>
        </p:nvSpPr>
        <p:spPr>
          <a:xfrm>
            <a:off x="6076950" y="996236"/>
            <a:ext cx="1717675" cy="369332"/>
          </a:xfrm>
          <a:prstGeom prst="rect">
            <a:avLst/>
          </a:prstGeom>
          <a:noFill/>
        </p:spPr>
        <p:txBody>
          <a:bodyPr wrap="square" rtlCol="0">
            <a:spAutoFit/>
          </a:bodyPr>
          <a:lstStyle/>
          <a:p>
            <a:r>
              <a:rPr lang="en-US" dirty="0" smtClean="0"/>
              <a:t>Non-zero field</a:t>
            </a:r>
            <a:endParaRPr lang="en-US" dirty="0"/>
          </a:p>
        </p:txBody>
      </p:sp>
      <p:sp>
        <p:nvSpPr>
          <p:cNvPr id="11" name="TextBox 10"/>
          <p:cNvSpPr txBox="1"/>
          <p:nvPr/>
        </p:nvSpPr>
        <p:spPr>
          <a:xfrm>
            <a:off x="6458616" y="3841375"/>
            <a:ext cx="1910018" cy="276999"/>
          </a:xfrm>
          <a:prstGeom prst="rect">
            <a:avLst/>
          </a:prstGeom>
          <a:noFill/>
        </p:spPr>
        <p:txBody>
          <a:bodyPr wrap="square" rtlCol="0">
            <a:spAutoFit/>
          </a:bodyPr>
          <a:lstStyle/>
          <a:p>
            <a:r>
              <a:rPr lang="en-US" sz="1200" dirty="0" smtClean="0"/>
              <a:t>K-edge (as in NaI[Tl])</a:t>
            </a:r>
            <a:endParaRPr lang="en-US" sz="1200" dirty="0"/>
          </a:p>
        </p:txBody>
      </p:sp>
      <p:sp>
        <p:nvSpPr>
          <p:cNvPr id="13" name="Rectangle 12"/>
          <p:cNvSpPr/>
          <p:nvPr/>
        </p:nvSpPr>
        <p:spPr>
          <a:xfrm>
            <a:off x="5043582" y="1457850"/>
            <a:ext cx="1078800" cy="215444"/>
          </a:xfrm>
          <a:prstGeom prst="rect">
            <a:avLst/>
          </a:prstGeom>
        </p:spPr>
        <p:txBody>
          <a:bodyPr wrap="square">
            <a:spAutoFit/>
          </a:bodyPr>
          <a:lstStyle/>
          <a:p>
            <a:r>
              <a:rPr lang="en-US" sz="800" b="1" dirty="0" smtClean="0"/>
              <a:t>arXiv:1303.6891</a:t>
            </a:r>
            <a:endParaRPr lang="en-US" sz="800" b="1" dirty="0"/>
          </a:p>
        </p:txBody>
      </p:sp>
      <p:cxnSp>
        <p:nvCxnSpPr>
          <p:cNvPr id="14" name="Straight Arrow Connector 13"/>
          <p:cNvCxnSpPr/>
          <p:nvPr/>
        </p:nvCxnSpPr>
        <p:spPr>
          <a:xfrm flipV="1">
            <a:off x="7792419" y="2963712"/>
            <a:ext cx="0" cy="8222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Content Placeholder 2"/>
          <p:cNvSpPr>
            <a:spLocks noGrp="1"/>
          </p:cNvSpPr>
          <p:nvPr>
            <p:ph idx="1"/>
          </p:nvPr>
        </p:nvSpPr>
        <p:spPr>
          <a:xfrm>
            <a:off x="159105" y="5007628"/>
            <a:ext cx="8812306" cy="1537916"/>
          </a:xfrm>
        </p:spPr>
        <p:txBody>
          <a:bodyPr>
            <a:normAutofit fontScale="92500" lnSpcReduction="20000"/>
          </a:bodyPr>
          <a:lstStyle/>
          <a:p>
            <a:r>
              <a:rPr lang="en-US" dirty="0"/>
              <a:t>As the energy </a:t>
            </a:r>
            <a:r>
              <a:rPr lang="en-US" dirty="0" smtClean="0"/>
              <a:t>increases </a:t>
            </a:r>
            <a:r>
              <a:rPr lang="en-US" i="1" dirty="0"/>
              <a:t>dE/dx</a:t>
            </a:r>
            <a:r>
              <a:rPr lang="en-US" dirty="0"/>
              <a:t> decreases, thus recombination </a:t>
            </a:r>
            <a:r>
              <a:rPr lang="en-US" dirty="0" smtClean="0"/>
              <a:t>decreases: less light, </a:t>
            </a:r>
            <a:r>
              <a:rPr lang="en-US" dirty="0"/>
              <a:t>at </a:t>
            </a:r>
            <a:r>
              <a:rPr lang="en-US" dirty="0" smtClean="0"/>
              <a:t>expense </a:t>
            </a:r>
            <a:r>
              <a:rPr lang="en-US" dirty="0"/>
              <a:t>of more </a:t>
            </a:r>
            <a:r>
              <a:rPr lang="en-US" dirty="0" smtClean="0"/>
              <a:t>charge (Doke-Birks)</a:t>
            </a:r>
          </a:p>
          <a:p>
            <a:r>
              <a:rPr lang="en-US" dirty="0" smtClean="0"/>
              <a:t>At low energy recombination increases with increasing energy, leading to more scintillation light per unit of energy (TIB)</a:t>
            </a:r>
            <a:endParaRPr lang="en-US" dirty="0"/>
          </a:p>
        </p:txBody>
      </p:sp>
      <p:sp>
        <p:nvSpPr>
          <p:cNvPr id="12" name="Rectangle 11"/>
          <p:cNvSpPr/>
          <p:nvPr/>
        </p:nvSpPr>
        <p:spPr>
          <a:xfrm>
            <a:off x="3179026" y="1502528"/>
            <a:ext cx="1078800" cy="215444"/>
          </a:xfrm>
          <a:prstGeom prst="rect">
            <a:avLst/>
          </a:prstGeom>
        </p:spPr>
        <p:txBody>
          <a:bodyPr wrap="square">
            <a:spAutoFit/>
          </a:bodyPr>
          <a:lstStyle/>
          <a:p>
            <a:r>
              <a:rPr lang="en-US" sz="800" b="1" dirty="0" smtClean="0"/>
              <a:t>arXiv:1303.6891</a:t>
            </a:r>
            <a:endParaRPr lang="en-US" sz="800" b="1" dirty="0"/>
          </a:p>
        </p:txBody>
      </p:sp>
    </p:spTree>
    <p:extLst>
      <p:ext uri="{BB962C8B-B14F-4D97-AF65-F5344CB8AC3E}">
        <p14:creationId xmlns:p14="http://schemas.microsoft.com/office/powerpoint/2010/main" val="387093248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5964"/>
            <a:ext cx="9143999" cy="1336956"/>
          </a:xfrm>
        </p:spPr>
        <p:txBody>
          <a:bodyPr/>
          <a:lstStyle/>
          <a:p>
            <a:r>
              <a:rPr lang="en-US" sz="4400" dirty="0" smtClean="0"/>
              <a:t>NR Scintillation Yield</a:t>
            </a:r>
            <a:endParaRPr lang="en-US" sz="4400" dirty="0"/>
          </a:p>
        </p:txBody>
      </p:sp>
      <p:sp>
        <p:nvSpPr>
          <p:cNvPr id="3" name="Content Placeholder 2"/>
          <p:cNvSpPr>
            <a:spLocks noGrp="1"/>
          </p:cNvSpPr>
          <p:nvPr>
            <p:ph idx="1"/>
          </p:nvPr>
        </p:nvSpPr>
        <p:spPr>
          <a:xfrm>
            <a:off x="4858506" y="864794"/>
            <a:ext cx="4284000" cy="5929705"/>
          </a:xfrm>
        </p:spPr>
        <p:txBody>
          <a:bodyPr>
            <a:normAutofit lnSpcReduction="10000"/>
          </a:bodyPr>
          <a:lstStyle/>
          <a:p>
            <a:r>
              <a:rPr lang="en-US" dirty="0" smtClean="0"/>
              <a:t>Modeled using NEST for absolute yield and optical model for light collection </a:t>
            </a:r>
          </a:p>
          <a:p>
            <a:r>
              <a:rPr lang="en-US" dirty="0" smtClean="0"/>
              <a:t>Conservative, but also predictive, and matches the LUX data very well</a:t>
            </a:r>
          </a:p>
          <a:p>
            <a:r>
              <a:rPr lang="en-US" dirty="0" smtClean="0"/>
              <a:t>No need to use the </a:t>
            </a:r>
            <a:r>
              <a:rPr lang="en-US" baseline="30000" dirty="0" smtClean="0"/>
              <a:t>57</a:t>
            </a:r>
            <a:r>
              <a:rPr lang="en-US" dirty="0" smtClean="0"/>
              <a:t>Co zero-field reference point anymore (its gamma can’t penetrate modern large detectors anyway)</a:t>
            </a:r>
          </a:p>
          <a:p>
            <a:r>
              <a:rPr lang="en-US" dirty="0" smtClean="0"/>
              <a:t>LUX assumed no signal generated below 3 keVnr, lowest data point</a:t>
            </a:r>
            <a:endParaRPr lang="en-US" dirty="0"/>
          </a:p>
        </p:txBody>
      </p:sp>
      <p:sp>
        <p:nvSpPr>
          <p:cNvPr id="12" name="Slide Number Placeholder 11"/>
          <p:cNvSpPr>
            <a:spLocks noGrp="1"/>
          </p:cNvSpPr>
          <p:nvPr>
            <p:ph type="sldNum" sz="quarter" idx="12"/>
          </p:nvPr>
        </p:nvSpPr>
        <p:spPr/>
        <p:txBody>
          <a:bodyPr/>
          <a:lstStyle/>
          <a:p>
            <a:fld id="{DACD7572-467B-584F-8A08-C66E93CD0B22}" type="slidenum">
              <a:rPr lang="en-US" smtClean="0"/>
              <a:t>45</a:t>
            </a:fld>
            <a:endParaRPr lang="en-US"/>
          </a:p>
        </p:txBody>
      </p:sp>
      <p:pic>
        <p:nvPicPr>
          <p:cNvPr id="14" name="Picture 13" descr="LeffCompFig.pdf"/>
          <p:cNvPicPr>
            <a:picLocks noChangeAspect="1"/>
          </p:cNvPicPr>
          <p:nvPr/>
        </p:nvPicPr>
        <p:blipFill rotWithShape="1">
          <a:blip r:embed="rId2">
            <a:extLst>
              <a:ext uri="{28A0092B-C50C-407E-A947-70E740481C1C}">
                <a14:useLocalDpi xmlns:a14="http://schemas.microsoft.com/office/drawing/2010/main" val="0"/>
              </a:ext>
            </a:extLst>
          </a:blip>
          <a:srcRect l="5377" t="1874" b="45752"/>
          <a:stretch/>
        </p:blipFill>
        <p:spPr>
          <a:xfrm>
            <a:off x="95251" y="991795"/>
            <a:ext cx="4961970" cy="3784088"/>
          </a:xfrm>
          <a:prstGeom prst="rect">
            <a:avLst/>
          </a:prstGeom>
        </p:spPr>
      </p:pic>
      <p:pic>
        <p:nvPicPr>
          <p:cNvPr id="15" name="Picture 14" descr="LeffCompFig.pdf"/>
          <p:cNvPicPr>
            <a:picLocks noChangeAspect="1"/>
          </p:cNvPicPr>
          <p:nvPr/>
        </p:nvPicPr>
        <p:blipFill rotWithShape="1">
          <a:blip r:embed="rId3">
            <a:extLst>
              <a:ext uri="{28A0092B-C50C-407E-A947-70E740481C1C}">
                <a14:useLocalDpi xmlns:a14="http://schemas.microsoft.com/office/drawing/2010/main" val="0"/>
              </a:ext>
            </a:extLst>
          </a:blip>
          <a:srcRect l="6213" t="57550" r="49175" b="23077"/>
          <a:stretch/>
        </p:blipFill>
        <p:spPr>
          <a:xfrm>
            <a:off x="608668" y="4617133"/>
            <a:ext cx="3120706" cy="1753785"/>
          </a:xfrm>
          <a:prstGeom prst="rect">
            <a:avLst/>
          </a:prstGeom>
        </p:spPr>
      </p:pic>
      <p:pic>
        <p:nvPicPr>
          <p:cNvPr id="16" name="Picture 15" descr="LeffCompFig.pdf"/>
          <p:cNvPicPr>
            <a:picLocks noChangeAspect="1"/>
          </p:cNvPicPr>
          <p:nvPr/>
        </p:nvPicPr>
        <p:blipFill rotWithShape="1">
          <a:blip r:embed="rId4">
            <a:extLst>
              <a:ext uri="{28A0092B-C50C-407E-A947-70E740481C1C}">
                <a14:useLocalDpi xmlns:a14="http://schemas.microsoft.com/office/drawing/2010/main" val="0"/>
              </a:ext>
            </a:extLst>
          </a:blip>
          <a:srcRect l="60595" t="60741" r="13781" b="29288"/>
          <a:stretch/>
        </p:blipFill>
        <p:spPr>
          <a:xfrm>
            <a:off x="2717037" y="5476875"/>
            <a:ext cx="1680743" cy="846418"/>
          </a:xfrm>
          <a:prstGeom prst="rect">
            <a:avLst/>
          </a:prstGeom>
        </p:spPr>
      </p:pic>
    </p:spTree>
    <p:extLst>
      <p:ext uri="{BB962C8B-B14F-4D97-AF65-F5344CB8AC3E}">
        <p14:creationId xmlns:p14="http://schemas.microsoft.com/office/powerpoint/2010/main" val="398216694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7044"/>
            <a:ext cx="9143999" cy="1336956"/>
          </a:xfrm>
        </p:spPr>
        <p:txBody>
          <a:bodyPr/>
          <a:lstStyle/>
          <a:p>
            <a:r>
              <a:rPr lang="en-US" dirty="0" smtClean="0"/>
              <a:t>NR Ionization Yield</a:t>
            </a:r>
            <a:endParaRPr lang="en-US" dirty="0"/>
          </a:p>
        </p:txBody>
      </p:sp>
      <p:sp>
        <p:nvSpPr>
          <p:cNvPr id="11" name="Slide Number Placeholder 10"/>
          <p:cNvSpPr>
            <a:spLocks noGrp="1"/>
          </p:cNvSpPr>
          <p:nvPr>
            <p:ph type="sldNum" sz="quarter" idx="12"/>
          </p:nvPr>
        </p:nvSpPr>
        <p:spPr/>
        <p:txBody>
          <a:bodyPr/>
          <a:lstStyle/>
          <a:p>
            <a:fld id="{DACD7572-467B-584F-8A08-C66E93CD0B22}" type="slidenum">
              <a:rPr lang="en-US" smtClean="0"/>
              <a:t>46</a:t>
            </a:fld>
            <a:endParaRPr lang="en-US"/>
          </a:p>
        </p:txBody>
      </p:sp>
      <p:pic>
        <p:nvPicPr>
          <p:cNvPr id="14" name="Picture 13" descr="QYIY.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416207" y="-326450"/>
            <a:ext cx="6008087" cy="8329061"/>
          </a:xfrm>
          <a:prstGeom prst="rect">
            <a:avLst/>
          </a:prstGeom>
        </p:spPr>
      </p:pic>
      <p:sp>
        <p:nvSpPr>
          <p:cNvPr id="18" name="Rectangle 3"/>
          <p:cNvSpPr>
            <a:spLocks/>
          </p:cNvSpPr>
          <p:nvPr/>
        </p:nvSpPr>
        <p:spPr bwMode="auto">
          <a:xfrm>
            <a:off x="6402691" y="5141938"/>
            <a:ext cx="20704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57799" bIns="0">
            <a:spAutoFit/>
          </a:bodyPr>
          <a:lstStyle/>
          <a:p>
            <a:pPr marL="57150"/>
            <a:r>
              <a:rPr lang="en-US" dirty="0" smtClean="0">
                <a:solidFill>
                  <a:srgbClr val="0000FF"/>
                </a:solidFill>
                <a:ea typeface="ＭＳ Ｐゴシック" charset="0"/>
                <a:cs typeface="Arial Narrow" charset="0"/>
              </a:rPr>
              <a:t>LUX (181 V/cm)</a:t>
            </a:r>
            <a:endParaRPr lang="en-US" dirty="0">
              <a:solidFill>
                <a:srgbClr val="0000FF"/>
              </a:solidFill>
              <a:ea typeface="ＭＳ Ｐゴシック" charset="0"/>
              <a:cs typeface="Arial Narrow" charset="0"/>
            </a:endParaRPr>
          </a:p>
        </p:txBody>
      </p:sp>
      <p:sp>
        <p:nvSpPr>
          <p:cNvPr id="19" name="Line 1"/>
          <p:cNvSpPr>
            <a:spLocks noChangeShapeType="1"/>
          </p:cNvSpPr>
          <p:nvPr/>
        </p:nvSpPr>
        <p:spPr bwMode="auto">
          <a:xfrm>
            <a:off x="3037688" y="1036846"/>
            <a:ext cx="0" cy="4821785"/>
          </a:xfrm>
          <a:prstGeom prst="line">
            <a:avLst/>
          </a:prstGeom>
          <a:noFill/>
          <a:ln w="38100" cap="flat">
            <a:solidFill>
              <a:srgbClr val="999999"/>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20" name="Picture 19" descr="QYIY_legend.pdf"/>
          <p:cNvPicPr>
            <a:picLocks noChangeAspect="1"/>
          </p:cNvPicPr>
          <p:nvPr/>
        </p:nvPicPr>
        <p:blipFill rotWithShape="1">
          <a:blip r:embed="rId3">
            <a:extLst>
              <a:ext uri="{28A0092B-C50C-407E-A947-70E740481C1C}">
                <a14:useLocalDpi xmlns:a14="http://schemas.microsoft.com/office/drawing/2010/main" val="0"/>
              </a:ext>
            </a:extLst>
          </a:blip>
          <a:srcRect l="17797" t="18784" r="18718" b="19044"/>
          <a:stretch/>
        </p:blipFill>
        <p:spPr>
          <a:xfrm rot="5400000">
            <a:off x="3949768" y="3075440"/>
            <a:ext cx="1675732" cy="2991902"/>
          </a:xfrm>
          <a:prstGeom prst="rect">
            <a:avLst/>
          </a:prstGeom>
        </p:spPr>
      </p:pic>
      <p:sp>
        <p:nvSpPr>
          <p:cNvPr id="21" name="Rectangle 20"/>
          <p:cNvSpPr>
            <a:spLocks/>
          </p:cNvSpPr>
          <p:nvPr/>
        </p:nvSpPr>
        <p:spPr bwMode="auto">
          <a:xfrm>
            <a:off x="3159692" y="1296608"/>
            <a:ext cx="4072599" cy="29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p>
            <a:pPr marL="57150"/>
            <a:r>
              <a:rPr lang="en-US" sz="1400" dirty="0" smtClean="0">
                <a:ea typeface="ＭＳ Ｐゴシック" charset="0"/>
                <a:cs typeface="Arial Narrow" charset="0"/>
              </a:rPr>
              <a:t>3.0 keVnr cut-off as with light (LUX)</a:t>
            </a:r>
            <a:endParaRPr lang="en-US" sz="1400" dirty="0">
              <a:ea typeface="ＭＳ Ｐゴシック" charset="0"/>
              <a:cs typeface="Arial Narrow" charset="0"/>
            </a:endParaRPr>
          </a:p>
        </p:txBody>
      </p:sp>
      <p:cxnSp>
        <p:nvCxnSpPr>
          <p:cNvPr id="22" name="Straight Arrow Connector 21"/>
          <p:cNvCxnSpPr/>
          <p:nvPr/>
        </p:nvCxnSpPr>
        <p:spPr>
          <a:xfrm flipH="1">
            <a:off x="5189499" y="5132305"/>
            <a:ext cx="97045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Rectangle 3"/>
          <p:cNvSpPr>
            <a:spLocks/>
          </p:cNvSpPr>
          <p:nvPr/>
        </p:nvSpPr>
        <p:spPr bwMode="auto">
          <a:xfrm>
            <a:off x="6191703" y="4940751"/>
            <a:ext cx="2761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57799" bIns="0">
            <a:spAutoFit/>
          </a:bodyPr>
          <a:lstStyle/>
          <a:p>
            <a:pPr marL="57150"/>
            <a:r>
              <a:rPr lang="en-US" dirty="0" smtClean="0">
                <a:solidFill>
                  <a:srgbClr val="36B629"/>
                </a:solidFill>
                <a:ea typeface="ＭＳ Ｐゴシック" charset="0"/>
                <a:cs typeface="Arial Narrow" charset="0"/>
              </a:rPr>
              <a:t>XENON100 (730 V/cm)</a:t>
            </a:r>
            <a:endParaRPr lang="en-US" dirty="0">
              <a:solidFill>
                <a:srgbClr val="36B629"/>
              </a:solidFill>
              <a:ea typeface="ＭＳ Ｐゴシック" charset="0"/>
              <a:cs typeface="Arial Narrow" charset="0"/>
            </a:endParaRPr>
          </a:p>
        </p:txBody>
      </p:sp>
      <p:cxnSp>
        <p:nvCxnSpPr>
          <p:cNvPr id="26" name="Straight Arrow Connector 25"/>
          <p:cNvCxnSpPr/>
          <p:nvPr/>
        </p:nvCxnSpPr>
        <p:spPr>
          <a:xfrm flipH="1">
            <a:off x="5675274" y="5284705"/>
            <a:ext cx="72741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7716242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ACD7572-467B-584F-8A08-C66E93CD0B22}" type="slidenum">
              <a:rPr lang="en-US" smtClean="0"/>
              <a:t>47</a:t>
            </a:fld>
            <a:endParaRPr lang="en-US"/>
          </a:p>
        </p:txBody>
      </p:sp>
      <p:pic>
        <p:nvPicPr>
          <p:cNvPr id="6" name="Picture 5"/>
          <p:cNvPicPr>
            <a:picLocks noChangeAspect="1"/>
          </p:cNvPicPr>
          <p:nvPr/>
        </p:nvPicPr>
        <p:blipFill rotWithShape="1">
          <a:blip r:embed="rId2"/>
          <a:srcRect r="7457"/>
          <a:stretch/>
        </p:blipFill>
        <p:spPr>
          <a:xfrm>
            <a:off x="1003539" y="242253"/>
            <a:ext cx="7031133" cy="6322679"/>
          </a:xfrm>
          <a:prstGeom prst="rect">
            <a:avLst/>
          </a:prstGeom>
        </p:spPr>
      </p:pic>
    </p:spTree>
    <p:extLst>
      <p:ext uri="{BB962C8B-B14F-4D97-AF65-F5344CB8AC3E}">
        <p14:creationId xmlns:p14="http://schemas.microsoft.com/office/powerpoint/2010/main" val="340990090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91143"/>
            <a:ext cx="9143999" cy="1336956"/>
          </a:xfrm>
        </p:spPr>
        <p:txBody>
          <a:bodyPr/>
          <a:lstStyle/>
          <a:p>
            <a:r>
              <a:rPr lang="en-US" dirty="0" smtClean="0"/>
              <a:t>Electric Field Dependence</a:t>
            </a:r>
            <a:endParaRPr lang="en-US" dirty="0"/>
          </a:p>
        </p:txBody>
      </p:sp>
      <p:sp>
        <p:nvSpPr>
          <p:cNvPr id="3" name="Content Placeholder 2"/>
          <p:cNvSpPr>
            <a:spLocks noGrp="1"/>
          </p:cNvSpPr>
          <p:nvPr>
            <p:ph idx="1"/>
          </p:nvPr>
        </p:nvSpPr>
        <p:spPr>
          <a:xfrm>
            <a:off x="5801765" y="1045928"/>
            <a:ext cx="3308991" cy="5441693"/>
          </a:xfrm>
        </p:spPr>
        <p:txBody>
          <a:bodyPr>
            <a:normAutofit fontScale="92500" lnSpcReduction="20000"/>
          </a:bodyPr>
          <a:lstStyle/>
          <a:p>
            <a:r>
              <a:rPr lang="en-US" dirty="0" smtClean="0"/>
              <a:t>Data presented in terms of log(</a:t>
            </a:r>
            <a:r>
              <a:rPr lang="en-US" i="1" dirty="0" smtClean="0"/>
              <a:t>n</a:t>
            </a:r>
            <a:r>
              <a:rPr lang="en-US" baseline="-25000" dirty="0" smtClean="0"/>
              <a:t>e</a:t>
            </a:r>
            <a:r>
              <a:rPr lang="en-US" dirty="0" smtClean="0"/>
              <a:t>/</a:t>
            </a:r>
            <a:r>
              <a:rPr lang="en-US" i="1" dirty="0" smtClean="0"/>
              <a:t>n</a:t>
            </a:r>
            <a:r>
              <a:rPr lang="en-US" baseline="-25000" dirty="0" smtClean="0">
                <a:latin typeface="Symbol" charset="2"/>
                <a:cs typeface="Symbol" charset="2"/>
              </a:rPr>
              <a:t>g</a:t>
            </a:r>
            <a:r>
              <a:rPr lang="en-US" dirty="0" smtClean="0"/>
              <a:t>), converted from log(S2/S1), but keVee scale is       (</a:t>
            </a:r>
            <a:r>
              <a:rPr lang="en-US" i="1" dirty="0"/>
              <a:t>n</a:t>
            </a:r>
            <a:r>
              <a:rPr lang="en-US" baseline="-25000" dirty="0"/>
              <a:t>e</a:t>
            </a:r>
            <a:r>
              <a:rPr lang="en-US" dirty="0" smtClean="0"/>
              <a:t>+</a:t>
            </a:r>
            <a:r>
              <a:rPr lang="en-US" i="1" dirty="0"/>
              <a:t>n</a:t>
            </a:r>
            <a:r>
              <a:rPr lang="en-US" baseline="-25000" dirty="0">
                <a:latin typeface="Symbol" charset="2"/>
                <a:cs typeface="Symbol" charset="2"/>
              </a:rPr>
              <a:t>g</a:t>
            </a:r>
            <a:r>
              <a:rPr lang="en-US" dirty="0" smtClean="0"/>
              <a:t>) 13.7x10</a:t>
            </a:r>
            <a:r>
              <a:rPr lang="en-US" baseline="30000" dirty="0" smtClean="0"/>
              <a:t>-3 </a:t>
            </a:r>
            <a:r>
              <a:rPr lang="en-US" dirty="0" smtClean="0"/>
              <a:t>keV and so can easily extract </a:t>
            </a:r>
            <a:r>
              <a:rPr lang="en-US" i="1" dirty="0"/>
              <a:t>n</a:t>
            </a:r>
            <a:r>
              <a:rPr lang="en-US" baseline="-25000" dirty="0">
                <a:latin typeface="Symbol" charset="2"/>
                <a:cs typeface="Symbol" charset="2"/>
              </a:rPr>
              <a:t>g</a:t>
            </a:r>
            <a:r>
              <a:rPr lang="en-US" dirty="0" smtClean="0"/>
              <a:t> and </a:t>
            </a:r>
            <a:r>
              <a:rPr lang="en-US" i="1" dirty="0" smtClean="0"/>
              <a:t>n</a:t>
            </a:r>
            <a:r>
              <a:rPr lang="en-US" baseline="-25000" dirty="0" smtClean="0"/>
              <a:t>e</a:t>
            </a:r>
            <a:r>
              <a:rPr lang="en-US" dirty="0"/>
              <a:t> </a:t>
            </a:r>
            <a:r>
              <a:rPr lang="en-US" dirty="0" smtClean="0"/>
              <a:t>alone and get their field dependencies</a:t>
            </a:r>
          </a:p>
          <a:p>
            <a:r>
              <a:rPr lang="en-US" dirty="0" smtClean="0"/>
              <a:t>AmBe and </a:t>
            </a:r>
            <a:r>
              <a:rPr lang="en-US" baseline="30000" dirty="0" smtClean="0"/>
              <a:t>252</a:t>
            </a:r>
            <a:r>
              <a:rPr lang="en-US" dirty="0" smtClean="0"/>
              <a:t>Cf sources, not a known-angle neutron scattering measurement, but important thing is *relative* yield was established</a:t>
            </a:r>
          </a:p>
          <a:p>
            <a:endParaRPr lang="en-US" dirty="0"/>
          </a:p>
        </p:txBody>
      </p:sp>
      <p:sp>
        <p:nvSpPr>
          <p:cNvPr id="4" name="Slide Number Placeholder 3"/>
          <p:cNvSpPr>
            <a:spLocks noGrp="1"/>
          </p:cNvSpPr>
          <p:nvPr>
            <p:ph type="sldNum" sz="quarter" idx="12"/>
          </p:nvPr>
        </p:nvSpPr>
        <p:spPr/>
        <p:txBody>
          <a:bodyPr/>
          <a:lstStyle/>
          <a:p>
            <a:fld id="{DACD7572-467B-584F-8A08-C66E93CD0B22}" type="slidenum">
              <a:rPr lang="en-US" smtClean="0"/>
              <a:t>48</a:t>
            </a:fld>
            <a:endParaRPr lang="en-US"/>
          </a:p>
        </p:txBody>
      </p:sp>
      <p:pic>
        <p:nvPicPr>
          <p:cNvPr id="25" name="Picture 1"/>
          <p:cNvPicPr>
            <a:picLocks noChangeAspect="1" noChangeArrowheads="1"/>
          </p:cNvPicPr>
          <p:nvPr/>
        </p:nvPicPr>
        <p:blipFill>
          <a:blip r:embed="rId2" cstate="print"/>
          <a:srcRect/>
          <a:stretch>
            <a:fillRect/>
          </a:stretch>
        </p:blipFill>
        <p:spPr bwMode="auto">
          <a:xfrm>
            <a:off x="168257" y="1097730"/>
            <a:ext cx="5666906" cy="4876800"/>
          </a:xfrm>
          <a:prstGeom prst="rect">
            <a:avLst/>
          </a:prstGeom>
          <a:noFill/>
          <a:ln w="9525">
            <a:noFill/>
            <a:miter lim="800000"/>
            <a:headEnd/>
            <a:tailEnd/>
          </a:ln>
        </p:spPr>
      </p:pic>
      <p:sp>
        <p:nvSpPr>
          <p:cNvPr id="26" name="Rectangle 25"/>
          <p:cNvSpPr/>
          <p:nvPr/>
        </p:nvSpPr>
        <p:spPr>
          <a:xfrm>
            <a:off x="4568338" y="5171800"/>
            <a:ext cx="1219200" cy="230832"/>
          </a:xfrm>
          <a:prstGeom prst="rect">
            <a:avLst/>
          </a:prstGeom>
        </p:spPr>
        <p:txBody>
          <a:bodyPr wrap="square">
            <a:spAutoFit/>
          </a:bodyPr>
          <a:lstStyle/>
          <a:p>
            <a:r>
              <a:rPr lang="en-US" sz="900" dirty="0" smtClean="0"/>
              <a:t>Dahl 2009</a:t>
            </a:r>
            <a:endParaRPr lang="en-US" sz="900" dirty="0"/>
          </a:p>
        </p:txBody>
      </p:sp>
      <p:sp>
        <p:nvSpPr>
          <p:cNvPr id="27" name="TextBox 26"/>
          <p:cNvSpPr txBox="1"/>
          <p:nvPr/>
        </p:nvSpPr>
        <p:spPr>
          <a:xfrm>
            <a:off x="3043866" y="1815280"/>
            <a:ext cx="1371600" cy="307777"/>
          </a:xfrm>
          <a:prstGeom prst="rect">
            <a:avLst/>
          </a:prstGeom>
          <a:noFill/>
        </p:spPr>
        <p:txBody>
          <a:bodyPr wrap="square" rtlCol="0">
            <a:spAutoFit/>
          </a:bodyPr>
          <a:lstStyle/>
          <a:p>
            <a:r>
              <a:rPr lang="en-US" sz="1400" b="1" dirty="0" smtClean="0"/>
              <a:t>ER (above)</a:t>
            </a:r>
            <a:endParaRPr lang="en-US" sz="1400" b="1" dirty="0"/>
          </a:p>
        </p:txBody>
      </p:sp>
      <p:sp>
        <p:nvSpPr>
          <p:cNvPr id="28" name="TextBox 27"/>
          <p:cNvSpPr txBox="1"/>
          <p:nvPr/>
        </p:nvSpPr>
        <p:spPr>
          <a:xfrm>
            <a:off x="1367466" y="4787080"/>
            <a:ext cx="2057400" cy="307777"/>
          </a:xfrm>
          <a:prstGeom prst="rect">
            <a:avLst/>
          </a:prstGeom>
          <a:noFill/>
        </p:spPr>
        <p:txBody>
          <a:bodyPr wrap="square" rtlCol="0">
            <a:spAutoFit/>
          </a:bodyPr>
          <a:lstStyle/>
          <a:p>
            <a:r>
              <a:rPr lang="en-US" sz="1400" b="1" dirty="0"/>
              <a:t>N</a:t>
            </a:r>
            <a:r>
              <a:rPr lang="en-US" sz="1400" b="1" dirty="0" smtClean="0"/>
              <a:t>R (below)</a:t>
            </a:r>
            <a:endParaRPr lang="en-US" sz="1400" b="1" dirty="0"/>
          </a:p>
        </p:txBody>
      </p:sp>
      <p:sp>
        <p:nvSpPr>
          <p:cNvPr id="29" name="TextBox 28"/>
          <p:cNvSpPr txBox="1"/>
          <p:nvPr/>
        </p:nvSpPr>
        <p:spPr>
          <a:xfrm>
            <a:off x="2546752" y="2354357"/>
            <a:ext cx="1066800" cy="646331"/>
          </a:xfrm>
          <a:prstGeom prst="rect">
            <a:avLst/>
          </a:prstGeom>
          <a:noFill/>
        </p:spPr>
        <p:txBody>
          <a:bodyPr wrap="square" rtlCol="0">
            <a:spAutoFit/>
          </a:bodyPr>
          <a:lstStyle/>
          <a:p>
            <a:r>
              <a:rPr lang="en-US" b="1" dirty="0" smtClean="0"/>
              <a:t>NEST (lines)</a:t>
            </a:r>
            <a:endParaRPr lang="en-US" b="1" dirty="0"/>
          </a:p>
        </p:txBody>
      </p:sp>
      <p:cxnSp>
        <p:nvCxnSpPr>
          <p:cNvPr id="30" name="Straight Arrow Connector 29"/>
          <p:cNvCxnSpPr/>
          <p:nvPr/>
        </p:nvCxnSpPr>
        <p:spPr>
          <a:xfrm flipH="1">
            <a:off x="1423880" y="1666508"/>
            <a:ext cx="762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Line 1"/>
          <p:cNvSpPr>
            <a:spLocks noChangeShapeType="1"/>
          </p:cNvSpPr>
          <p:nvPr/>
        </p:nvSpPr>
        <p:spPr bwMode="auto">
          <a:xfrm>
            <a:off x="2201755" y="1097729"/>
            <a:ext cx="0" cy="4822871"/>
          </a:xfrm>
          <a:prstGeom prst="line">
            <a:avLst/>
          </a:prstGeom>
          <a:noFill/>
          <a:ln w="38100" cap="flat">
            <a:solidFill>
              <a:srgbClr val="999999"/>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 name="TextBox 31"/>
          <p:cNvSpPr txBox="1"/>
          <p:nvPr/>
        </p:nvSpPr>
        <p:spPr>
          <a:xfrm>
            <a:off x="1174384" y="1633261"/>
            <a:ext cx="1531324" cy="738664"/>
          </a:xfrm>
          <a:prstGeom prst="rect">
            <a:avLst/>
          </a:prstGeom>
          <a:noFill/>
        </p:spPr>
        <p:txBody>
          <a:bodyPr wrap="square" rtlCol="0">
            <a:spAutoFit/>
          </a:bodyPr>
          <a:lstStyle/>
          <a:p>
            <a:r>
              <a:rPr lang="en-US" sz="1400" b="1" dirty="0" smtClean="0"/>
              <a:t>Approximate analysis region for LUX here</a:t>
            </a:r>
            <a:endParaRPr lang="en-US" sz="1400" b="1" dirty="0"/>
          </a:p>
        </p:txBody>
      </p:sp>
      <p:sp>
        <p:nvSpPr>
          <p:cNvPr id="33" name="Rectangle 32"/>
          <p:cNvSpPr/>
          <p:nvPr/>
        </p:nvSpPr>
        <p:spPr>
          <a:xfrm>
            <a:off x="818143" y="6013919"/>
            <a:ext cx="4690482" cy="307777"/>
          </a:xfrm>
          <a:prstGeom prst="rect">
            <a:avLst/>
          </a:prstGeom>
        </p:spPr>
        <p:txBody>
          <a:bodyPr wrap="square">
            <a:spAutoFit/>
          </a:bodyPr>
          <a:lstStyle/>
          <a:p>
            <a:r>
              <a:rPr lang="en-US" sz="1400" dirty="0" smtClean="0"/>
              <a:t>(high energy Doke-Birks region not plotted, only TIB)</a:t>
            </a:r>
            <a:endParaRPr lang="en-US" sz="1400" dirty="0"/>
          </a:p>
        </p:txBody>
      </p:sp>
    </p:spTree>
    <p:extLst>
      <p:ext uri="{BB962C8B-B14F-4D97-AF65-F5344CB8AC3E}">
        <p14:creationId xmlns:p14="http://schemas.microsoft.com/office/powerpoint/2010/main" val="120519878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416480"/>
            <a:ext cx="8042276" cy="1336956"/>
          </a:xfrm>
        </p:spPr>
        <p:txBody>
          <a:bodyPr/>
          <a:lstStyle/>
          <a:p>
            <a:r>
              <a:rPr lang="en-US" dirty="0" smtClean="0"/>
              <a:t>NR Calibration MC Vetting</a:t>
            </a:r>
            <a:endParaRPr lang="en-US" dirty="0"/>
          </a:p>
        </p:txBody>
      </p:sp>
      <p:pic>
        <p:nvPicPr>
          <p:cNvPr id="4" name="Picture 3" descr="AmBeSimDataMean.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683" y="880164"/>
            <a:ext cx="4824382" cy="3267306"/>
          </a:xfrm>
          <a:prstGeom prst="rect">
            <a:avLst/>
          </a:prstGeom>
        </p:spPr>
      </p:pic>
      <p:pic>
        <p:nvPicPr>
          <p:cNvPr id="5" name="Picture 4" descr="AmBeSimDataSigma.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8108" y="3305546"/>
            <a:ext cx="4645813" cy="3146371"/>
          </a:xfrm>
          <a:prstGeom prst="rect">
            <a:avLst/>
          </a:prstGeom>
        </p:spPr>
      </p:pic>
      <p:sp>
        <p:nvSpPr>
          <p:cNvPr id="6" name="Rectangle 5"/>
          <p:cNvSpPr>
            <a:spLocks/>
          </p:cNvSpPr>
          <p:nvPr/>
        </p:nvSpPr>
        <p:spPr bwMode="auto">
          <a:xfrm>
            <a:off x="1828432" y="1584937"/>
            <a:ext cx="118517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wrap="none" lIns="0" tIns="0" rIns="57799" bIns="0" anchor="ctr">
            <a:spAutoFit/>
          </a:bodyPr>
          <a:lstStyle/>
          <a:p>
            <a:pPr marL="57150"/>
            <a:r>
              <a:rPr lang="en-US" sz="2400" dirty="0" smtClean="0">
                <a:ea typeface="ＭＳ Ｐゴシック" charset="0"/>
                <a:cs typeface="Arial Narrow" charset="0"/>
              </a:rPr>
              <a:t>Mean</a:t>
            </a:r>
          </a:p>
          <a:p>
            <a:pPr marL="57150"/>
            <a:r>
              <a:rPr lang="en-US" sz="1600" dirty="0" smtClean="0">
                <a:ea typeface="ＭＳ Ｐゴシック" charset="0"/>
                <a:cs typeface="Arial Narrow" charset="0"/>
              </a:rPr>
              <a:t>of NR band </a:t>
            </a:r>
            <a:endParaRPr lang="en-US" sz="1500" dirty="0">
              <a:ea typeface="ＭＳ Ｐゴシック" charset="0"/>
              <a:cs typeface="Arial Narrow" charset="0"/>
            </a:endParaRPr>
          </a:p>
        </p:txBody>
      </p:sp>
      <p:sp>
        <p:nvSpPr>
          <p:cNvPr id="7" name="Rectangle 6"/>
          <p:cNvSpPr>
            <a:spLocks/>
          </p:cNvSpPr>
          <p:nvPr/>
        </p:nvSpPr>
        <p:spPr bwMode="auto">
          <a:xfrm>
            <a:off x="5270233" y="3962804"/>
            <a:ext cx="9115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type="none" w="med" len="med"/>
                <a:tailEnd type="none" w="med" len="med"/>
              </a14:hiddenLine>
            </a:ext>
          </a:extLst>
        </p:spPr>
        <p:txBody>
          <a:bodyPr wrap="none" lIns="0" tIns="0" rIns="57799" bIns="0" anchor="ctr">
            <a:spAutoFit/>
          </a:bodyPr>
          <a:lstStyle/>
          <a:p>
            <a:pPr marL="57150"/>
            <a:r>
              <a:rPr lang="en-US" sz="2400" dirty="0">
                <a:ea typeface="ＭＳ Ｐゴシック" charset="0"/>
                <a:cs typeface="Arial Narrow" charset="0"/>
              </a:rPr>
              <a:t>Width</a:t>
            </a:r>
          </a:p>
        </p:txBody>
      </p:sp>
      <p:sp>
        <p:nvSpPr>
          <p:cNvPr id="8" name="Slide Number Placeholder 7"/>
          <p:cNvSpPr>
            <a:spLocks noGrp="1"/>
          </p:cNvSpPr>
          <p:nvPr>
            <p:ph type="sldNum" sz="quarter" idx="12"/>
          </p:nvPr>
        </p:nvSpPr>
        <p:spPr/>
        <p:txBody>
          <a:bodyPr/>
          <a:lstStyle/>
          <a:p>
            <a:fld id="{DACD7572-467B-584F-8A08-C66E93CD0B22}" type="slidenum">
              <a:rPr lang="en-US" smtClean="0">
                <a:solidFill>
                  <a:srgbClr val="000000"/>
                </a:solidFill>
              </a:rPr>
              <a:t>49</a:t>
            </a:fld>
            <a:endParaRPr lang="en-US" dirty="0">
              <a:solidFill>
                <a:srgbClr val="000000"/>
              </a:solidFill>
            </a:endParaRPr>
          </a:p>
        </p:txBody>
      </p:sp>
      <p:sp>
        <p:nvSpPr>
          <p:cNvPr id="9" name="Content Placeholder 2"/>
          <p:cNvSpPr>
            <a:spLocks noGrp="1"/>
          </p:cNvSpPr>
          <p:nvPr>
            <p:ph idx="1"/>
          </p:nvPr>
        </p:nvSpPr>
        <p:spPr>
          <a:xfrm>
            <a:off x="4538703" y="937547"/>
            <a:ext cx="4478295" cy="2519282"/>
          </a:xfrm>
        </p:spPr>
        <p:txBody>
          <a:bodyPr>
            <a:normAutofit fontScale="92500" lnSpcReduction="10000"/>
          </a:bodyPr>
          <a:lstStyle/>
          <a:p>
            <a:r>
              <a:rPr lang="en-US" dirty="0"/>
              <a:t>Both single-scatter (WIMP-like) and full AmBe </a:t>
            </a:r>
            <a:r>
              <a:rPr lang="en-US" dirty="0" smtClean="0"/>
              <a:t>simulations use NEST, but AmBe sim includes ER component </a:t>
            </a:r>
            <a:r>
              <a:rPr lang="en-US" dirty="0"/>
              <a:t>(</a:t>
            </a:r>
            <a:r>
              <a:rPr lang="en-US" dirty="0" smtClean="0"/>
              <a:t>Compton scatters) + neutron-X event (multiple-scatter, single-ionization) contamination</a:t>
            </a:r>
            <a:endParaRPr lang="en-US" dirty="0"/>
          </a:p>
        </p:txBody>
      </p:sp>
      <p:sp>
        <p:nvSpPr>
          <p:cNvPr id="10" name="Content Placeholder 2"/>
          <p:cNvSpPr txBox="1">
            <a:spLocks/>
          </p:cNvSpPr>
          <p:nvPr/>
        </p:nvSpPr>
        <p:spPr>
          <a:xfrm>
            <a:off x="360379" y="4030796"/>
            <a:ext cx="4069160" cy="2519282"/>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r>
              <a:rPr lang="en-US" sz="2200" dirty="0" smtClean="0"/>
              <a:t>Neutron-only effects shifting band mean and width in well-understood fashion, inapplicable to WIMP scattering. When they’re included, there’s agreement with data</a:t>
            </a:r>
            <a:endParaRPr lang="en-US" sz="2200" dirty="0"/>
          </a:p>
        </p:txBody>
      </p:sp>
    </p:spTree>
    <p:extLst>
      <p:ext uri="{BB962C8B-B14F-4D97-AF65-F5344CB8AC3E}">
        <p14:creationId xmlns:p14="http://schemas.microsoft.com/office/powerpoint/2010/main" val="46171826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121518" y="1374352"/>
            <a:ext cx="5798369" cy="4364586"/>
          </a:xfrm>
          <a:prstGeom prst="rect">
            <a:avLst/>
          </a:prstGeom>
        </p:spPr>
      </p:pic>
      <p:sp>
        <p:nvSpPr>
          <p:cNvPr id="2" name="Title 1"/>
          <p:cNvSpPr>
            <a:spLocks noGrp="1"/>
          </p:cNvSpPr>
          <p:nvPr>
            <p:ph type="title"/>
          </p:nvPr>
        </p:nvSpPr>
        <p:spPr>
          <a:xfrm>
            <a:off x="549275" y="130714"/>
            <a:ext cx="8042276" cy="790945"/>
          </a:xfrm>
        </p:spPr>
        <p:txBody>
          <a:bodyPr/>
          <a:lstStyle/>
          <a:p>
            <a:r>
              <a:rPr lang="en-US" dirty="0" smtClean="0"/>
              <a:t>Baby Bullet Cluster</a:t>
            </a:r>
            <a:endParaRPr lang="en-US" dirty="0"/>
          </a:p>
        </p:txBody>
      </p:sp>
      <p:sp>
        <p:nvSpPr>
          <p:cNvPr id="4" name="Slide Number Placeholder 3"/>
          <p:cNvSpPr>
            <a:spLocks noGrp="1"/>
          </p:cNvSpPr>
          <p:nvPr>
            <p:ph type="sldNum" sz="quarter" idx="12"/>
          </p:nvPr>
        </p:nvSpPr>
        <p:spPr/>
        <p:txBody>
          <a:bodyPr/>
          <a:lstStyle/>
          <a:p>
            <a:fld id="{DACD7572-467B-584F-8A08-C66E93CD0B22}" type="slidenum">
              <a:rPr lang="en-US" smtClean="0"/>
              <a:t>5</a:t>
            </a:fld>
            <a:endParaRPr lang="en-US" dirty="0"/>
          </a:p>
        </p:txBody>
      </p:sp>
      <p:sp>
        <p:nvSpPr>
          <p:cNvPr id="7" name="Content Placeholder 2"/>
          <p:cNvSpPr>
            <a:spLocks noGrp="1"/>
          </p:cNvSpPr>
          <p:nvPr>
            <p:ph idx="1"/>
          </p:nvPr>
        </p:nvSpPr>
        <p:spPr>
          <a:xfrm>
            <a:off x="224112" y="1052377"/>
            <a:ext cx="2801328" cy="5241965"/>
          </a:xfrm>
        </p:spPr>
        <p:txBody>
          <a:bodyPr>
            <a:normAutofit lnSpcReduction="10000"/>
          </a:bodyPr>
          <a:lstStyle/>
          <a:p>
            <a:r>
              <a:rPr lang="en-US" dirty="0" smtClean="0"/>
              <a:t>Hot x-ray emitting gas in red superimposed on image</a:t>
            </a:r>
          </a:p>
          <a:p>
            <a:r>
              <a:rPr lang="en-US" dirty="0"/>
              <a:t>P</a:t>
            </a:r>
            <a:r>
              <a:rPr lang="en-US" dirty="0" smtClean="0"/>
              <a:t>robable dark matter in blue (mapped via gravitational lensing study)</a:t>
            </a:r>
          </a:p>
          <a:p>
            <a:r>
              <a:rPr lang="en-US" dirty="0" smtClean="0"/>
              <a:t>Galaxies collided but dark matter evaded</a:t>
            </a:r>
            <a:endParaRPr lang="en-US" dirty="0"/>
          </a:p>
        </p:txBody>
      </p:sp>
      <p:sp>
        <p:nvSpPr>
          <p:cNvPr id="8" name="TextBox 7"/>
          <p:cNvSpPr txBox="1"/>
          <p:nvPr/>
        </p:nvSpPr>
        <p:spPr>
          <a:xfrm>
            <a:off x="7735035" y="5445270"/>
            <a:ext cx="1079824" cy="215444"/>
          </a:xfrm>
          <a:prstGeom prst="rect">
            <a:avLst/>
          </a:prstGeom>
          <a:noFill/>
        </p:spPr>
        <p:txBody>
          <a:bodyPr wrap="square" rtlCol="0">
            <a:spAutoFit/>
          </a:bodyPr>
          <a:lstStyle/>
          <a:p>
            <a:r>
              <a:rPr lang="en-US" sz="800" dirty="0" smtClean="0">
                <a:solidFill>
                  <a:schemeClr val="bg1"/>
                </a:solidFill>
              </a:rPr>
              <a:t>Clowe et al., 2006</a:t>
            </a:r>
            <a:endParaRPr lang="en-US" sz="800" dirty="0">
              <a:solidFill>
                <a:schemeClr val="bg1"/>
              </a:solidFill>
            </a:endParaRPr>
          </a:p>
        </p:txBody>
      </p:sp>
      <p:sp>
        <p:nvSpPr>
          <p:cNvPr id="9" name="TextBox 8"/>
          <p:cNvSpPr txBox="1"/>
          <p:nvPr/>
        </p:nvSpPr>
        <p:spPr>
          <a:xfrm>
            <a:off x="3177546" y="1393026"/>
            <a:ext cx="1878542" cy="369332"/>
          </a:xfrm>
          <a:prstGeom prst="rect">
            <a:avLst/>
          </a:prstGeom>
          <a:noFill/>
        </p:spPr>
        <p:txBody>
          <a:bodyPr wrap="square" rtlCol="0">
            <a:spAutoFit/>
          </a:bodyPr>
          <a:lstStyle/>
          <a:p>
            <a:r>
              <a:rPr lang="en-US" dirty="0" smtClean="0">
                <a:solidFill>
                  <a:schemeClr val="bg1"/>
                </a:solidFill>
              </a:rPr>
              <a:t>&gt; 1 Gpc away!</a:t>
            </a:r>
            <a:endParaRPr lang="en-US" dirty="0">
              <a:solidFill>
                <a:schemeClr val="bg1"/>
              </a:solidFill>
            </a:endParaRPr>
          </a:p>
        </p:txBody>
      </p:sp>
    </p:spTree>
    <p:extLst>
      <p:ext uri="{BB962C8B-B14F-4D97-AF65-F5344CB8AC3E}">
        <p14:creationId xmlns:p14="http://schemas.microsoft.com/office/powerpoint/2010/main" val="200871627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430402"/>
            <a:ext cx="8042276" cy="1336956"/>
          </a:xfrm>
        </p:spPr>
        <p:txBody>
          <a:bodyPr/>
          <a:lstStyle/>
          <a:p>
            <a:r>
              <a:rPr lang="en-US" dirty="0" smtClean="0"/>
              <a:t>Energy Scale</a:t>
            </a:r>
            <a:endParaRPr lang="en-US" dirty="0"/>
          </a:p>
        </p:txBody>
      </p:sp>
      <p:sp>
        <p:nvSpPr>
          <p:cNvPr id="3" name="Content Placeholder 2"/>
          <p:cNvSpPr>
            <a:spLocks noGrp="1"/>
          </p:cNvSpPr>
          <p:nvPr>
            <p:ph idx="1"/>
          </p:nvPr>
        </p:nvSpPr>
        <p:spPr>
          <a:xfrm>
            <a:off x="683037" y="1903964"/>
            <a:ext cx="8042276" cy="4530453"/>
          </a:xfrm>
        </p:spPr>
        <p:txBody>
          <a:bodyPr>
            <a:normAutofit lnSpcReduction="10000"/>
          </a:bodyPr>
          <a:lstStyle/>
          <a:p>
            <a:pPr>
              <a:spcBef>
                <a:spcPts val="1000"/>
              </a:spcBef>
            </a:pPr>
            <a:r>
              <a:rPr lang="en-US" dirty="0" smtClean="0"/>
              <a:t>Energy is a linear combination of the number of primary photons </a:t>
            </a:r>
            <a:r>
              <a:rPr lang="en-US" i="1" dirty="0" smtClean="0"/>
              <a:t>n</a:t>
            </a:r>
            <a:r>
              <a:rPr lang="en-US" baseline="-25000" dirty="0" smtClean="0">
                <a:latin typeface="Symbol" charset="2"/>
                <a:cs typeface="Symbol" charset="2"/>
              </a:rPr>
              <a:t>g</a:t>
            </a:r>
            <a:r>
              <a:rPr lang="en-US" i="1" baseline="-25000" dirty="0" smtClean="0">
                <a:latin typeface="Symbol" charset="2"/>
                <a:cs typeface="Symbol" charset="2"/>
              </a:rPr>
              <a:t>  </a:t>
            </a:r>
            <a:r>
              <a:rPr lang="en-US" dirty="0" smtClean="0"/>
              <a:t>and electrons </a:t>
            </a:r>
            <a:r>
              <a:rPr lang="en-US" i="1" dirty="0" smtClean="0"/>
              <a:t>n</a:t>
            </a:r>
            <a:r>
              <a:rPr lang="en-US" baseline="-25000" dirty="0" smtClean="0"/>
              <a:t>e</a:t>
            </a:r>
            <a:r>
              <a:rPr lang="en-US" i="1" baseline="-25000" dirty="0" smtClean="0"/>
              <a:t> </a:t>
            </a:r>
            <a:r>
              <a:rPr lang="en-US" i="1" baseline="-25000" dirty="0"/>
              <a:t> </a:t>
            </a:r>
            <a:r>
              <a:rPr lang="en-US" dirty="0" smtClean="0"/>
              <a:t>generated</a:t>
            </a:r>
          </a:p>
          <a:p>
            <a:pPr>
              <a:spcBef>
                <a:spcPts val="1000"/>
              </a:spcBef>
            </a:pPr>
            <a:r>
              <a:rPr lang="en-US" dirty="0" smtClean="0"/>
              <a:t>Photons created by original energy deposition (S1) or by electrons (S2), but “photo-electrons” (</a:t>
            </a:r>
            <a:r>
              <a:rPr lang="en-US" dirty="0" err="1" smtClean="0"/>
              <a:t>pe</a:t>
            </a:r>
            <a:r>
              <a:rPr lang="en-US" dirty="0" smtClean="0"/>
              <a:t> or phe) detected in PMTs, via the photoelectric effect</a:t>
            </a:r>
          </a:p>
          <a:p>
            <a:pPr>
              <a:spcBef>
                <a:spcPts val="1000"/>
              </a:spcBef>
            </a:pPr>
            <a:r>
              <a:rPr lang="en-US" dirty="0" smtClean="0"/>
              <a:t>S1 photons equal to S1 phe (XYZ-corrected using 10</a:t>
            </a:r>
            <a:r>
              <a:rPr lang="en-US" baseline="30000" dirty="0" smtClean="0"/>
              <a:t>6</a:t>
            </a:r>
            <a:r>
              <a:rPr lang="en-US" dirty="0" smtClean="0"/>
              <a:t>+ </a:t>
            </a:r>
            <a:r>
              <a:rPr lang="en-US" baseline="30000" dirty="0" smtClean="0"/>
              <a:t>83m</a:t>
            </a:r>
            <a:r>
              <a:rPr lang="en-US" dirty="0" smtClean="0"/>
              <a:t>Kr events) divided by detection efficiency (light collection x PMT QE), and S2 </a:t>
            </a:r>
            <a:r>
              <a:rPr lang="en-US" dirty="0"/>
              <a:t>e</a:t>
            </a:r>
            <a:r>
              <a:rPr lang="en-US" sz="2800" b="1" baseline="30000" dirty="0"/>
              <a:t>-</a:t>
            </a:r>
            <a:r>
              <a:rPr lang="en-US" dirty="0" smtClean="0"/>
              <a:t> count is S2 phe (XYZ-corrected) divided by the product of extraction efficiency and the number of phe per e</a:t>
            </a:r>
            <a:r>
              <a:rPr lang="en-US" sz="2800" b="1" baseline="30000" dirty="0" smtClean="0"/>
              <a:t>-</a:t>
            </a:r>
          </a:p>
          <a:p>
            <a:pPr>
              <a:spcBef>
                <a:spcPts val="1000"/>
              </a:spcBef>
            </a:pPr>
            <a:r>
              <a:rPr lang="en-US" dirty="0" smtClean="0"/>
              <a:t>Scale calibrated using Xe activation lines, </a:t>
            </a:r>
            <a:r>
              <a:rPr lang="en-US" baseline="30000" dirty="0" smtClean="0"/>
              <a:t>83m</a:t>
            </a:r>
            <a:r>
              <a:rPr lang="en-US" dirty="0" smtClean="0"/>
              <a:t>Kr, and tritium. </a:t>
            </a:r>
            <a:r>
              <a:rPr lang="en-US" dirty="0" smtClean="0">
                <a:latin typeface="Apple Chancery"/>
                <a:cs typeface="Apple Chancery"/>
              </a:rPr>
              <a:t>L </a:t>
            </a:r>
            <a:r>
              <a:rPr lang="en-US" dirty="0" smtClean="0">
                <a:latin typeface="News Gothic MT"/>
                <a:cs typeface="News Gothic MT"/>
              </a:rPr>
              <a:t>is </a:t>
            </a:r>
            <a:r>
              <a:rPr lang="en-US" dirty="0" smtClean="0"/>
              <a:t>“Lindhard </a:t>
            </a:r>
            <a:r>
              <a:rPr lang="en-US" dirty="0"/>
              <a:t>factor” (</a:t>
            </a:r>
            <a:r>
              <a:rPr lang="en-US" dirty="0" smtClean="0">
                <a:latin typeface="Apple Chancery"/>
                <a:cs typeface="Apple Chancery"/>
              </a:rPr>
              <a:t>L</a:t>
            </a:r>
            <a:r>
              <a:rPr lang="en-US" dirty="0" smtClean="0"/>
              <a:t>=1 </a:t>
            </a:r>
            <a:r>
              <a:rPr lang="en-US" dirty="0"/>
              <a:t>for ER</a:t>
            </a:r>
            <a:r>
              <a:rPr lang="en-US" dirty="0" smtClean="0"/>
              <a:t>)</a:t>
            </a:r>
            <a:endParaRPr lang="en-US" dirty="0"/>
          </a:p>
        </p:txBody>
      </p:sp>
      <p:pic>
        <p:nvPicPr>
          <p:cNvPr id="7" name="Picture 6" descr="Screen Shot 2013-10-05 at 10.23.1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8900" y="1226098"/>
            <a:ext cx="3426774" cy="456903"/>
          </a:xfrm>
          <a:prstGeom prst="rect">
            <a:avLst/>
          </a:prstGeom>
        </p:spPr>
      </p:pic>
      <p:sp>
        <p:nvSpPr>
          <p:cNvPr id="10" name="Rectangle 9"/>
          <p:cNvSpPr/>
          <p:nvPr/>
        </p:nvSpPr>
        <p:spPr>
          <a:xfrm>
            <a:off x="5122265" y="1273337"/>
            <a:ext cx="2640319" cy="369332"/>
          </a:xfrm>
          <a:prstGeom prst="rect">
            <a:avLst/>
          </a:prstGeom>
        </p:spPr>
        <p:txBody>
          <a:bodyPr wrap="none">
            <a:spAutoFit/>
          </a:bodyPr>
          <a:lstStyle/>
          <a:p>
            <a:r>
              <a:rPr lang="en-US" i="1" dirty="0" smtClean="0"/>
              <a:t>W</a:t>
            </a:r>
            <a:r>
              <a:rPr lang="en-US" i="1" baseline="-25000" dirty="0" smtClean="0"/>
              <a:t>LXe</a:t>
            </a:r>
            <a:r>
              <a:rPr lang="en-US" i="1" dirty="0" smtClean="0"/>
              <a:t> </a:t>
            </a:r>
            <a:r>
              <a:rPr lang="en-US" dirty="0" smtClean="0"/>
              <a:t>= 13.7 +/- 0.2 eV    </a:t>
            </a:r>
            <a:endParaRPr lang="en-US" i="1" dirty="0" smtClean="0"/>
          </a:p>
        </p:txBody>
      </p:sp>
      <p:sp>
        <p:nvSpPr>
          <p:cNvPr id="15" name="Slide Number Placeholder 14"/>
          <p:cNvSpPr>
            <a:spLocks noGrp="1"/>
          </p:cNvSpPr>
          <p:nvPr>
            <p:ph type="sldNum" sz="quarter" idx="12"/>
          </p:nvPr>
        </p:nvSpPr>
        <p:spPr/>
        <p:txBody>
          <a:bodyPr/>
          <a:lstStyle/>
          <a:p>
            <a:fld id="{DACD7572-467B-584F-8A08-C66E93CD0B22}" type="slidenum">
              <a:rPr lang="en-US" smtClean="0"/>
              <a:t>50</a:t>
            </a:fld>
            <a:endParaRPr lang="en-US"/>
          </a:p>
        </p:txBody>
      </p:sp>
    </p:spTree>
    <p:extLst>
      <p:ext uri="{BB962C8B-B14F-4D97-AF65-F5344CB8AC3E}">
        <p14:creationId xmlns:p14="http://schemas.microsoft.com/office/powerpoint/2010/main" val="357202112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517260"/>
            <a:ext cx="8042276" cy="1336956"/>
          </a:xfrm>
        </p:spPr>
        <p:txBody>
          <a:bodyPr/>
          <a:lstStyle/>
          <a:p>
            <a:r>
              <a:rPr lang="en-US" dirty="0" smtClean="0"/>
              <a:t>Light Collection</a:t>
            </a:r>
            <a:endParaRPr lang="en-US" dirty="0"/>
          </a:p>
        </p:txBody>
      </p:sp>
      <p:sp>
        <p:nvSpPr>
          <p:cNvPr id="3" name="Content Placeholder 2"/>
          <p:cNvSpPr>
            <a:spLocks noGrp="1"/>
          </p:cNvSpPr>
          <p:nvPr>
            <p:ph idx="1"/>
          </p:nvPr>
        </p:nvSpPr>
        <p:spPr>
          <a:xfrm>
            <a:off x="728342" y="1274049"/>
            <a:ext cx="7675643" cy="5037739"/>
          </a:xfrm>
        </p:spPr>
        <p:txBody>
          <a:bodyPr>
            <a:normAutofit/>
          </a:bodyPr>
          <a:lstStyle/>
          <a:p>
            <a:r>
              <a:rPr lang="en-US" dirty="0" smtClean="0"/>
              <a:t>Field-shaping rings, and spaces between PMTs all covered with Teflon/PTFE (measurements imply that it is &gt;95% reflective)</a:t>
            </a:r>
          </a:p>
          <a:p>
            <a:r>
              <a:rPr lang="en-US" dirty="0" smtClean="0"/>
              <a:t>14% efficiency for the detection of a primary scintillation photon at the PMTs after its journey</a:t>
            </a:r>
          </a:p>
          <a:p>
            <a:pPr lvl="1"/>
            <a:r>
              <a:rPr lang="en-US" dirty="0" smtClean="0"/>
              <a:t>From center of detector</a:t>
            </a:r>
          </a:p>
          <a:p>
            <a:pPr lvl="1"/>
            <a:r>
              <a:rPr lang="en-US" dirty="0" smtClean="0"/>
              <a:t>Varies from 11—17% between top and bottom</a:t>
            </a:r>
          </a:p>
          <a:p>
            <a:pPr lvl="1"/>
            <a:r>
              <a:rPr lang="en-US" dirty="0"/>
              <a:t>Mapped out with </a:t>
            </a:r>
            <a:r>
              <a:rPr lang="en-US" baseline="30000" dirty="0" smtClean="0"/>
              <a:t>83m</a:t>
            </a:r>
            <a:r>
              <a:rPr lang="en-US" dirty="0" smtClean="0"/>
              <a:t>Kr</a:t>
            </a:r>
          </a:p>
          <a:p>
            <a:pPr lvl="1"/>
            <a:r>
              <a:rPr lang="en-US" dirty="0" smtClean="0"/>
              <a:t>Total internal reflection causes most light to be in bottom PMT array</a:t>
            </a:r>
          </a:p>
          <a:p>
            <a:pPr lvl="1"/>
            <a:r>
              <a:rPr lang="en-US" dirty="0" smtClean="0"/>
              <a:t>Cross checked: different sources and methods</a:t>
            </a:r>
          </a:p>
        </p:txBody>
      </p:sp>
      <p:sp>
        <p:nvSpPr>
          <p:cNvPr id="7" name="Slide Number Placeholder 6"/>
          <p:cNvSpPr>
            <a:spLocks noGrp="1"/>
          </p:cNvSpPr>
          <p:nvPr>
            <p:ph type="sldNum" sz="quarter" idx="12"/>
          </p:nvPr>
        </p:nvSpPr>
        <p:spPr/>
        <p:txBody>
          <a:bodyPr/>
          <a:lstStyle/>
          <a:p>
            <a:fld id="{DACD7572-467B-584F-8A08-C66E93CD0B22}" type="slidenum">
              <a:rPr lang="en-US" smtClean="0"/>
              <a:t>51</a:t>
            </a:fld>
            <a:endParaRPr lang="en-US"/>
          </a:p>
        </p:txBody>
      </p:sp>
    </p:spTree>
    <p:extLst>
      <p:ext uri="{BB962C8B-B14F-4D97-AF65-F5344CB8AC3E}">
        <p14:creationId xmlns:p14="http://schemas.microsoft.com/office/powerpoint/2010/main" val="4249018703"/>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noChangeArrowheads="1"/>
          </p:cNvPicPr>
          <p:nvPr/>
        </p:nvPicPr>
        <p:blipFill rotWithShape="1">
          <a:blip r:embed="rId2">
            <a:extLst>
              <a:ext uri="{28A0092B-C50C-407E-A947-70E740481C1C}">
                <a14:useLocalDpi xmlns:a14="http://schemas.microsoft.com/office/drawing/2010/main" val="0"/>
              </a:ext>
            </a:extLst>
          </a:blip>
          <a:srcRect l="4950"/>
          <a:stretch/>
        </p:blipFill>
        <p:spPr bwMode="auto">
          <a:xfrm>
            <a:off x="288606" y="911232"/>
            <a:ext cx="8748750" cy="5869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22" name="Line 1"/>
          <p:cNvSpPr>
            <a:spLocks noChangeShapeType="1"/>
          </p:cNvSpPr>
          <p:nvPr/>
        </p:nvSpPr>
        <p:spPr bwMode="auto">
          <a:xfrm>
            <a:off x="2647132" y="1249215"/>
            <a:ext cx="0" cy="5240337"/>
          </a:xfrm>
          <a:prstGeom prst="line">
            <a:avLst/>
          </a:prstGeom>
          <a:noFill/>
          <a:ln w="38100" cap="flat">
            <a:solidFill>
              <a:srgbClr val="999999"/>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3" name="Rectangle 22"/>
          <p:cNvSpPr>
            <a:spLocks/>
          </p:cNvSpPr>
          <p:nvPr/>
        </p:nvSpPr>
        <p:spPr bwMode="auto">
          <a:xfrm>
            <a:off x="3807120" y="3040722"/>
            <a:ext cx="3597149" cy="3023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p>
            <a:pPr marL="57150"/>
            <a:r>
              <a:rPr lang="en-US" sz="2100" u="sng" dirty="0" smtClean="0">
                <a:ea typeface="ＭＳ Ｐゴシック" charset="0"/>
                <a:cs typeface="Arial Narrow" charset="0"/>
              </a:rPr>
              <a:t>Prior to the analysis cuts: </a:t>
            </a:r>
            <a:r>
              <a:rPr lang="en-US" sz="2100" dirty="0" smtClean="0">
                <a:ea typeface="ＭＳ Ｐゴシック" charset="0"/>
                <a:cs typeface="Arial Narrow" charset="0"/>
              </a:rPr>
              <a:t>(2</a:t>
            </a:r>
            <a:r>
              <a:rPr lang="en-US" sz="2100" dirty="0">
                <a:ea typeface="ＭＳ Ｐゴシック" charset="0"/>
                <a:cs typeface="Arial Narrow" charset="0"/>
              </a:rPr>
              <a:t>-fold PMT </a:t>
            </a:r>
            <a:r>
              <a:rPr lang="en-US" sz="2100" dirty="0" smtClean="0">
                <a:ea typeface="ＭＳ Ｐゴシック" charset="0"/>
                <a:cs typeface="Arial Narrow" charset="0"/>
              </a:rPr>
              <a:t>coincidence)</a:t>
            </a:r>
            <a:r>
              <a:rPr lang="en-US" sz="2100" dirty="0">
                <a:ea typeface="ＭＳ Ｐゴシック" charset="0"/>
                <a:cs typeface="Arial Narrow" charset="0"/>
              </a:rPr>
              <a:t/>
            </a:r>
            <a:br>
              <a:rPr lang="en-US" sz="2100" dirty="0">
                <a:ea typeface="ＭＳ Ｐゴシック" charset="0"/>
                <a:cs typeface="Arial Narrow" charset="0"/>
              </a:rPr>
            </a:br>
            <a:r>
              <a:rPr lang="en-US" sz="2100" dirty="0">
                <a:solidFill>
                  <a:srgbClr val="0000FF"/>
                </a:solidFill>
                <a:ea typeface="ＭＳ Ｐゴシック" charset="0"/>
                <a:cs typeface="Arial Narrow" charset="0"/>
              </a:rPr>
              <a:t>S1 pulse </a:t>
            </a:r>
            <a:r>
              <a:rPr lang="en-US" sz="2100" dirty="0" smtClean="0">
                <a:solidFill>
                  <a:srgbClr val="0000FF"/>
                </a:solidFill>
                <a:ea typeface="ＭＳ Ｐゴシック" charset="0"/>
                <a:cs typeface="Arial Narrow" charset="0"/>
              </a:rPr>
              <a:t>identification</a:t>
            </a:r>
            <a:endParaRPr lang="en-US" sz="2100" dirty="0">
              <a:solidFill>
                <a:srgbClr val="0000FF"/>
              </a:solidFill>
              <a:ea typeface="ＭＳ Ｐゴシック" charset="0"/>
              <a:cs typeface="Arial Narrow" charset="0"/>
            </a:endParaRPr>
          </a:p>
          <a:p>
            <a:pPr marL="57150"/>
            <a:r>
              <a:rPr lang="en-US" sz="2100" dirty="0">
                <a:solidFill>
                  <a:srgbClr val="FF0000"/>
                </a:solidFill>
                <a:ea typeface="ＭＳ Ｐゴシック" charset="0"/>
                <a:cs typeface="Arial Narrow" charset="0"/>
              </a:rPr>
              <a:t>S2 pulse identification</a:t>
            </a:r>
          </a:p>
          <a:p>
            <a:pPr marL="57150"/>
            <a:r>
              <a:rPr lang="en-US" sz="2100" dirty="0" smtClean="0">
                <a:solidFill>
                  <a:srgbClr val="008000"/>
                </a:solidFill>
                <a:ea typeface="ＭＳ Ｐゴシック" charset="0"/>
                <a:cs typeface="Arial Narrow" charset="0"/>
              </a:rPr>
              <a:t>Concurrent identification</a:t>
            </a:r>
            <a:endParaRPr lang="en-US" sz="2100" dirty="0">
              <a:solidFill>
                <a:srgbClr val="008000"/>
              </a:solidFill>
              <a:ea typeface="ＭＳ Ｐゴシック" charset="0"/>
              <a:cs typeface="Arial Narrow" charset="0"/>
            </a:endParaRPr>
          </a:p>
          <a:p>
            <a:pPr marL="57150"/>
            <a:endParaRPr lang="en-US" sz="2100" dirty="0">
              <a:ea typeface="ＭＳ Ｐゴシック" charset="0"/>
              <a:cs typeface="Arial Narrow" charset="0"/>
            </a:endParaRPr>
          </a:p>
          <a:p>
            <a:pPr marL="57150"/>
            <a:r>
              <a:rPr lang="en-US" sz="2100" dirty="0">
                <a:ea typeface="ＭＳ Ｐゴシック" charset="0"/>
                <a:cs typeface="Arial Narrow" charset="0"/>
              </a:rPr>
              <a:t>Including analysis cuts:</a:t>
            </a:r>
          </a:p>
          <a:p>
            <a:pPr marL="57150"/>
            <a:r>
              <a:rPr lang="en-US" sz="2100" dirty="0" smtClean="0">
                <a:ea typeface="ＭＳ Ｐゴシック" charset="0"/>
                <a:cs typeface="Arial Narrow" charset="0"/>
              </a:rPr>
              <a:t>S1&gt;</a:t>
            </a:r>
            <a:r>
              <a:rPr lang="en-US" sz="2100" dirty="0">
                <a:ea typeface="ＭＳ Ｐゴシック" charset="0"/>
                <a:cs typeface="Arial Narrow" charset="0"/>
              </a:rPr>
              <a:t>2 phe, </a:t>
            </a:r>
            <a:r>
              <a:rPr lang="en-US" sz="2100" dirty="0" smtClean="0">
                <a:ea typeface="ＭＳ Ｐゴシック" charset="0"/>
                <a:cs typeface="Arial Narrow" charset="0"/>
              </a:rPr>
              <a:t>S2&gt;</a:t>
            </a:r>
            <a:r>
              <a:rPr lang="en-US" sz="2100" dirty="0">
                <a:ea typeface="ＭＳ Ｐゴシック" charset="0"/>
                <a:cs typeface="Arial Narrow" charset="0"/>
              </a:rPr>
              <a:t>200 </a:t>
            </a:r>
            <a:r>
              <a:rPr lang="en-US" sz="2100" dirty="0" smtClean="0">
                <a:ea typeface="ＭＳ Ｐゴシック" charset="0"/>
                <a:cs typeface="Arial Narrow" charset="0"/>
              </a:rPr>
              <a:t>phe</a:t>
            </a:r>
          </a:p>
        </p:txBody>
      </p:sp>
      <p:sp>
        <p:nvSpPr>
          <p:cNvPr id="24" name="Rectangle 23"/>
          <p:cNvSpPr>
            <a:spLocks/>
          </p:cNvSpPr>
          <p:nvPr/>
        </p:nvSpPr>
        <p:spPr bwMode="auto">
          <a:xfrm>
            <a:off x="1396574" y="959718"/>
            <a:ext cx="246913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spAutoFit/>
          </a:bodyPr>
          <a:lstStyle/>
          <a:p>
            <a:pPr marL="57150"/>
            <a:r>
              <a:rPr lang="en-US" sz="2200" dirty="0" smtClean="0">
                <a:solidFill>
                  <a:srgbClr val="0000FF"/>
                </a:solidFill>
                <a:ea typeface="ＭＳ Ｐゴシック" charset="0"/>
                <a:cs typeface="Arial Narrow" charset="0"/>
              </a:rPr>
              <a:t>S1 area ~ 2.0 phe</a:t>
            </a:r>
            <a:endParaRPr lang="en-US" sz="2200" dirty="0">
              <a:solidFill>
                <a:srgbClr val="0000FF"/>
              </a:solidFill>
              <a:ea typeface="ＭＳ Ｐゴシック" charset="0"/>
              <a:cs typeface="Arial Narrow" charset="0"/>
            </a:endParaRPr>
          </a:p>
        </p:txBody>
      </p:sp>
      <p:sp>
        <p:nvSpPr>
          <p:cNvPr id="26" name="Rectangle 25"/>
          <p:cNvSpPr>
            <a:spLocks/>
          </p:cNvSpPr>
          <p:nvPr/>
        </p:nvSpPr>
        <p:spPr bwMode="auto">
          <a:xfrm>
            <a:off x="1405814" y="710350"/>
            <a:ext cx="255922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spAutoFit/>
          </a:bodyPr>
          <a:lstStyle/>
          <a:p>
            <a:pPr marL="57150"/>
            <a:r>
              <a:rPr lang="en-US" sz="2200" dirty="0">
                <a:ea typeface="ＭＳ Ｐゴシック" charset="0"/>
                <a:cs typeface="Arial Narrow" charset="0"/>
              </a:rPr>
              <a:t>3 </a:t>
            </a:r>
            <a:r>
              <a:rPr lang="en-US" sz="2200" dirty="0" smtClean="0">
                <a:ea typeface="ＭＳ Ｐゴシック" charset="0"/>
                <a:cs typeface="Arial Narrow" charset="0"/>
              </a:rPr>
              <a:t>keVnr (MC truth)</a:t>
            </a:r>
            <a:endParaRPr lang="en-US" sz="2200" dirty="0">
              <a:ea typeface="ＭＳ Ｐゴシック" charset="0"/>
              <a:cs typeface="Arial Narrow" charset="0"/>
            </a:endParaRPr>
          </a:p>
        </p:txBody>
      </p:sp>
      <p:sp>
        <p:nvSpPr>
          <p:cNvPr id="27" name="Rectangle 26"/>
          <p:cNvSpPr>
            <a:spLocks/>
          </p:cNvSpPr>
          <p:nvPr/>
        </p:nvSpPr>
        <p:spPr bwMode="auto">
          <a:xfrm>
            <a:off x="5618193" y="1974833"/>
            <a:ext cx="2443536"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p>
            <a:pPr marL="57150"/>
            <a:r>
              <a:rPr lang="en-US" dirty="0">
                <a:ea typeface="ＭＳ Ｐゴシック" charset="0"/>
                <a:cs typeface="Arial Narrow" charset="0"/>
              </a:rPr>
              <a:t>Efficiency </a:t>
            </a:r>
            <a:r>
              <a:rPr lang="en-US" dirty="0" smtClean="0">
                <a:ea typeface="ＭＳ Ｐゴシック" charset="0"/>
                <a:cs typeface="Arial Narrow" charset="0"/>
              </a:rPr>
              <a:t>falls at high energy: due to S1 max (30 phe).</a:t>
            </a:r>
            <a:endParaRPr lang="en-US" dirty="0">
              <a:ea typeface="ＭＳ Ｐゴシック" charset="0"/>
              <a:cs typeface="Arial Narrow" charset="0"/>
            </a:endParaRPr>
          </a:p>
        </p:txBody>
      </p:sp>
      <p:sp>
        <p:nvSpPr>
          <p:cNvPr id="28" name="Line 12"/>
          <p:cNvSpPr>
            <a:spLocks noChangeShapeType="1"/>
          </p:cNvSpPr>
          <p:nvPr/>
        </p:nvSpPr>
        <p:spPr bwMode="auto">
          <a:xfrm flipH="1">
            <a:off x="7577428" y="1974833"/>
            <a:ext cx="253413" cy="276689"/>
          </a:xfrm>
          <a:prstGeom prst="line">
            <a:avLst/>
          </a:prstGeom>
          <a:noFill/>
          <a:ln w="25400" cap="flat">
            <a:solidFill>
              <a:schemeClr val="tx1"/>
            </a:solidFill>
            <a:prstDash val="solid"/>
            <a:round/>
            <a:headEnd type="oval"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4" name="Oval 33"/>
          <p:cNvSpPr/>
          <p:nvPr/>
        </p:nvSpPr>
        <p:spPr>
          <a:xfrm flipV="1">
            <a:off x="3729952" y="5110226"/>
            <a:ext cx="45719" cy="45719"/>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itle 1"/>
          <p:cNvSpPr>
            <a:spLocks noGrp="1"/>
          </p:cNvSpPr>
          <p:nvPr>
            <p:ph type="title"/>
          </p:nvPr>
        </p:nvSpPr>
        <p:spPr>
          <a:xfrm>
            <a:off x="31750" y="97527"/>
            <a:ext cx="9103684" cy="642931"/>
          </a:xfrm>
        </p:spPr>
        <p:txBody>
          <a:bodyPr/>
          <a:lstStyle/>
          <a:p>
            <a:r>
              <a:rPr lang="en-US" dirty="0" smtClean="0"/>
              <a:t>Breaking Down Efficiencies</a:t>
            </a:r>
            <a:endParaRPr lang="en-US" dirty="0"/>
          </a:p>
        </p:txBody>
      </p:sp>
      <p:sp>
        <p:nvSpPr>
          <p:cNvPr id="36" name="Slide Number Placeholder 35"/>
          <p:cNvSpPr>
            <a:spLocks noGrp="1"/>
          </p:cNvSpPr>
          <p:nvPr>
            <p:ph type="sldNum" sz="quarter" idx="12"/>
          </p:nvPr>
        </p:nvSpPr>
        <p:spPr/>
        <p:txBody>
          <a:bodyPr/>
          <a:lstStyle/>
          <a:p>
            <a:fld id="{DACD7572-467B-584F-8A08-C66E93CD0B22}" type="slidenum">
              <a:rPr lang="en-US" smtClean="0"/>
              <a:t>52</a:t>
            </a:fld>
            <a:endParaRPr lang="en-US"/>
          </a:p>
        </p:txBody>
      </p:sp>
      <p:sp>
        <p:nvSpPr>
          <p:cNvPr id="13" name="Rectangle 12"/>
          <p:cNvSpPr>
            <a:spLocks/>
          </p:cNvSpPr>
          <p:nvPr/>
        </p:nvSpPr>
        <p:spPr bwMode="auto">
          <a:xfrm>
            <a:off x="7062681" y="4215231"/>
            <a:ext cx="1434679" cy="490600"/>
          </a:xfrm>
          <a:prstGeom prst="rect">
            <a:avLst/>
          </a:prstGeom>
          <a:solidFill>
            <a:schemeClr val="bg1"/>
          </a:solidFill>
          <a:ln>
            <a:noFill/>
          </a:ln>
          <a:extLst/>
        </p:spPr>
        <p:txBody>
          <a:bodyPr lIns="0" tIns="0" rIns="57799" bIns="0"/>
          <a:lstStyle/>
          <a:p>
            <a:pPr marL="57150"/>
            <a:r>
              <a:rPr lang="en-US" sz="1200" dirty="0" smtClean="0">
                <a:solidFill>
                  <a:srgbClr val="008000"/>
                </a:solidFill>
                <a:ea typeface="ＭＳ Ｐゴシック" charset="0"/>
                <a:cs typeface="Arial Narrow" charset="0"/>
              </a:rPr>
              <a:t>(same as slide 26 purple triangles except vs. energy)</a:t>
            </a:r>
            <a:endParaRPr lang="en-US" sz="1200" dirty="0">
              <a:solidFill>
                <a:srgbClr val="008000"/>
              </a:solidFill>
              <a:ea typeface="ＭＳ Ｐゴシック" charset="0"/>
              <a:cs typeface="Arial Narrow" charset="0"/>
            </a:endParaRPr>
          </a:p>
        </p:txBody>
      </p:sp>
    </p:spTree>
    <p:extLst>
      <p:ext uri="{BB962C8B-B14F-4D97-AF65-F5344CB8AC3E}">
        <p14:creationId xmlns:p14="http://schemas.microsoft.com/office/powerpoint/2010/main" val="18738227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508232"/>
            <a:ext cx="8042276" cy="1336956"/>
          </a:xfrm>
        </p:spPr>
        <p:txBody>
          <a:bodyPr/>
          <a:lstStyle/>
          <a:p>
            <a:r>
              <a:rPr lang="en-US" dirty="0" smtClean="0"/>
              <a:t>ER Leakage into NR Band</a:t>
            </a:r>
            <a:endParaRPr lang="en-US" dirty="0"/>
          </a:p>
        </p:txBody>
      </p:sp>
      <p:pic>
        <p:nvPicPr>
          <p:cNvPr id="4" name="Picture 3" descr="leakage_frac_prlsized_v3_R18.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555" y="750502"/>
            <a:ext cx="8261388" cy="4334873"/>
          </a:xfrm>
          <a:prstGeom prst="rect">
            <a:avLst/>
          </a:prstGeom>
        </p:spPr>
      </p:pic>
      <p:sp>
        <p:nvSpPr>
          <p:cNvPr id="5" name="Content Placeholder 2"/>
          <p:cNvSpPr>
            <a:spLocks noGrp="1"/>
          </p:cNvSpPr>
          <p:nvPr>
            <p:ph idx="1"/>
          </p:nvPr>
        </p:nvSpPr>
        <p:spPr>
          <a:xfrm>
            <a:off x="277605" y="5107368"/>
            <a:ext cx="8445096" cy="1649946"/>
          </a:xfrm>
        </p:spPr>
        <p:txBody>
          <a:bodyPr>
            <a:normAutofit/>
          </a:bodyPr>
          <a:lstStyle/>
          <a:p>
            <a:pPr>
              <a:spcBef>
                <a:spcPts val="500"/>
              </a:spcBef>
            </a:pPr>
            <a:r>
              <a:rPr lang="en-US" sz="2000" dirty="0" smtClean="0"/>
              <a:t>Mean leakage 0.4 </a:t>
            </a:r>
            <a:r>
              <a:rPr lang="en-US" sz="2000" dirty="0"/>
              <a:t>± </a:t>
            </a:r>
            <a:r>
              <a:rPr lang="en-US" sz="2000" dirty="0" smtClean="0"/>
              <a:t>0.1% (2 – 30 phe S1 region) accepting all  ER events below power law fit to the NR Gaussian mean in slices</a:t>
            </a:r>
          </a:p>
          <a:p>
            <a:pPr>
              <a:spcBef>
                <a:spcPts val="500"/>
              </a:spcBef>
            </a:pPr>
            <a:r>
              <a:rPr lang="en-US" sz="2000" dirty="0" smtClean="0"/>
              <a:t>Not used directly in LUX limit calculation, which is a PLR (Profile Likelihood Ratio) not cut and</a:t>
            </a:r>
            <a:r>
              <a:rPr lang="en-US" sz="2000" dirty="0"/>
              <a:t> </a:t>
            </a:r>
            <a:r>
              <a:rPr lang="en-US" sz="2000" dirty="0" smtClean="0"/>
              <a:t>count, but illustrates separation</a:t>
            </a:r>
          </a:p>
        </p:txBody>
      </p:sp>
      <p:sp>
        <p:nvSpPr>
          <p:cNvPr id="6" name="Rectangle 5"/>
          <p:cNvSpPr>
            <a:spLocks/>
          </p:cNvSpPr>
          <p:nvPr/>
        </p:nvSpPr>
        <p:spPr bwMode="auto">
          <a:xfrm>
            <a:off x="1252779" y="935666"/>
            <a:ext cx="644338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p>
            <a:pPr marL="57150"/>
            <a:r>
              <a:rPr lang="en-US" dirty="0" smtClean="0">
                <a:solidFill>
                  <a:srgbClr val="FF0000"/>
                </a:solidFill>
                <a:ea typeface="ＭＳ Ｐゴシック" charset="0"/>
                <a:cs typeface="Arial Narrow" charset="0"/>
              </a:rPr>
              <a:t>Leakage based on </a:t>
            </a:r>
            <a:r>
              <a:rPr lang="en-US" dirty="0" smtClean="0">
                <a:solidFill>
                  <a:srgbClr val="FF0000"/>
                </a:solidFill>
                <a:latin typeface="Symbol" charset="2"/>
                <a:ea typeface="ＭＳ Ｐゴシック" charset="0"/>
                <a:cs typeface="Symbol" charset="2"/>
              </a:rPr>
              <a:t>s</a:t>
            </a:r>
            <a:r>
              <a:rPr lang="en-US" dirty="0" smtClean="0">
                <a:solidFill>
                  <a:srgbClr val="FF0000"/>
                </a:solidFill>
                <a:ea typeface="ＭＳ Ｐゴシック" charset="0"/>
                <a:cs typeface="Arial Narrow" charset="0"/>
              </a:rPr>
              <a:t> from Gaussian fits to binned ER band </a:t>
            </a:r>
          </a:p>
          <a:p>
            <a:pPr marL="57150"/>
            <a:r>
              <a:rPr lang="en-US" dirty="0" smtClean="0">
                <a:solidFill>
                  <a:srgbClr val="000000"/>
                </a:solidFill>
                <a:ea typeface="ＭＳ Ｐゴシック" charset="0"/>
                <a:cs typeface="Arial Narrow" charset="0"/>
              </a:rPr>
              <a:t>Raw leakage (just counting events): it is mostly consistent</a:t>
            </a:r>
          </a:p>
          <a:p>
            <a:pPr marL="57150"/>
            <a:endParaRPr lang="en-US" dirty="0" smtClean="0">
              <a:ea typeface="ＭＳ Ｐゴシック" charset="0"/>
              <a:cs typeface="Arial Narrow" charset="0"/>
            </a:endParaRPr>
          </a:p>
          <a:p>
            <a:pPr marL="57150"/>
            <a:endParaRPr lang="en-US" dirty="0">
              <a:ea typeface="ＭＳ Ｐゴシック" charset="0"/>
              <a:cs typeface="Arial Narrow" charset="0"/>
            </a:endParaRPr>
          </a:p>
        </p:txBody>
      </p:sp>
      <p:sp>
        <p:nvSpPr>
          <p:cNvPr id="7" name="Slide Number Placeholder 6"/>
          <p:cNvSpPr>
            <a:spLocks noGrp="1"/>
          </p:cNvSpPr>
          <p:nvPr>
            <p:ph type="sldNum" sz="quarter" idx="12"/>
          </p:nvPr>
        </p:nvSpPr>
        <p:spPr/>
        <p:txBody>
          <a:bodyPr/>
          <a:lstStyle/>
          <a:p>
            <a:fld id="{DACD7572-467B-584F-8A08-C66E93CD0B22}" type="slidenum">
              <a:rPr lang="en-US" smtClean="0"/>
              <a:t>53</a:t>
            </a:fld>
            <a:endParaRPr lang="en-US"/>
          </a:p>
        </p:txBody>
      </p:sp>
    </p:spTree>
    <p:extLst>
      <p:ext uri="{BB962C8B-B14F-4D97-AF65-F5344CB8AC3E}">
        <p14:creationId xmlns:p14="http://schemas.microsoft.com/office/powerpoint/2010/main" val="256539018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528616"/>
            <a:ext cx="8042276" cy="1336956"/>
          </a:xfrm>
        </p:spPr>
        <p:txBody>
          <a:bodyPr/>
          <a:lstStyle/>
          <a:p>
            <a:r>
              <a:rPr lang="en-US" dirty="0" smtClean="0"/>
              <a:t>Backgrounds</a:t>
            </a:r>
            <a:endParaRPr lang="en-US" dirty="0"/>
          </a:p>
        </p:txBody>
      </p:sp>
      <p:sp>
        <p:nvSpPr>
          <p:cNvPr id="3" name="Content Placeholder 2"/>
          <p:cNvSpPr>
            <a:spLocks noGrp="1"/>
          </p:cNvSpPr>
          <p:nvPr>
            <p:ph idx="1"/>
          </p:nvPr>
        </p:nvSpPr>
        <p:spPr>
          <a:xfrm>
            <a:off x="494551" y="1256838"/>
            <a:ext cx="4353466" cy="1786922"/>
          </a:xfrm>
        </p:spPr>
        <p:txBody>
          <a:bodyPr>
            <a:noAutofit/>
          </a:bodyPr>
          <a:lstStyle/>
          <a:p>
            <a:pPr>
              <a:spcBef>
                <a:spcPts val="500"/>
              </a:spcBef>
            </a:pPr>
            <a:r>
              <a:rPr lang="en-US" sz="2200" dirty="0" smtClean="0"/>
              <a:t>3.6 ± 0.2 x 10</a:t>
            </a:r>
            <a:r>
              <a:rPr lang="en-US" sz="2200" baseline="30000" dirty="0" smtClean="0"/>
              <a:t>-3</a:t>
            </a:r>
            <a:r>
              <a:rPr lang="en-US" sz="2200" dirty="0" smtClean="0"/>
              <a:t> counts per   keV-kg-day (DRU) in energy, volume regions of interest</a:t>
            </a:r>
          </a:p>
          <a:p>
            <a:pPr>
              <a:spcBef>
                <a:spcPts val="500"/>
              </a:spcBef>
            </a:pPr>
            <a:r>
              <a:rPr lang="en-US" sz="2200" dirty="0" smtClean="0"/>
              <a:t>Getting better: cosmogenics from surface run decaying</a:t>
            </a:r>
            <a:endParaRPr lang="en-US" sz="2200" dirty="0"/>
          </a:p>
        </p:txBody>
      </p:sp>
      <p:pic>
        <p:nvPicPr>
          <p:cNvPr id="4" name="Picture 3" descr="low_E_hist_prlsized_v3_zoomy.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115" y="3280890"/>
            <a:ext cx="4568635" cy="3196308"/>
          </a:xfrm>
          <a:prstGeom prst="rect">
            <a:avLst/>
          </a:prstGeom>
        </p:spPr>
      </p:pic>
      <p:pic>
        <p:nvPicPr>
          <p:cNvPr id="6" name="Picture 5" descr="R2Z_WS_88days_118kg_lines_words2_prlsize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7250" y="3162316"/>
            <a:ext cx="4299083" cy="3136900"/>
          </a:xfrm>
          <a:prstGeom prst="rect">
            <a:avLst/>
          </a:prstGeom>
        </p:spPr>
      </p:pic>
      <p:sp>
        <p:nvSpPr>
          <p:cNvPr id="7" name="Rectangle 6"/>
          <p:cNvSpPr>
            <a:spLocks/>
          </p:cNvSpPr>
          <p:nvPr/>
        </p:nvSpPr>
        <p:spPr bwMode="auto">
          <a:xfrm>
            <a:off x="1383917" y="3672785"/>
            <a:ext cx="1114059"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p>
            <a:pPr marL="57150"/>
            <a:r>
              <a:rPr lang="en-US" b="1" dirty="0">
                <a:ea typeface="ＭＳ Ｐゴシック" charset="0"/>
                <a:cs typeface="Arial Narrow" charset="0"/>
              </a:rPr>
              <a:t>BG </a:t>
            </a:r>
            <a:r>
              <a:rPr lang="en-US" b="1" dirty="0" smtClean="0">
                <a:ea typeface="ＭＳ Ｐゴシック" charset="0"/>
                <a:cs typeface="Arial Narrow" charset="0"/>
              </a:rPr>
              <a:t>data</a:t>
            </a:r>
            <a:endParaRPr lang="en-US" b="1" dirty="0" smtClean="0">
              <a:solidFill>
                <a:srgbClr val="FF0000"/>
              </a:solidFill>
              <a:ea typeface="ＭＳ Ｐゴシック" charset="0"/>
              <a:cs typeface="Arial Narrow" charset="0"/>
            </a:endParaRPr>
          </a:p>
          <a:p>
            <a:pPr marL="57150"/>
            <a:r>
              <a:rPr lang="en-US" b="1" dirty="0" smtClean="0">
                <a:solidFill>
                  <a:srgbClr val="FF0000"/>
                </a:solidFill>
                <a:ea typeface="ＭＳ Ｐゴシック" charset="0"/>
                <a:cs typeface="Arial Narrow" charset="0"/>
              </a:rPr>
              <a:t>LUXSim</a:t>
            </a:r>
          </a:p>
          <a:p>
            <a:pPr marL="57150"/>
            <a:endParaRPr lang="en-US" b="1" dirty="0">
              <a:ea typeface="ＭＳ Ｐゴシック" charset="0"/>
              <a:cs typeface="Arial Narrow" charset="0"/>
            </a:endParaRPr>
          </a:p>
        </p:txBody>
      </p:sp>
      <p:sp>
        <p:nvSpPr>
          <p:cNvPr id="8" name="Slide Number Placeholder 7"/>
          <p:cNvSpPr>
            <a:spLocks noGrp="1"/>
          </p:cNvSpPr>
          <p:nvPr>
            <p:ph type="sldNum" sz="quarter" idx="12"/>
          </p:nvPr>
        </p:nvSpPr>
        <p:spPr/>
        <p:txBody>
          <a:bodyPr/>
          <a:lstStyle/>
          <a:p>
            <a:fld id="{DACD7572-467B-584F-8A08-C66E93CD0B22}" type="slidenum">
              <a:rPr lang="en-US" smtClean="0"/>
              <a:t>54</a:t>
            </a:fld>
            <a:endParaRPr lang="en-US"/>
          </a:p>
        </p:txBody>
      </p:sp>
      <p:pic>
        <p:nvPicPr>
          <p:cNvPr id="9" name="Picture 8" descr="Screen Shot 2014-01-25 at 10.48.2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9806" y="1164366"/>
            <a:ext cx="4030756" cy="1804698"/>
          </a:xfrm>
          <a:prstGeom prst="rect">
            <a:avLst/>
          </a:prstGeom>
        </p:spPr>
      </p:pic>
    </p:spTree>
    <p:extLst>
      <p:ext uri="{BB962C8B-B14F-4D97-AF65-F5344CB8AC3E}">
        <p14:creationId xmlns:p14="http://schemas.microsoft.com/office/powerpoint/2010/main" val="302518884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407918"/>
            <a:ext cx="8042276" cy="1336956"/>
          </a:xfrm>
        </p:spPr>
        <p:txBody>
          <a:bodyPr/>
          <a:lstStyle/>
          <a:p>
            <a:r>
              <a:rPr lang="en-US" dirty="0" smtClean="0"/>
              <a:t>Background Cooling Off</a:t>
            </a:r>
            <a:endParaRPr lang="en-US" dirty="0"/>
          </a:p>
        </p:txBody>
      </p:sp>
      <p:pic>
        <p:nvPicPr>
          <p:cNvPr id="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740" y="2591196"/>
            <a:ext cx="4345681" cy="3621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4546" y="2580459"/>
            <a:ext cx="4354848" cy="3629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9" name="Slide Number Placeholder 8"/>
          <p:cNvSpPr>
            <a:spLocks noGrp="1"/>
          </p:cNvSpPr>
          <p:nvPr>
            <p:ph type="sldNum" sz="quarter" idx="12"/>
          </p:nvPr>
        </p:nvSpPr>
        <p:spPr/>
        <p:txBody>
          <a:bodyPr/>
          <a:lstStyle/>
          <a:p>
            <a:fld id="{DACD7572-467B-584F-8A08-C66E93CD0B22}" type="slidenum">
              <a:rPr lang="en-US" smtClean="0"/>
              <a:t>55</a:t>
            </a:fld>
            <a:endParaRPr lang="en-US"/>
          </a:p>
        </p:txBody>
      </p:sp>
      <p:sp>
        <p:nvSpPr>
          <p:cNvPr id="6" name="Rectangle 3"/>
          <p:cNvSpPr>
            <a:spLocks/>
          </p:cNvSpPr>
          <p:nvPr/>
        </p:nvSpPr>
        <p:spPr bwMode="auto">
          <a:xfrm>
            <a:off x="3546927" y="2206568"/>
            <a:ext cx="1802947" cy="493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p>
            <a:pPr marL="57150"/>
            <a:r>
              <a:rPr lang="en-US" sz="1300" dirty="0">
                <a:ea typeface="ＭＳ Ｐゴシック" charset="0"/>
                <a:cs typeface="Arial Narrow" charset="0"/>
              </a:rPr>
              <a:t>l</a:t>
            </a:r>
            <a:r>
              <a:rPr lang="en-US" sz="1300" dirty="0" smtClean="0">
                <a:ea typeface="ＭＳ Ｐゴシック" charset="0"/>
                <a:cs typeface="Arial Narrow" charset="0"/>
              </a:rPr>
              <a:t>og</a:t>
            </a:r>
            <a:r>
              <a:rPr lang="en-US" sz="1300" baseline="-25000" dirty="0" smtClean="0">
                <a:ea typeface="ＭＳ Ｐゴシック" charset="0"/>
                <a:cs typeface="Arial Narrow" charset="0"/>
              </a:rPr>
              <a:t>10</a:t>
            </a:r>
            <a:r>
              <a:rPr lang="en-US" sz="1300" dirty="0" smtClean="0">
                <a:ea typeface="ＭＳ Ｐゴシック" charset="0"/>
                <a:cs typeface="Arial Narrow" charset="0"/>
              </a:rPr>
              <a:t> of data rate in</a:t>
            </a:r>
            <a:endParaRPr lang="en-US" sz="1300" dirty="0">
              <a:ea typeface="ＭＳ Ｐゴシック" charset="0"/>
              <a:cs typeface="Arial Narrow" charset="0"/>
            </a:endParaRPr>
          </a:p>
          <a:p>
            <a:pPr marL="57150"/>
            <a:r>
              <a:rPr lang="en-US" sz="1300" dirty="0" smtClean="0">
                <a:ea typeface="ＭＳ Ｐゴシック" charset="0"/>
                <a:cs typeface="Arial Narrow" charset="0"/>
              </a:rPr>
              <a:t>[evts</a:t>
            </a:r>
            <a:r>
              <a:rPr lang="en-US" sz="1300" dirty="0">
                <a:ea typeface="ＭＳ Ｐゴシック" charset="0"/>
                <a:cs typeface="Arial Narrow" charset="0"/>
              </a:rPr>
              <a:t>/keVee/kg/</a:t>
            </a:r>
            <a:r>
              <a:rPr lang="en-US" sz="1300" dirty="0" smtClean="0">
                <a:ea typeface="ＭＳ Ｐゴシック" charset="0"/>
                <a:cs typeface="Arial Narrow" charset="0"/>
              </a:rPr>
              <a:t>day]</a:t>
            </a:r>
            <a:endParaRPr lang="en-US" sz="1300" dirty="0">
              <a:ea typeface="ＭＳ Ｐゴシック" charset="0"/>
              <a:cs typeface="Arial Narrow" charset="0"/>
            </a:endParaRPr>
          </a:p>
        </p:txBody>
      </p:sp>
      <p:sp>
        <p:nvSpPr>
          <p:cNvPr id="7" name="Rectangle 5"/>
          <p:cNvSpPr>
            <a:spLocks/>
          </p:cNvSpPr>
          <p:nvPr/>
        </p:nvSpPr>
        <p:spPr bwMode="auto">
          <a:xfrm>
            <a:off x="2437947" y="3166187"/>
            <a:ext cx="1977570" cy="128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p>
            <a:pPr marL="57150"/>
            <a:r>
              <a:rPr lang="en-US" sz="1300" b="1" dirty="0" smtClean="0">
                <a:ea typeface="ＭＳ Ｐゴシック" charset="0"/>
                <a:cs typeface="Arial Narrow" charset="0"/>
              </a:rPr>
              <a:t>118.3 </a:t>
            </a:r>
            <a:r>
              <a:rPr lang="en-US" sz="1400" dirty="0" smtClean="0"/>
              <a:t>± </a:t>
            </a:r>
            <a:r>
              <a:rPr lang="en-US" sz="1300" b="1" dirty="0" smtClean="0">
                <a:ea typeface="ＭＳ Ｐゴシック" charset="0"/>
                <a:cs typeface="Arial Narrow" charset="0"/>
              </a:rPr>
              <a:t>6.5 kg</a:t>
            </a:r>
            <a:r>
              <a:rPr lang="en-US" sz="1300" b="1" dirty="0">
                <a:ea typeface="ＭＳ Ｐゴシック" charset="0"/>
                <a:cs typeface="Arial Narrow" charset="0"/>
              </a:rPr>
              <a:t/>
            </a:r>
            <a:br>
              <a:rPr lang="en-US" sz="1300" b="1" dirty="0">
                <a:ea typeface="ＭＳ Ｐゴシック" charset="0"/>
                <a:cs typeface="Arial Narrow" charset="0"/>
              </a:rPr>
            </a:br>
            <a:r>
              <a:rPr lang="en-US" sz="1300" b="1" dirty="0" smtClean="0">
                <a:ea typeface="ＭＳ Ｐゴシック" charset="0"/>
                <a:cs typeface="Arial Narrow" charset="0"/>
              </a:rPr>
              <a:t>3.6 </a:t>
            </a:r>
            <a:r>
              <a:rPr lang="en-US" sz="1400" dirty="0" smtClean="0"/>
              <a:t>± </a:t>
            </a:r>
            <a:r>
              <a:rPr lang="en-US" sz="1300" b="1" dirty="0" smtClean="0">
                <a:ea typeface="ＭＳ Ｐゴシック" charset="0"/>
                <a:cs typeface="Arial Narrow" charset="0"/>
              </a:rPr>
              <a:t>0.2 mDRUee</a:t>
            </a:r>
            <a:endParaRPr lang="en-US" sz="1300" b="1" dirty="0">
              <a:ea typeface="ＭＳ Ｐゴシック" charset="0"/>
              <a:cs typeface="Arial Narrow" charset="0"/>
            </a:endParaRPr>
          </a:p>
          <a:p>
            <a:pPr marL="57150"/>
            <a:r>
              <a:rPr lang="en-US" sz="1300" b="1" dirty="0">
                <a:ea typeface="ＭＳ Ｐゴシック" charset="0"/>
                <a:cs typeface="Arial Narrow" charset="0"/>
              </a:rPr>
              <a:t>(</a:t>
            </a:r>
            <a:r>
              <a:rPr lang="en-US" sz="1300" b="1" dirty="0" smtClean="0">
                <a:ea typeface="ＭＳ Ｐゴシック" charset="0"/>
                <a:cs typeface="Arial Narrow" charset="0"/>
              </a:rPr>
              <a:t>0.5 cosmogenic</a:t>
            </a:r>
            <a:r>
              <a:rPr lang="en-US" sz="1300" b="1" dirty="0">
                <a:ea typeface="ＭＳ Ｐゴシック" charset="0"/>
                <a:cs typeface="Arial Narrow" charset="0"/>
              </a:rPr>
              <a:t>)</a:t>
            </a:r>
          </a:p>
          <a:p>
            <a:pPr marL="57150"/>
            <a:endParaRPr lang="en-US" sz="1300" b="1" dirty="0" smtClean="0">
              <a:ea typeface="ＭＳ Ｐゴシック" charset="0"/>
              <a:cs typeface="Arial Narrow" charset="0"/>
            </a:endParaRPr>
          </a:p>
          <a:p>
            <a:pPr marL="57150"/>
            <a:endParaRPr lang="en-US" sz="1300" b="1" dirty="0">
              <a:ea typeface="ＭＳ Ｐゴシック" charset="0"/>
              <a:cs typeface="Arial Narrow" charset="0"/>
            </a:endParaRPr>
          </a:p>
          <a:p>
            <a:pPr marL="57150"/>
            <a:endParaRPr lang="en-US" sz="1300" b="1" dirty="0" smtClean="0">
              <a:ea typeface="ＭＳ Ｐゴシック" charset="0"/>
              <a:cs typeface="Arial Narrow" charset="0"/>
            </a:endParaRPr>
          </a:p>
          <a:p>
            <a:pPr marL="57150"/>
            <a:endParaRPr lang="en-US" sz="1300" b="1" dirty="0">
              <a:ea typeface="ＭＳ Ｐゴシック" charset="0"/>
              <a:cs typeface="Arial Narrow" charset="0"/>
            </a:endParaRPr>
          </a:p>
          <a:p>
            <a:pPr marL="57150"/>
            <a:r>
              <a:rPr lang="en-US" sz="1300" b="1" dirty="0" smtClean="0">
                <a:ea typeface="ＭＳ Ｐゴシック" charset="0"/>
                <a:cs typeface="Arial Narrow" charset="0"/>
              </a:rPr>
              <a:t>R &lt; 18 </a:t>
            </a:r>
            <a:r>
              <a:rPr lang="en-US" sz="1300" b="1" dirty="0">
                <a:ea typeface="ＭＳ Ｐゴシック" charset="0"/>
                <a:cs typeface="Arial Narrow" charset="0"/>
              </a:rPr>
              <a:t>cm</a:t>
            </a:r>
          </a:p>
          <a:p>
            <a:pPr marL="57150"/>
            <a:r>
              <a:rPr lang="en-US" sz="1300" b="1" dirty="0" smtClean="0">
                <a:ea typeface="ＭＳ Ｐゴシック" charset="0"/>
                <a:cs typeface="Arial Narrow" charset="0"/>
              </a:rPr>
              <a:t>Z = 7 </a:t>
            </a:r>
            <a:r>
              <a:rPr lang="en-US" sz="1400" dirty="0"/>
              <a:t>–</a:t>
            </a:r>
            <a:r>
              <a:rPr lang="en-US" sz="1300" b="1" dirty="0" smtClean="0">
                <a:ea typeface="ＭＳ Ｐゴシック" charset="0"/>
                <a:cs typeface="Arial Narrow" charset="0"/>
              </a:rPr>
              <a:t> 47 </a:t>
            </a:r>
            <a:r>
              <a:rPr lang="en-US" sz="1300" b="1" dirty="0">
                <a:ea typeface="ＭＳ Ｐゴシック" charset="0"/>
                <a:cs typeface="Arial Narrow" charset="0"/>
              </a:rPr>
              <a:t>cm</a:t>
            </a:r>
          </a:p>
        </p:txBody>
      </p:sp>
      <p:sp>
        <p:nvSpPr>
          <p:cNvPr id="10" name="Rectangle 4"/>
          <p:cNvSpPr>
            <a:spLocks/>
          </p:cNvSpPr>
          <p:nvPr/>
        </p:nvSpPr>
        <p:spPr bwMode="auto">
          <a:xfrm>
            <a:off x="825047" y="3202473"/>
            <a:ext cx="1594757" cy="2413783"/>
          </a:xfrm>
          <a:prstGeom prst="rect">
            <a:avLst/>
          </a:prstGeom>
          <a:noFill/>
          <a:ln w="38100" cap="flat">
            <a:solidFill>
              <a:schemeClr val="tx1"/>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1" name="Rectangle 4"/>
          <p:cNvSpPr>
            <a:spLocks/>
          </p:cNvSpPr>
          <p:nvPr/>
        </p:nvSpPr>
        <p:spPr bwMode="auto">
          <a:xfrm>
            <a:off x="5168480" y="3191586"/>
            <a:ext cx="1594757" cy="2413783"/>
          </a:xfrm>
          <a:prstGeom prst="rect">
            <a:avLst/>
          </a:prstGeom>
          <a:noFill/>
          <a:ln w="38100" cap="flat">
            <a:solidFill>
              <a:schemeClr val="tx1"/>
            </a:solidFill>
            <a:prstDash val="sysDot"/>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2" name="Content Placeholder 2"/>
          <p:cNvSpPr>
            <a:spLocks noGrp="1"/>
          </p:cNvSpPr>
          <p:nvPr>
            <p:ph idx="1"/>
          </p:nvPr>
        </p:nvSpPr>
        <p:spPr>
          <a:xfrm>
            <a:off x="118878" y="1008413"/>
            <a:ext cx="8963085" cy="1093254"/>
          </a:xfrm>
        </p:spPr>
        <p:txBody>
          <a:bodyPr>
            <a:normAutofit/>
          </a:bodyPr>
          <a:lstStyle/>
          <a:p>
            <a:pPr>
              <a:spcBef>
                <a:spcPts val="500"/>
              </a:spcBef>
            </a:pPr>
            <a:r>
              <a:rPr lang="en-US" sz="2000" dirty="0" smtClean="0"/>
              <a:t>Quiet </a:t>
            </a:r>
            <a:r>
              <a:rPr lang="en-US" sz="2000" dirty="0"/>
              <a:t>detector with &lt; 2 events/day in </a:t>
            </a:r>
            <a:r>
              <a:rPr lang="en-US" sz="2000" dirty="0" smtClean="0"/>
              <a:t>the energy </a:t>
            </a:r>
            <a:r>
              <a:rPr lang="en-US" sz="2000" dirty="0"/>
              <a:t>and volume regions of interest, </a:t>
            </a:r>
            <a:r>
              <a:rPr lang="en-US" sz="2000" dirty="0" smtClean="0"/>
              <a:t>getting quieter as cosmogenic activity (activated Xe) cools</a:t>
            </a:r>
          </a:p>
          <a:p>
            <a:pPr>
              <a:spcBef>
                <a:spcPts val="500"/>
              </a:spcBef>
            </a:pPr>
            <a:r>
              <a:rPr lang="en-US" sz="2000" dirty="0" smtClean="0"/>
              <a:t>Fiducial </a:t>
            </a:r>
            <a:r>
              <a:rPr lang="en-US" sz="2000" dirty="0"/>
              <a:t>volume </a:t>
            </a:r>
            <a:r>
              <a:rPr lang="en-US" sz="2000" dirty="0" smtClean="0"/>
              <a:t>indicted by dashed edges. Energy regime: </a:t>
            </a:r>
            <a:r>
              <a:rPr lang="en-US" sz="2000" dirty="0"/>
              <a:t>&lt; 5 </a:t>
            </a:r>
            <a:r>
              <a:rPr lang="en-US" sz="2000" dirty="0" smtClean="0"/>
              <a:t>keVee</a:t>
            </a:r>
            <a:endParaRPr lang="en-US" sz="2000" dirty="0"/>
          </a:p>
        </p:txBody>
      </p:sp>
    </p:spTree>
    <p:extLst>
      <p:ext uri="{BB962C8B-B14F-4D97-AF65-F5344CB8AC3E}">
        <p14:creationId xmlns:p14="http://schemas.microsoft.com/office/powerpoint/2010/main" val="284332723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igh_E_hist_prlsized_v5.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327" y="746338"/>
            <a:ext cx="8299922" cy="5806789"/>
          </a:xfrm>
          <a:prstGeom prst="rect">
            <a:avLst/>
          </a:prstGeom>
        </p:spPr>
      </p:pic>
      <p:sp>
        <p:nvSpPr>
          <p:cNvPr id="2" name="Title 1"/>
          <p:cNvSpPr>
            <a:spLocks noGrp="1"/>
          </p:cNvSpPr>
          <p:nvPr>
            <p:ph type="title"/>
          </p:nvPr>
        </p:nvSpPr>
        <p:spPr>
          <a:xfrm>
            <a:off x="549275" y="-476948"/>
            <a:ext cx="8042276" cy="1336956"/>
          </a:xfrm>
        </p:spPr>
        <p:txBody>
          <a:bodyPr/>
          <a:lstStyle/>
          <a:p>
            <a:r>
              <a:rPr lang="en-US" dirty="0" smtClean="0"/>
              <a:t>Full Background Model</a:t>
            </a:r>
            <a:endParaRPr lang="en-US" dirty="0"/>
          </a:p>
        </p:txBody>
      </p:sp>
      <p:sp>
        <p:nvSpPr>
          <p:cNvPr id="5" name="Rectangle 4"/>
          <p:cNvSpPr>
            <a:spLocks/>
          </p:cNvSpPr>
          <p:nvPr/>
        </p:nvSpPr>
        <p:spPr bwMode="auto">
          <a:xfrm>
            <a:off x="2064866" y="4379792"/>
            <a:ext cx="126617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spAutoFit/>
          </a:bodyPr>
          <a:lstStyle/>
          <a:p>
            <a:pPr marL="57150"/>
            <a:r>
              <a:rPr lang="en-US" b="1" dirty="0" smtClean="0">
                <a:solidFill>
                  <a:srgbClr val="FF0000"/>
                </a:solidFill>
                <a:ea typeface="ＭＳ Ｐゴシック" charset="0"/>
                <a:cs typeface="Arial Narrow" charset="0"/>
              </a:rPr>
              <a:t>Simulation</a:t>
            </a:r>
            <a:endParaRPr lang="en-US" b="1" dirty="0">
              <a:solidFill>
                <a:srgbClr val="FF0000"/>
              </a:solidFill>
              <a:ea typeface="ＭＳ Ｐゴシック" charset="0"/>
              <a:cs typeface="Arial Narrow" charset="0"/>
            </a:endParaRPr>
          </a:p>
        </p:txBody>
      </p:sp>
      <p:sp>
        <p:nvSpPr>
          <p:cNvPr id="6" name="Rectangle 5"/>
          <p:cNvSpPr>
            <a:spLocks/>
          </p:cNvSpPr>
          <p:nvPr/>
        </p:nvSpPr>
        <p:spPr bwMode="auto">
          <a:xfrm>
            <a:off x="2064866" y="4096771"/>
            <a:ext cx="16819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spAutoFit/>
          </a:bodyPr>
          <a:lstStyle/>
          <a:p>
            <a:pPr marL="57150"/>
            <a:r>
              <a:rPr lang="en-US" b="1" dirty="0" smtClean="0">
                <a:ea typeface="ＭＳ Ｐゴシック" charset="0"/>
                <a:cs typeface="Arial Narrow" charset="0"/>
              </a:rPr>
              <a:t>Data spectrum</a:t>
            </a:r>
            <a:endParaRPr lang="en-US" b="1" dirty="0">
              <a:ea typeface="ＭＳ Ｐゴシック" charset="0"/>
              <a:cs typeface="Arial Narrow" charset="0"/>
            </a:endParaRPr>
          </a:p>
        </p:txBody>
      </p:sp>
      <p:sp>
        <p:nvSpPr>
          <p:cNvPr id="8" name="Rectangle 3"/>
          <p:cNvSpPr>
            <a:spLocks/>
          </p:cNvSpPr>
          <p:nvPr/>
        </p:nvSpPr>
        <p:spPr bwMode="auto">
          <a:xfrm>
            <a:off x="4606793" y="1404776"/>
            <a:ext cx="348727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57799" bIns="0">
            <a:spAutoFit/>
          </a:bodyPr>
          <a:lstStyle/>
          <a:p>
            <a:pPr marL="57150"/>
            <a:r>
              <a:rPr lang="en-US" sz="1600" dirty="0" smtClean="0">
                <a:solidFill>
                  <a:srgbClr val="001F67"/>
                </a:solidFill>
                <a:ea typeface="ＭＳ Ｐゴシック" charset="0"/>
                <a:cs typeface="Arial Narrow" charset="0"/>
              </a:rPr>
              <a:t>(larger volume, 225 kg, so the high-energy peaks prominent)</a:t>
            </a:r>
            <a:endParaRPr lang="en-US" sz="1600" dirty="0">
              <a:solidFill>
                <a:srgbClr val="001F67"/>
              </a:solidFill>
              <a:ea typeface="ＭＳ Ｐゴシック" charset="0"/>
              <a:cs typeface="Arial Narrow" charset="0"/>
            </a:endParaRPr>
          </a:p>
        </p:txBody>
      </p:sp>
      <p:sp>
        <p:nvSpPr>
          <p:cNvPr id="9" name="Slide Number Placeholder 8"/>
          <p:cNvSpPr>
            <a:spLocks noGrp="1"/>
          </p:cNvSpPr>
          <p:nvPr>
            <p:ph type="sldNum" sz="quarter" idx="12"/>
          </p:nvPr>
        </p:nvSpPr>
        <p:spPr/>
        <p:txBody>
          <a:bodyPr/>
          <a:lstStyle/>
          <a:p>
            <a:fld id="{DACD7572-467B-584F-8A08-C66E93CD0B22}" type="slidenum">
              <a:rPr lang="en-US" smtClean="0"/>
              <a:t>56</a:t>
            </a:fld>
            <a:endParaRPr lang="en-US"/>
          </a:p>
        </p:txBody>
      </p:sp>
      <p:sp>
        <p:nvSpPr>
          <p:cNvPr id="3" name="Rectangle 2"/>
          <p:cNvSpPr/>
          <p:nvPr/>
        </p:nvSpPr>
        <p:spPr>
          <a:xfrm>
            <a:off x="4154141" y="4095995"/>
            <a:ext cx="3219872" cy="1815882"/>
          </a:xfrm>
          <a:prstGeom prst="rect">
            <a:avLst/>
          </a:prstGeom>
        </p:spPr>
        <p:txBody>
          <a:bodyPr wrap="square">
            <a:spAutoFit/>
          </a:bodyPr>
          <a:lstStyle/>
          <a:p>
            <a:r>
              <a:rPr lang="en-US" sz="1400" dirty="0" smtClean="0"/>
              <a:t>Can not </a:t>
            </a:r>
            <a:r>
              <a:rPr lang="en-US" sz="1400" dirty="0"/>
              <a:t>be </a:t>
            </a:r>
            <a:r>
              <a:rPr lang="en-US" sz="1400" dirty="0" smtClean="0"/>
              <a:t>well-fitted assuming equilibrium AND </a:t>
            </a:r>
            <a:r>
              <a:rPr lang="en-US" sz="1400" dirty="0"/>
              <a:t>maintaining </a:t>
            </a:r>
            <a:r>
              <a:rPr lang="en-US" sz="1400" dirty="0" smtClean="0"/>
              <a:t>a good </a:t>
            </a:r>
            <a:r>
              <a:rPr lang="en-US" sz="1400" dirty="0"/>
              <a:t>fit across </a:t>
            </a:r>
            <a:r>
              <a:rPr lang="en-US" sz="1400" dirty="0" smtClean="0"/>
              <a:t>positions in detector </a:t>
            </a:r>
            <a:r>
              <a:rPr lang="en-US" sz="1400" dirty="0"/>
              <a:t>at </a:t>
            </a:r>
            <a:r>
              <a:rPr lang="en-US" sz="1400" dirty="0" smtClean="0"/>
              <a:t>both higher and lower energies. Location of contamination </a:t>
            </a:r>
            <a:r>
              <a:rPr lang="en-US" sz="1400" dirty="0"/>
              <a:t>could </a:t>
            </a:r>
            <a:r>
              <a:rPr lang="en-US" sz="1400" dirty="0" smtClean="0"/>
              <a:t>be culprit BUT </a:t>
            </a:r>
            <a:r>
              <a:rPr lang="en-US" sz="1400" baseline="30000" dirty="0" smtClean="0"/>
              <a:t>228</a:t>
            </a:r>
            <a:r>
              <a:rPr lang="en-US" sz="1400" dirty="0" smtClean="0"/>
              <a:t>Ac </a:t>
            </a:r>
            <a:r>
              <a:rPr lang="en-US" sz="1400" dirty="0"/>
              <a:t>is </a:t>
            </a:r>
            <a:r>
              <a:rPr lang="en-US" sz="1400" dirty="0" smtClean="0"/>
              <a:t>a small </a:t>
            </a:r>
            <a:r>
              <a:rPr lang="en-US" sz="1400" dirty="0"/>
              <a:t>contributor to low</a:t>
            </a:r>
            <a:r>
              <a:rPr lang="en-US" sz="1400" dirty="0" smtClean="0"/>
              <a:t>-</a:t>
            </a:r>
            <a:r>
              <a:rPr lang="en-US" sz="1400" dirty="0"/>
              <a:t>E</a:t>
            </a:r>
            <a:r>
              <a:rPr lang="en-US" sz="1400" dirty="0" smtClean="0"/>
              <a:t> </a:t>
            </a:r>
            <a:r>
              <a:rPr lang="en-US" sz="1400" dirty="0"/>
              <a:t>ER </a:t>
            </a:r>
            <a:r>
              <a:rPr lang="en-US" sz="1400" dirty="0" smtClean="0"/>
              <a:t>BGs</a:t>
            </a:r>
            <a:r>
              <a:rPr lang="en-US" sz="1400" dirty="0"/>
              <a:t>, so </a:t>
            </a:r>
            <a:r>
              <a:rPr lang="en-US" sz="1400" dirty="0" smtClean="0"/>
              <a:t>overestimate has a small effect.</a:t>
            </a:r>
            <a:endParaRPr lang="en-US" sz="1400" dirty="0"/>
          </a:p>
        </p:txBody>
      </p:sp>
      <p:sp>
        <p:nvSpPr>
          <p:cNvPr id="10" name="Line 12"/>
          <p:cNvSpPr>
            <a:spLocks noChangeShapeType="1"/>
          </p:cNvSpPr>
          <p:nvPr/>
        </p:nvSpPr>
        <p:spPr bwMode="auto">
          <a:xfrm>
            <a:off x="3574109" y="3440336"/>
            <a:ext cx="780178" cy="655659"/>
          </a:xfrm>
          <a:prstGeom prst="line">
            <a:avLst/>
          </a:prstGeom>
          <a:noFill/>
          <a:ln w="25400" cap="flat">
            <a:solidFill>
              <a:schemeClr val="tx1"/>
            </a:solidFill>
            <a:prstDash val="solid"/>
            <a:round/>
            <a:headEnd type="oval"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1" name="Rectangle 10"/>
          <p:cNvSpPr/>
          <p:nvPr/>
        </p:nvSpPr>
        <p:spPr>
          <a:xfrm>
            <a:off x="7508423" y="3324575"/>
            <a:ext cx="1687739" cy="954107"/>
          </a:xfrm>
          <a:prstGeom prst="rect">
            <a:avLst/>
          </a:prstGeom>
        </p:spPr>
        <p:txBody>
          <a:bodyPr wrap="square">
            <a:spAutoFit/>
          </a:bodyPr>
          <a:lstStyle/>
          <a:p>
            <a:r>
              <a:rPr lang="en-US" sz="1400" dirty="0" smtClean="0"/>
              <a:t>(PMT saturation causes a peak misalignment at higher energies)</a:t>
            </a:r>
            <a:endParaRPr lang="en-US" sz="1400" dirty="0"/>
          </a:p>
        </p:txBody>
      </p:sp>
      <p:sp>
        <p:nvSpPr>
          <p:cNvPr id="12" name="Line 12"/>
          <p:cNvSpPr>
            <a:spLocks noChangeShapeType="1"/>
          </p:cNvSpPr>
          <p:nvPr/>
        </p:nvSpPr>
        <p:spPr bwMode="auto">
          <a:xfrm>
            <a:off x="7374013" y="3620756"/>
            <a:ext cx="182036" cy="0"/>
          </a:xfrm>
          <a:prstGeom prst="line">
            <a:avLst/>
          </a:prstGeom>
          <a:noFill/>
          <a:ln w="25400" cap="flat">
            <a:solidFill>
              <a:schemeClr val="tx1"/>
            </a:solidFill>
            <a:prstDash val="solid"/>
            <a:round/>
            <a:headEnd type="oval"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extLst>
      <p:ext uri="{BB962C8B-B14F-4D97-AF65-F5344CB8AC3E}">
        <p14:creationId xmlns:p14="http://schemas.microsoft.com/office/powerpoint/2010/main" val="1022419300"/>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335856"/>
            <a:ext cx="9143999" cy="1336956"/>
          </a:xfrm>
        </p:spPr>
        <p:txBody>
          <a:bodyPr/>
          <a:lstStyle/>
          <a:p>
            <a:r>
              <a:rPr lang="en-US" dirty="0" smtClean="0"/>
              <a:t>Summary of Effect of Cuts</a:t>
            </a:r>
            <a:endParaRPr lang="en-US" dirty="0"/>
          </a:p>
        </p:txBody>
      </p:sp>
      <p:sp>
        <p:nvSpPr>
          <p:cNvPr id="6" name="Slide Number Placeholder 5"/>
          <p:cNvSpPr>
            <a:spLocks noGrp="1"/>
          </p:cNvSpPr>
          <p:nvPr>
            <p:ph type="sldNum" sz="quarter" idx="12"/>
          </p:nvPr>
        </p:nvSpPr>
        <p:spPr/>
        <p:txBody>
          <a:bodyPr/>
          <a:lstStyle/>
          <a:p>
            <a:fld id="{DACD7572-467B-584F-8A08-C66E93CD0B22}" type="slidenum">
              <a:rPr lang="en-US" smtClean="0"/>
              <a:t>57</a:t>
            </a:fld>
            <a:endParaRPr lang="en-US" dirty="0"/>
          </a:p>
        </p:txBody>
      </p:sp>
      <p:pic>
        <p:nvPicPr>
          <p:cNvPr id="2" name="Picture 1" descr="WS_cuts_table.pdf"/>
          <p:cNvPicPr>
            <a:picLocks noChangeAspect="1"/>
          </p:cNvPicPr>
          <p:nvPr/>
        </p:nvPicPr>
        <p:blipFill rotWithShape="1">
          <a:blip r:embed="rId2">
            <a:extLst>
              <a:ext uri="{28A0092B-C50C-407E-A947-70E740481C1C}">
                <a14:useLocalDpi xmlns:a14="http://schemas.microsoft.com/office/drawing/2010/main" val="0"/>
              </a:ext>
            </a:extLst>
          </a:blip>
          <a:srcRect t="13858"/>
          <a:stretch/>
        </p:blipFill>
        <p:spPr>
          <a:xfrm>
            <a:off x="775226" y="1039220"/>
            <a:ext cx="7653333" cy="4944544"/>
          </a:xfrm>
          <a:prstGeom prst="rect">
            <a:avLst/>
          </a:prstGeom>
        </p:spPr>
      </p:pic>
      <p:sp>
        <p:nvSpPr>
          <p:cNvPr id="7" name="Content Placeholder 2"/>
          <p:cNvSpPr>
            <a:spLocks noGrp="1"/>
          </p:cNvSpPr>
          <p:nvPr>
            <p:ph idx="1"/>
          </p:nvPr>
        </p:nvSpPr>
        <p:spPr>
          <a:xfrm>
            <a:off x="656553" y="6077357"/>
            <a:ext cx="7752671" cy="563436"/>
          </a:xfrm>
        </p:spPr>
        <p:txBody>
          <a:bodyPr>
            <a:normAutofit/>
          </a:bodyPr>
          <a:lstStyle/>
          <a:p>
            <a:r>
              <a:rPr lang="en-US" dirty="0" smtClean="0"/>
              <a:t>Non-blind analysis, but cuts are very simple</a:t>
            </a:r>
            <a:endParaRPr lang="en-US" dirty="0"/>
          </a:p>
        </p:txBody>
      </p:sp>
    </p:spTree>
    <p:extLst>
      <p:ext uri="{BB962C8B-B14F-4D97-AF65-F5344CB8AC3E}">
        <p14:creationId xmlns:p14="http://schemas.microsoft.com/office/powerpoint/2010/main" val="2173931323"/>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488988"/>
            <a:ext cx="8042276" cy="1336956"/>
          </a:xfrm>
        </p:spPr>
        <p:txBody>
          <a:bodyPr/>
          <a:lstStyle/>
          <a:p>
            <a:r>
              <a:rPr lang="en-US" dirty="0" smtClean="0"/>
              <a:t>What a Typical Event is Like</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228" y="1372581"/>
            <a:ext cx="7756233" cy="4971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5" name="Rectangle 3"/>
          <p:cNvSpPr>
            <a:spLocks/>
          </p:cNvSpPr>
          <p:nvPr/>
        </p:nvSpPr>
        <p:spPr bwMode="auto">
          <a:xfrm>
            <a:off x="1363321" y="1036113"/>
            <a:ext cx="65364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square" lIns="0" tIns="0" rIns="57799" bIns="0">
            <a:spAutoFit/>
          </a:bodyPr>
          <a:lstStyle/>
          <a:p>
            <a:pPr marL="57150"/>
            <a:r>
              <a:rPr lang="en-US" dirty="0">
                <a:solidFill>
                  <a:srgbClr val="001F67"/>
                </a:solidFill>
                <a:ea typeface="ＭＳ Ｐゴシック" charset="0"/>
                <a:cs typeface="Arial Narrow" charset="0"/>
              </a:rPr>
              <a:t>1.5 </a:t>
            </a:r>
            <a:r>
              <a:rPr lang="en-US" dirty="0" smtClean="0">
                <a:solidFill>
                  <a:srgbClr val="001F67"/>
                </a:solidFill>
                <a:ea typeface="ＭＳ Ｐゴシック" charset="0"/>
                <a:cs typeface="Arial Narrow" charset="0"/>
              </a:rPr>
              <a:t>keVee (electron-equivalent reconstructed energy) event</a:t>
            </a:r>
            <a:endParaRPr lang="en-US" dirty="0">
              <a:solidFill>
                <a:srgbClr val="001F67"/>
              </a:solidFill>
              <a:ea typeface="ＭＳ Ｐゴシック" charset="0"/>
              <a:cs typeface="Arial Narrow" charset="0"/>
            </a:endParaRPr>
          </a:p>
        </p:txBody>
      </p:sp>
      <p:sp>
        <p:nvSpPr>
          <p:cNvPr id="6" name="Slide Number Placeholder 5"/>
          <p:cNvSpPr>
            <a:spLocks noGrp="1"/>
          </p:cNvSpPr>
          <p:nvPr>
            <p:ph type="sldNum" sz="quarter" idx="12"/>
          </p:nvPr>
        </p:nvSpPr>
        <p:spPr/>
        <p:txBody>
          <a:bodyPr/>
          <a:lstStyle/>
          <a:p>
            <a:fld id="{DACD7572-467B-584F-8A08-C66E93CD0B22}" type="slidenum">
              <a:rPr lang="en-US" smtClean="0">
                <a:solidFill>
                  <a:srgbClr val="000000"/>
                </a:solidFill>
              </a:rPr>
              <a:t>58</a:t>
            </a:fld>
            <a:endParaRPr lang="en-US" dirty="0">
              <a:solidFill>
                <a:srgbClr val="000000"/>
              </a:solidFill>
            </a:endParaRPr>
          </a:p>
        </p:txBody>
      </p:sp>
      <p:sp>
        <p:nvSpPr>
          <p:cNvPr id="3" name="TextBox 2"/>
          <p:cNvSpPr txBox="1"/>
          <p:nvPr/>
        </p:nvSpPr>
        <p:spPr>
          <a:xfrm>
            <a:off x="3193516" y="3454674"/>
            <a:ext cx="2782654" cy="1477328"/>
          </a:xfrm>
          <a:prstGeom prst="rect">
            <a:avLst/>
          </a:prstGeom>
          <a:noFill/>
        </p:spPr>
        <p:txBody>
          <a:bodyPr wrap="square" rtlCol="0">
            <a:spAutoFit/>
          </a:bodyPr>
          <a:lstStyle/>
          <a:p>
            <a:r>
              <a:rPr lang="en-US" dirty="0" smtClean="0"/>
              <a:t>Look at all the white space! Not much noise. (The front-end electronics were a UC Davis responsibility.)</a:t>
            </a:r>
            <a:endParaRPr lang="en-US" dirty="0"/>
          </a:p>
        </p:txBody>
      </p:sp>
    </p:spTree>
    <p:extLst>
      <p:ext uri="{BB962C8B-B14F-4D97-AF65-F5344CB8AC3E}">
        <p14:creationId xmlns:p14="http://schemas.microsoft.com/office/powerpoint/2010/main" val="16600876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611567"/>
            <a:ext cx="8042276" cy="1336956"/>
          </a:xfrm>
        </p:spPr>
        <p:txBody>
          <a:bodyPr/>
          <a:lstStyle/>
          <a:p>
            <a:r>
              <a:rPr lang="en-US" dirty="0" smtClean="0"/>
              <a:t>Position Reconstruction</a:t>
            </a:r>
            <a:endParaRPr lang="en-US" dirty="0"/>
          </a:p>
        </p:txBody>
      </p:sp>
      <p:sp>
        <p:nvSpPr>
          <p:cNvPr id="4" name="Slide Number Placeholder 3"/>
          <p:cNvSpPr>
            <a:spLocks noGrp="1"/>
          </p:cNvSpPr>
          <p:nvPr>
            <p:ph type="sldNum" sz="quarter" idx="12"/>
          </p:nvPr>
        </p:nvSpPr>
        <p:spPr/>
        <p:txBody>
          <a:bodyPr/>
          <a:lstStyle/>
          <a:p>
            <a:fld id="{DACD7572-467B-584F-8A08-C66E93CD0B22}" type="slidenum">
              <a:rPr lang="en-US" smtClean="0"/>
              <a:t>59</a:t>
            </a:fld>
            <a:endParaRPr lang="en-US"/>
          </a:p>
        </p:txBody>
      </p:sp>
      <p:pic>
        <p:nvPicPr>
          <p:cNvPr id="5" name="Picture 2"/>
          <p:cNvPicPr>
            <a:picLocks noChangeArrowheads="1"/>
          </p:cNvPicPr>
          <p:nvPr/>
        </p:nvPicPr>
        <p:blipFill>
          <a:blip r:embed="rId4">
            <a:extLst>
              <a:ext uri="{28A0092B-C50C-407E-A947-70E740481C1C}">
                <a14:useLocalDpi xmlns:a14="http://schemas.microsoft.com/office/drawing/2010/main" val="0"/>
              </a:ext>
            </a:extLst>
          </a:blip>
          <a:srcRect l="2286" t="9398" r="8853" b="2466"/>
          <a:stretch>
            <a:fillRect/>
          </a:stretch>
        </p:blipFill>
        <p:spPr bwMode="auto">
          <a:xfrm>
            <a:off x="4806465" y="3288956"/>
            <a:ext cx="3386043" cy="3194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11" name="Content Placeholder 2"/>
          <p:cNvSpPr>
            <a:spLocks noGrp="1"/>
          </p:cNvSpPr>
          <p:nvPr>
            <p:ph idx="1"/>
          </p:nvPr>
        </p:nvSpPr>
        <p:spPr>
          <a:xfrm>
            <a:off x="4592043" y="857970"/>
            <a:ext cx="4496288" cy="2624406"/>
          </a:xfrm>
        </p:spPr>
        <p:txBody>
          <a:bodyPr>
            <a:noAutofit/>
          </a:bodyPr>
          <a:lstStyle/>
          <a:p>
            <a:pPr>
              <a:spcBef>
                <a:spcPts val="1000"/>
              </a:spcBef>
            </a:pPr>
            <a:r>
              <a:rPr lang="en-US" sz="1800" dirty="0" smtClean="0"/>
              <a:t>XY reconstruction of events near anode resolves wires every 5 mm</a:t>
            </a:r>
          </a:p>
          <a:p>
            <a:pPr>
              <a:spcBef>
                <a:spcPts val="1000"/>
              </a:spcBef>
            </a:pPr>
            <a:r>
              <a:rPr lang="en-US" sz="1800" dirty="0" smtClean="0"/>
              <a:t>Iterative approach used to optimize resolution currently* while a neutral network is under development</a:t>
            </a:r>
          </a:p>
          <a:p>
            <a:pPr>
              <a:spcBef>
                <a:spcPts val="1000"/>
              </a:spcBef>
            </a:pPr>
            <a:r>
              <a:rPr lang="en-US" sz="1800" baseline="30000" dirty="0" smtClean="0"/>
              <a:t>83m</a:t>
            </a:r>
            <a:r>
              <a:rPr lang="en-US" sz="1800" dirty="0" smtClean="0"/>
              <a:t>Kr </a:t>
            </a:r>
            <a:r>
              <a:rPr lang="en-US" sz="1800" dirty="0"/>
              <a:t>events map out </a:t>
            </a:r>
            <a:r>
              <a:rPr lang="en-US" sz="1800" dirty="0" smtClean="0"/>
              <a:t>the XYZ </a:t>
            </a:r>
            <a:r>
              <a:rPr lang="en-US" sz="1800" dirty="0"/>
              <a:t>dependence of S1 and S2 signals</a:t>
            </a:r>
          </a:p>
          <a:p>
            <a:pPr>
              <a:spcBef>
                <a:spcPts val="1000"/>
              </a:spcBef>
            </a:pPr>
            <a:endParaRPr lang="en-US" sz="1800" dirty="0"/>
          </a:p>
        </p:txBody>
      </p:sp>
      <p:pic>
        <p:nvPicPr>
          <p:cNvPr id="12" name="lux10_20130104T0933_id01892_Kr83_injection_flow_CH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2373" t="5526" r="29625" b="19808"/>
          <a:stretch/>
        </p:blipFill>
        <p:spPr>
          <a:xfrm>
            <a:off x="472974" y="1039416"/>
            <a:ext cx="3716565" cy="5477044"/>
          </a:xfrm>
          <a:prstGeom prst="rect">
            <a:avLst/>
          </a:prstGeom>
        </p:spPr>
      </p:pic>
      <p:sp>
        <p:nvSpPr>
          <p:cNvPr id="13" name="Line 4"/>
          <p:cNvSpPr>
            <a:spLocks noChangeShapeType="1"/>
          </p:cNvSpPr>
          <p:nvPr/>
        </p:nvSpPr>
        <p:spPr bwMode="auto">
          <a:xfrm rot="10800000" flipH="1">
            <a:off x="5424957" y="3680316"/>
            <a:ext cx="2668587" cy="698500"/>
          </a:xfrm>
          <a:prstGeom prst="line">
            <a:avLst/>
          </a:prstGeom>
          <a:solidFill>
            <a:srgbClr val="FF0000"/>
          </a:solidFill>
          <a:ln w="28575" cap="flat">
            <a:solidFill>
              <a:srgbClr val="4F81BD"/>
            </a:solidFill>
            <a:prstDash val="solid"/>
            <a:round/>
            <a:headEnd type="none" w="med" len="med"/>
            <a:tailEnd type="none" w="med" len="med"/>
          </a:ln>
        </p:spPr>
        <p:txBody>
          <a:bodyPr lIns="0" tIns="0" rIns="0" bIns="0"/>
          <a:lstStyle/>
          <a:p>
            <a:endParaRPr lang="en-US"/>
          </a:p>
        </p:txBody>
      </p:sp>
      <p:sp>
        <p:nvSpPr>
          <p:cNvPr id="14" name="Line 5"/>
          <p:cNvSpPr>
            <a:spLocks noChangeShapeType="1"/>
          </p:cNvSpPr>
          <p:nvPr/>
        </p:nvSpPr>
        <p:spPr bwMode="auto">
          <a:xfrm rot="10800000" flipH="1">
            <a:off x="5394984" y="3488228"/>
            <a:ext cx="2830512" cy="746125"/>
          </a:xfrm>
          <a:prstGeom prst="line">
            <a:avLst/>
          </a:prstGeom>
          <a:solidFill>
            <a:srgbClr val="FF0000"/>
          </a:solidFill>
          <a:ln w="28575" cap="flat">
            <a:solidFill>
              <a:srgbClr val="4F81BD"/>
            </a:solidFill>
            <a:prstDash val="solid"/>
            <a:round/>
            <a:headEnd type="none" w="med" len="med"/>
            <a:tailEnd type="none" w="med" len="med"/>
          </a:ln>
        </p:spPr>
        <p:txBody>
          <a:bodyPr lIns="0" tIns="0" rIns="0" bIns="0"/>
          <a:lstStyle/>
          <a:p>
            <a:endParaRPr lang="en-US"/>
          </a:p>
        </p:txBody>
      </p:sp>
      <p:sp>
        <p:nvSpPr>
          <p:cNvPr id="17" name="Line 6"/>
          <p:cNvSpPr>
            <a:spLocks noChangeShapeType="1"/>
          </p:cNvSpPr>
          <p:nvPr/>
        </p:nvSpPr>
        <p:spPr bwMode="auto">
          <a:xfrm rot="10800000" flipH="1">
            <a:off x="4817230" y="4395311"/>
            <a:ext cx="607726" cy="1427162"/>
          </a:xfrm>
          <a:prstGeom prst="line">
            <a:avLst/>
          </a:prstGeom>
          <a:solidFill>
            <a:srgbClr val="FF0000"/>
          </a:solidFill>
          <a:ln w="19050" cap="flat">
            <a:solidFill>
              <a:srgbClr val="4F81BD"/>
            </a:solidFill>
            <a:prstDash val="solid"/>
            <a:round/>
            <a:headEnd type="none" w="med" len="med"/>
            <a:tailEnd type="none" w="med" len="med"/>
          </a:ln>
        </p:spPr>
        <p:txBody>
          <a:bodyPr lIns="0" tIns="0" rIns="0" bIns="0"/>
          <a:lstStyle/>
          <a:p>
            <a:endParaRPr lang="en-US"/>
          </a:p>
        </p:txBody>
      </p:sp>
      <p:sp>
        <p:nvSpPr>
          <p:cNvPr id="18" name="Line 7"/>
          <p:cNvSpPr>
            <a:spLocks noChangeShapeType="1"/>
          </p:cNvSpPr>
          <p:nvPr/>
        </p:nvSpPr>
        <p:spPr bwMode="auto">
          <a:xfrm>
            <a:off x="4784242" y="3015426"/>
            <a:ext cx="607727" cy="1224450"/>
          </a:xfrm>
          <a:prstGeom prst="line">
            <a:avLst/>
          </a:prstGeom>
          <a:solidFill>
            <a:srgbClr val="FF0000"/>
          </a:solidFill>
          <a:ln w="19050" cap="flat">
            <a:solidFill>
              <a:srgbClr val="4F81BD"/>
            </a:solidFill>
            <a:prstDash val="solid"/>
            <a:round/>
            <a:headEnd type="none" w="med" len="med"/>
            <a:tailEnd type="none" w="med" len="med"/>
          </a:ln>
        </p:spPr>
        <p:txBody>
          <a:bodyPr lIns="0" tIns="0" rIns="0" bIns="0"/>
          <a:lstStyle/>
          <a:p>
            <a:endParaRPr lang="en-US"/>
          </a:p>
        </p:txBody>
      </p:sp>
      <p:pic>
        <p:nvPicPr>
          <p:cNvPr id="19" name="Picture 3"/>
          <p:cNvPicPr>
            <a:picLocks noChangeArrowheads="1"/>
          </p:cNvPicPr>
          <p:nvPr/>
        </p:nvPicPr>
        <p:blipFill>
          <a:blip r:embed="rId6">
            <a:extLst>
              <a:ext uri="{28A0092B-C50C-407E-A947-70E740481C1C}">
                <a14:useLocalDpi xmlns:a14="http://schemas.microsoft.com/office/drawing/2010/main" val="0"/>
              </a:ext>
            </a:extLst>
          </a:blip>
          <a:srcRect l="5643" t="9055" r="8505" b="3214"/>
          <a:stretch>
            <a:fillRect/>
          </a:stretch>
        </p:blipFill>
        <p:spPr bwMode="auto">
          <a:xfrm>
            <a:off x="870434" y="2883466"/>
            <a:ext cx="3897313"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20" name="Rectangle 19"/>
          <p:cNvSpPr/>
          <p:nvPr/>
        </p:nvSpPr>
        <p:spPr>
          <a:xfrm>
            <a:off x="7535750" y="5386532"/>
            <a:ext cx="1707213" cy="738664"/>
          </a:xfrm>
          <a:prstGeom prst="rect">
            <a:avLst/>
          </a:prstGeom>
        </p:spPr>
        <p:txBody>
          <a:bodyPr wrap="square">
            <a:spAutoFit/>
          </a:bodyPr>
          <a:lstStyle/>
          <a:p>
            <a:r>
              <a:rPr lang="en-US" sz="1400" dirty="0" smtClean="0"/>
              <a:t>*V. Solovov et </a:t>
            </a:r>
            <a:r>
              <a:rPr lang="en-US" sz="1400" dirty="0"/>
              <a:t>al</a:t>
            </a:r>
            <a:r>
              <a:rPr lang="en-US" sz="1400" dirty="0" smtClean="0"/>
              <a:t>.,</a:t>
            </a:r>
            <a:r>
              <a:rPr lang="en-US" sz="1400" dirty="0"/>
              <a:t> </a:t>
            </a:r>
            <a:r>
              <a:rPr lang="en-US" sz="1400" dirty="0" smtClean="0"/>
              <a:t>IEEE Trans. Nucl. Sci.,</a:t>
            </a:r>
            <a:r>
              <a:rPr lang="en-US" sz="1400" dirty="0"/>
              <a:t> </a:t>
            </a:r>
            <a:r>
              <a:rPr lang="en-US" sz="1400" dirty="0" smtClean="0"/>
              <a:t>59 (2012)</a:t>
            </a:r>
            <a:endParaRPr lang="en-US" sz="1400" dirty="0"/>
          </a:p>
        </p:txBody>
      </p:sp>
    </p:spTree>
    <p:extLst>
      <p:ext uri="{BB962C8B-B14F-4D97-AF65-F5344CB8AC3E}">
        <p14:creationId xmlns:p14="http://schemas.microsoft.com/office/powerpoint/2010/main" val="587773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000"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12"/>
                                        </p:tgtEl>
                                      </p:cBhvr>
                                    </p:cmd>
                                  </p:childTnLst>
                                </p:cTn>
                              </p:par>
                            </p:childTnLst>
                          </p:cTn>
                        </p:par>
                      </p:childTnLst>
                    </p:cTn>
                  </p:par>
                </p:childTnLst>
              </p:cTn>
              <p:nextCondLst>
                <p:cond evt="onClick" delay="0">
                  <p:tgtEl>
                    <p:spTgt spid="12"/>
                  </p:tgtEl>
                </p:cond>
              </p:nextCondLst>
            </p:seq>
            <p:video>
              <p:cMediaNode vol="80000">
                <p:cTn id="24" fill="hold" display="0">
                  <p:stCondLst>
                    <p:cond delay="indefinite"/>
                  </p:stCondLst>
                </p:cTn>
                <p:tgtEl>
                  <p:spTgt spid="12"/>
                </p:tgtEl>
              </p:cMediaNode>
            </p:video>
          </p:childTnLst>
        </p:cTn>
      </p:par>
    </p:tnLst>
    <p:bldLst>
      <p:bldP spid="13" grpId="0" animBg="1"/>
      <p:bldP spid="14" grpId="0" animBg="1"/>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75" y="-356462"/>
            <a:ext cx="9144000" cy="1336956"/>
          </a:xfrm>
        </p:spPr>
        <p:txBody>
          <a:bodyPr/>
          <a:lstStyle/>
          <a:p>
            <a:r>
              <a:rPr lang="en-US" dirty="0" smtClean="0"/>
              <a:t>Cosmic Microwave Background</a:t>
            </a:r>
            <a:endParaRPr lang="en-US" dirty="0"/>
          </a:p>
        </p:txBody>
      </p:sp>
      <p:sp>
        <p:nvSpPr>
          <p:cNvPr id="3" name="Content Placeholder 2"/>
          <p:cNvSpPr>
            <a:spLocks noGrp="1"/>
          </p:cNvSpPr>
          <p:nvPr>
            <p:ph idx="1"/>
          </p:nvPr>
        </p:nvSpPr>
        <p:spPr>
          <a:xfrm>
            <a:off x="246718" y="1078112"/>
            <a:ext cx="3959226" cy="5705192"/>
          </a:xfrm>
        </p:spPr>
        <p:txBody>
          <a:bodyPr>
            <a:normAutofit lnSpcReduction="10000"/>
          </a:bodyPr>
          <a:lstStyle/>
          <a:p>
            <a:r>
              <a:rPr lang="en-US" dirty="0" smtClean="0"/>
              <a:t>CMB is an “echo”: snapshot from 370,000 years after Big Bang, when photons and the plasma decoupled</a:t>
            </a:r>
          </a:p>
          <a:p>
            <a:r>
              <a:rPr lang="en-US" dirty="0" smtClean="0"/>
              <a:t>CMB favors model where 27% of energy </a:t>
            </a:r>
            <a:r>
              <a:rPr lang="en-US" dirty="0"/>
              <a:t>content </a:t>
            </a:r>
            <a:r>
              <a:rPr lang="en-US" dirty="0" smtClean="0"/>
              <a:t>of universe is in matter, but non</a:t>
            </a:r>
            <a:r>
              <a:rPr lang="en-US" dirty="0"/>
              <a:t>-baryonic </a:t>
            </a:r>
            <a:r>
              <a:rPr lang="en-US" dirty="0" smtClean="0"/>
              <a:t>particles</a:t>
            </a:r>
          </a:p>
          <a:p>
            <a:pPr marL="349250" lvl="1" indent="-349250">
              <a:spcBef>
                <a:spcPts val="2000"/>
              </a:spcBef>
              <a:buClr>
                <a:schemeClr val="accent1">
                  <a:lumMod val="60000"/>
                  <a:lumOff val="40000"/>
                </a:schemeClr>
              </a:buClr>
            </a:pPr>
            <a:r>
              <a:rPr lang="en-US" sz="2400" dirty="0" smtClean="0"/>
              <a:t>Best fit for </a:t>
            </a:r>
            <a:r>
              <a:rPr lang="en-US" sz="2400" dirty="0"/>
              <a:t>explaining </a:t>
            </a:r>
            <a:r>
              <a:rPr lang="en-US" sz="2400" dirty="0" smtClean="0"/>
              <a:t>the angular </a:t>
            </a:r>
            <a:r>
              <a:rPr lang="en-US" sz="2400" dirty="0"/>
              <a:t>power spectrum of the </a:t>
            </a:r>
            <a:r>
              <a:rPr lang="en-US" sz="2400" dirty="0" smtClean="0"/>
              <a:t>temperature </a:t>
            </a:r>
            <a:r>
              <a:rPr lang="en-US" sz="2400" dirty="0"/>
              <a:t>anisotropy</a:t>
            </a:r>
          </a:p>
          <a:p>
            <a:endParaRPr lang="en-US" dirty="0" smtClean="0"/>
          </a:p>
        </p:txBody>
      </p:sp>
      <p:sp>
        <p:nvSpPr>
          <p:cNvPr id="4" name="Slide Number Placeholder 3"/>
          <p:cNvSpPr>
            <a:spLocks noGrp="1"/>
          </p:cNvSpPr>
          <p:nvPr>
            <p:ph type="sldNum" sz="quarter" idx="12"/>
          </p:nvPr>
        </p:nvSpPr>
        <p:spPr/>
        <p:txBody>
          <a:bodyPr/>
          <a:lstStyle/>
          <a:p>
            <a:fld id="{DACD7572-467B-584F-8A08-C66E93CD0B22}" type="slidenum">
              <a:rPr lang="en-US" smtClean="0"/>
              <a:t>6</a:t>
            </a:fld>
            <a:endParaRPr lang="en-US" dirty="0"/>
          </a:p>
        </p:txBody>
      </p:sp>
      <p:pic>
        <p:nvPicPr>
          <p:cNvPr id="6" name="Picture 5" descr="Screen Shot 2013-12-28 at 8.56.1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1925" y="4192870"/>
            <a:ext cx="2568575" cy="2233329"/>
          </a:xfrm>
          <a:prstGeom prst="rect">
            <a:avLst/>
          </a:prstGeom>
        </p:spPr>
      </p:pic>
      <p:pic>
        <p:nvPicPr>
          <p:cNvPr id="8" name="Picture 7" descr="Screen Shot 2013-12-28 at 8.52.46 PM.png"/>
          <p:cNvPicPr>
            <a:picLocks noChangeAspect="1"/>
          </p:cNvPicPr>
          <p:nvPr/>
        </p:nvPicPr>
        <p:blipFill rotWithShape="1">
          <a:blip r:embed="rId3">
            <a:extLst>
              <a:ext uri="{28A0092B-C50C-407E-A947-70E740481C1C}">
                <a14:useLocalDpi xmlns:a14="http://schemas.microsoft.com/office/drawing/2010/main" val="0"/>
              </a:ext>
            </a:extLst>
          </a:blip>
          <a:srcRect l="79047" t="96039" r="6122" b="13"/>
          <a:stretch/>
        </p:blipFill>
        <p:spPr>
          <a:xfrm>
            <a:off x="7010400" y="6251575"/>
            <a:ext cx="708025" cy="114299"/>
          </a:xfrm>
          <a:prstGeom prst="rect">
            <a:avLst/>
          </a:prstGeom>
        </p:spPr>
      </p:pic>
      <p:sp>
        <p:nvSpPr>
          <p:cNvPr id="9" name="TextBox 8"/>
          <p:cNvSpPr txBox="1"/>
          <p:nvPr/>
        </p:nvSpPr>
        <p:spPr>
          <a:xfrm>
            <a:off x="4146051" y="966068"/>
            <a:ext cx="1095874" cy="369332"/>
          </a:xfrm>
          <a:prstGeom prst="rect">
            <a:avLst/>
          </a:prstGeom>
          <a:solidFill>
            <a:schemeClr val="bg1"/>
          </a:solidFill>
        </p:spPr>
        <p:txBody>
          <a:bodyPr wrap="square" rtlCol="0">
            <a:spAutoFit/>
          </a:bodyPr>
          <a:lstStyle/>
          <a:p>
            <a:r>
              <a:rPr lang="en-US" dirty="0" smtClean="0"/>
              <a:t>       </a:t>
            </a:r>
            <a:endParaRPr lang="en-US" dirty="0"/>
          </a:p>
        </p:txBody>
      </p:sp>
      <p:sp>
        <p:nvSpPr>
          <p:cNvPr id="10" name="TextBox 9"/>
          <p:cNvSpPr txBox="1"/>
          <p:nvPr/>
        </p:nvSpPr>
        <p:spPr>
          <a:xfrm>
            <a:off x="7966713" y="982513"/>
            <a:ext cx="1095874" cy="369332"/>
          </a:xfrm>
          <a:prstGeom prst="rect">
            <a:avLst/>
          </a:prstGeom>
          <a:solidFill>
            <a:schemeClr val="bg1"/>
          </a:solidFill>
        </p:spPr>
        <p:txBody>
          <a:bodyPr wrap="square" rtlCol="0">
            <a:spAutoFit/>
          </a:bodyPr>
          <a:lstStyle/>
          <a:p>
            <a:r>
              <a:rPr lang="en-US" dirty="0" smtClean="0"/>
              <a:t>       </a:t>
            </a:r>
            <a:endParaRPr lang="en-US" dirty="0"/>
          </a:p>
        </p:txBody>
      </p:sp>
      <p:sp>
        <p:nvSpPr>
          <p:cNvPr id="7" name="TextBox 6"/>
          <p:cNvSpPr txBox="1"/>
          <p:nvPr/>
        </p:nvSpPr>
        <p:spPr>
          <a:xfrm>
            <a:off x="7151850" y="3751621"/>
            <a:ext cx="1786667" cy="246221"/>
          </a:xfrm>
          <a:prstGeom prst="rect">
            <a:avLst/>
          </a:prstGeom>
          <a:solidFill>
            <a:schemeClr val="bg1"/>
          </a:solidFill>
        </p:spPr>
        <p:txBody>
          <a:bodyPr wrap="none" rtlCol="0">
            <a:spAutoFit/>
          </a:bodyPr>
          <a:lstStyle/>
          <a:p>
            <a:r>
              <a:rPr lang="en-US" sz="1000" dirty="0" smtClean="0"/>
              <a:t>Planck collaboration 2013</a:t>
            </a:r>
            <a:endParaRPr lang="en-US" sz="1000" dirty="0"/>
          </a:p>
        </p:txBody>
      </p:sp>
      <p:sp>
        <p:nvSpPr>
          <p:cNvPr id="11" name="TextBox 10"/>
          <p:cNvSpPr txBox="1"/>
          <p:nvPr/>
        </p:nvSpPr>
        <p:spPr>
          <a:xfrm>
            <a:off x="3654500" y="4035190"/>
            <a:ext cx="1344637" cy="646331"/>
          </a:xfrm>
          <a:prstGeom prst="rect">
            <a:avLst/>
          </a:prstGeom>
          <a:noFill/>
        </p:spPr>
        <p:txBody>
          <a:bodyPr wrap="square" rtlCol="0">
            <a:spAutoFit/>
          </a:bodyPr>
          <a:lstStyle/>
          <a:p>
            <a:r>
              <a:rPr lang="en-US" sz="1200" dirty="0" smtClean="0"/>
              <a:t>Not a proton, a neutron, or a related particle</a:t>
            </a:r>
            <a:endParaRPr lang="en-US" sz="1200" dirty="0"/>
          </a:p>
        </p:txBody>
      </p:sp>
      <p:cxnSp>
        <p:nvCxnSpPr>
          <p:cNvPr id="13" name="Straight Arrow Connector 12"/>
          <p:cNvCxnSpPr/>
          <p:nvPr/>
        </p:nvCxnSpPr>
        <p:spPr>
          <a:xfrm flipH="1">
            <a:off x="3440228" y="4218471"/>
            <a:ext cx="35088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786658" y="4358355"/>
            <a:ext cx="1177598" cy="646331"/>
          </a:xfrm>
          <a:prstGeom prst="rect">
            <a:avLst/>
          </a:prstGeom>
          <a:noFill/>
        </p:spPr>
        <p:txBody>
          <a:bodyPr wrap="square" rtlCol="0">
            <a:spAutoFit/>
          </a:bodyPr>
          <a:lstStyle/>
          <a:p>
            <a:r>
              <a:rPr lang="en-US" sz="1200" dirty="0" smtClean="0"/>
              <a:t>Standard Cosmological Model</a:t>
            </a:r>
            <a:endParaRPr lang="en-US" sz="1200" dirty="0"/>
          </a:p>
        </p:txBody>
      </p:sp>
      <p:pic>
        <p:nvPicPr>
          <p:cNvPr id="12" name="Picture 11" descr="Screen Shot 2014-02-08 at 5.24.0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8745" y="1035155"/>
            <a:ext cx="4443733" cy="2592577"/>
          </a:xfrm>
          <a:prstGeom prst="rect">
            <a:avLst/>
          </a:prstGeom>
        </p:spPr>
      </p:pic>
    </p:spTree>
    <p:extLst>
      <p:ext uri="{BB962C8B-B14F-4D97-AF65-F5344CB8AC3E}">
        <p14:creationId xmlns:p14="http://schemas.microsoft.com/office/powerpoint/2010/main" val="2141536155"/>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un03paper_LimitPlot_inset_v11_prlsized_bands_projfriendly_cc0_cc1-1.pdf"/>
          <p:cNvPicPr>
            <a:picLocks noChangeAspect="1"/>
          </p:cNvPicPr>
          <p:nvPr/>
        </p:nvPicPr>
        <p:blipFill rotWithShape="1">
          <a:blip r:embed="rId2">
            <a:extLst>
              <a:ext uri="{28A0092B-C50C-407E-A947-70E740481C1C}">
                <a14:useLocalDpi xmlns:a14="http://schemas.microsoft.com/office/drawing/2010/main" val="0"/>
              </a:ext>
            </a:extLst>
          </a:blip>
          <a:srcRect t="3681" r="7243"/>
          <a:stretch/>
        </p:blipFill>
        <p:spPr>
          <a:xfrm>
            <a:off x="190982" y="1101761"/>
            <a:ext cx="6297521" cy="5435829"/>
          </a:xfrm>
          <a:prstGeom prst="rect">
            <a:avLst/>
          </a:prstGeom>
        </p:spPr>
      </p:pic>
      <p:sp>
        <p:nvSpPr>
          <p:cNvPr id="2" name="Title 1"/>
          <p:cNvSpPr>
            <a:spLocks noGrp="1"/>
          </p:cNvSpPr>
          <p:nvPr>
            <p:ph type="title"/>
          </p:nvPr>
        </p:nvSpPr>
        <p:spPr>
          <a:xfrm>
            <a:off x="549275" y="-473000"/>
            <a:ext cx="8042276" cy="1336956"/>
          </a:xfrm>
        </p:spPr>
        <p:txBody>
          <a:bodyPr/>
          <a:lstStyle/>
          <a:p>
            <a:r>
              <a:rPr lang="en-US" dirty="0" smtClean="0"/>
              <a:t>Cut-and-Count Cross-Check </a:t>
            </a:r>
            <a:endParaRPr lang="en-US" dirty="0"/>
          </a:p>
        </p:txBody>
      </p:sp>
      <p:sp>
        <p:nvSpPr>
          <p:cNvPr id="4" name="Slide Number Placeholder 3"/>
          <p:cNvSpPr>
            <a:spLocks noGrp="1"/>
          </p:cNvSpPr>
          <p:nvPr>
            <p:ph type="sldNum" sz="quarter" idx="12"/>
          </p:nvPr>
        </p:nvSpPr>
        <p:spPr/>
        <p:txBody>
          <a:bodyPr/>
          <a:lstStyle/>
          <a:p>
            <a:fld id="{DACD7572-467B-584F-8A08-C66E93CD0B22}" type="slidenum">
              <a:rPr lang="en-US" smtClean="0"/>
              <a:t>60</a:t>
            </a:fld>
            <a:endParaRPr lang="en-US"/>
          </a:p>
        </p:txBody>
      </p:sp>
      <p:sp>
        <p:nvSpPr>
          <p:cNvPr id="7" name="Rectangle 4"/>
          <p:cNvSpPr>
            <a:spLocks/>
          </p:cNvSpPr>
          <p:nvPr/>
        </p:nvSpPr>
        <p:spPr bwMode="auto">
          <a:xfrm>
            <a:off x="4650458" y="3149241"/>
            <a:ext cx="17485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9" bIns="0">
            <a:spAutoFit/>
          </a:bodyPr>
          <a:lstStyle/>
          <a:p>
            <a:pPr marL="57150"/>
            <a:r>
              <a:rPr lang="en-US" sz="2400" b="1" dirty="0">
                <a:solidFill>
                  <a:srgbClr val="0000FF"/>
                </a:solidFill>
                <a:ea typeface="ＭＳ Ｐゴシック" charset="0"/>
                <a:cs typeface="Arial Narrow" charset="0"/>
              </a:rPr>
              <a:t>LUX (2013</a:t>
            </a:r>
            <a:r>
              <a:rPr lang="en-US" sz="2400" b="1" dirty="0" smtClean="0">
                <a:solidFill>
                  <a:srgbClr val="0000FF"/>
                </a:solidFill>
                <a:ea typeface="ＭＳ Ｐゴシック" charset="0"/>
                <a:cs typeface="Arial Narrow" charset="0"/>
              </a:rPr>
              <a:t>)</a:t>
            </a:r>
            <a:endParaRPr lang="en-US" sz="2400" b="1" dirty="0">
              <a:solidFill>
                <a:srgbClr val="0000FF"/>
              </a:solidFill>
              <a:ea typeface="ＭＳ Ｐゴシック" charset="0"/>
              <a:cs typeface="Arial Narrow" charset="0"/>
            </a:endParaRPr>
          </a:p>
        </p:txBody>
      </p:sp>
      <p:sp>
        <p:nvSpPr>
          <p:cNvPr id="8" name="Content Placeholder 2"/>
          <p:cNvSpPr>
            <a:spLocks noGrp="1"/>
          </p:cNvSpPr>
          <p:nvPr>
            <p:ph idx="1"/>
          </p:nvPr>
        </p:nvSpPr>
        <p:spPr>
          <a:xfrm>
            <a:off x="6433674" y="1075548"/>
            <a:ext cx="2786613" cy="5782452"/>
          </a:xfrm>
        </p:spPr>
        <p:txBody>
          <a:bodyPr>
            <a:normAutofit fontScale="92500" lnSpcReduction="20000"/>
          </a:bodyPr>
          <a:lstStyle/>
          <a:p>
            <a:r>
              <a:rPr lang="en-US" dirty="0" smtClean="0">
                <a:solidFill>
                  <a:schemeClr val="tx1"/>
                </a:solidFill>
              </a:rPr>
              <a:t>The PLR </a:t>
            </a:r>
            <a:r>
              <a:rPr lang="en-US" dirty="0">
                <a:solidFill>
                  <a:schemeClr val="tx1"/>
                </a:solidFill>
              </a:rPr>
              <a:t>is well bounded by the 0 and 1 BG event cases, but lies closer to </a:t>
            </a:r>
            <a:r>
              <a:rPr lang="en-US" dirty="0" smtClean="0">
                <a:solidFill>
                  <a:schemeClr val="tx1"/>
                </a:solidFill>
              </a:rPr>
              <a:t>0 BG, as one should expect</a:t>
            </a:r>
          </a:p>
          <a:p>
            <a:r>
              <a:rPr lang="en-US" dirty="0" smtClean="0">
                <a:solidFill>
                  <a:schemeClr val="tx1"/>
                </a:solidFill>
              </a:rPr>
              <a:t>1 BG event case: 0.64 event expectation (</a:t>
            </a:r>
            <a:r>
              <a:rPr lang="en-US" sz="1900" dirty="0" smtClean="0">
                <a:solidFill>
                  <a:schemeClr val="tx1"/>
                </a:solidFill>
              </a:rPr>
              <a:t>Feldman-Cousins</a:t>
            </a:r>
            <a:r>
              <a:rPr lang="en-US" dirty="0" smtClean="0">
                <a:solidFill>
                  <a:schemeClr val="tx1"/>
                </a:solidFill>
              </a:rPr>
              <a:t>)</a:t>
            </a:r>
          </a:p>
          <a:p>
            <a:r>
              <a:rPr lang="en-US" dirty="0" smtClean="0">
                <a:solidFill>
                  <a:schemeClr val="tx1"/>
                </a:solidFill>
                <a:ea typeface="ＭＳ Ｐゴシック" charset="0"/>
                <a:cs typeface="Arial Narrow" charset="0"/>
              </a:rPr>
              <a:t>PLR takes likelihood of an event being NR into account instead of making a binary decision</a:t>
            </a:r>
            <a:endParaRPr lang="en-US" dirty="0">
              <a:solidFill>
                <a:schemeClr val="tx1"/>
              </a:solidFill>
              <a:ea typeface="ＭＳ Ｐゴシック" charset="0"/>
              <a:cs typeface="Arial Narrow" charset="0"/>
            </a:endParaRPr>
          </a:p>
          <a:p>
            <a:endParaRPr lang="en-US" dirty="0">
              <a:solidFill>
                <a:schemeClr val="tx1"/>
              </a:solidFill>
            </a:endParaRPr>
          </a:p>
        </p:txBody>
      </p:sp>
      <p:sp>
        <p:nvSpPr>
          <p:cNvPr id="9" name="Rectangle 6"/>
          <p:cNvSpPr>
            <a:spLocks/>
          </p:cNvSpPr>
          <p:nvPr/>
        </p:nvSpPr>
        <p:spPr bwMode="auto">
          <a:xfrm>
            <a:off x="2299851" y="5334905"/>
            <a:ext cx="1526814" cy="383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p>
            <a:pPr marL="57150"/>
            <a:r>
              <a:rPr lang="en-US" dirty="0">
                <a:solidFill>
                  <a:schemeClr val="bg1">
                    <a:lumMod val="50000"/>
                  </a:schemeClr>
                </a:solidFill>
                <a:ea typeface="ＭＳ Ｐゴシック" charset="0"/>
                <a:cs typeface="Arial Narrow" charset="0"/>
              </a:rPr>
              <a:t>0</a:t>
            </a:r>
            <a:r>
              <a:rPr lang="en-US" dirty="0" smtClean="0">
                <a:solidFill>
                  <a:schemeClr val="bg1">
                    <a:lumMod val="50000"/>
                  </a:schemeClr>
                </a:solidFill>
                <a:ea typeface="ＭＳ Ｐゴシック" charset="0"/>
                <a:cs typeface="Arial Narrow" charset="0"/>
              </a:rPr>
              <a:t> BG events</a:t>
            </a:r>
            <a:endParaRPr lang="en-US" dirty="0">
              <a:solidFill>
                <a:schemeClr val="bg1">
                  <a:lumMod val="50000"/>
                </a:schemeClr>
              </a:solidFill>
              <a:ea typeface="ＭＳ Ｐゴシック" charset="0"/>
              <a:cs typeface="Arial Narrow" charset="0"/>
            </a:endParaRPr>
          </a:p>
        </p:txBody>
      </p:sp>
      <p:sp>
        <p:nvSpPr>
          <p:cNvPr id="10" name="Rectangle 6"/>
          <p:cNvSpPr>
            <a:spLocks/>
          </p:cNvSpPr>
          <p:nvPr/>
        </p:nvSpPr>
        <p:spPr bwMode="auto">
          <a:xfrm>
            <a:off x="2299850" y="4653831"/>
            <a:ext cx="1526815" cy="383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p>
            <a:pPr marL="57150"/>
            <a:r>
              <a:rPr lang="en-US" dirty="0" smtClean="0">
                <a:solidFill>
                  <a:schemeClr val="bg1">
                    <a:lumMod val="50000"/>
                  </a:schemeClr>
                </a:solidFill>
                <a:ea typeface="ＭＳ Ｐゴシック" charset="0"/>
                <a:cs typeface="Arial Narrow" charset="0"/>
              </a:rPr>
              <a:t>1 BG event</a:t>
            </a:r>
            <a:endParaRPr lang="en-US" dirty="0">
              <a:solidFill>
                <a:schemeClr val="bg1">
                  <a:lumMod val="50000"/>
                </a:schemeClr>
              </a:solidFill>
              <a:ea typeface="ＭＳ Ｐゴシック" charset="0"/>
              <a:cs typeface="Arial Narrow" charset="0"/>
            </a:endParaRPr>
          </a:p>
        </p:txBody>
      </p:sp>
      <p:sp>
        <p:nvSpPr>
          <p:cNvPr id="12" name="Rectangle 6"/>
          <p:cNvSpPr>
            <a:spLocks/>
          </p:cNvSpPr>
          <p:nvPr/>
        </p:nvSpPr>
        <p:spPr bwMode="auto">
          <a:xfrm>
            <a:off x="1182249" y="4791097"/>
            <a:ext cx="1008744" cy="655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9" bIns="0"/>
          <a:lstStyle/>
          <a:p>
            <a:pPr marL="57150"/>
            <a:r>
              <a:rPr lang="en-US" dirty="0">
                <a:solidFill>
                  <a:schemeClr val="bg1">
                    <a:lumMod val="50000"/>
                  </a:schemeClr>
                </a:solidFill>
                <a:ea typeface="ＭＳ Ｐゴシック" charset="0"/>
                <a:cs typeface="Arial Narrow" charset="0"/>
              </a:rPr>
              <a:t>c</a:t>
            </a:r>
            <a:r>
              <a:rPr lang="en-US" dirty="0" smtClean="0">
                <a:solidFill>
                  <a:schemeClr val="bg1">
                    <a:lumMod val="50000"/>
                  </a:schemeClr>
                </a:solidFill>
                <a:ea typeface="ＭＳ Ｐゴシック" charset="0"/>
                <a:cs typeface="Arial Narrow" charset="0"/>
              </a:rPr>
              <a:t>ut and count</a:t>
            </a:r>
            <a:endParaRPr lang="en-US" dirty="0">
              <a:solidFill>
                <a:schemeClr val="bg1">
                  <a:lumMod val="50000"/>
                </a:schemeClr>
              </a:solidFill>
              <a:ea typeface="ＭＳ Ｐゴシック" charset="0"/>
              <a:cs typeface="Arial Narrow" charset="0"/>
            </a:endParaRPr>
          </a:p>
        </p:txBody>
      </p:sp>
      <p:sp>
        <p:nvSpPr>
          <p:cNvPr id="13" name="Left Brace 12"/>
          <p:cNvSpPr/>
          <p:nvPr/>
        </p:nvSpPr>
        <p:spPr>
          <a:xfrm>
            <a:off x="1947881" y="4653831"/>
            <a:ext cx="351970" cy="1064465"/>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424698521"/>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800" y="-456936"/>
            <a:ext cx="9878254" cy="1336956"/>
          </a:xfrm>
        </p:spPr>
        <p:txBody>
          <a:bodyPr/>
          <a:lstStyle/>
          <a:p>
            <a:r>
              <a:rPr lang="en-US" dirty="0" smtClean="0"/>
              <a:t>LZ BGs &amp; Discrimination</a:t>
            </a:r>
            <a:endParaRPr lang="en-US" dirty="0"/>
          </a:p>
        </p:txBody>
      </p:sp>
      <p:sp>
        <p:nvSpPr>
          <p:cNvPr id="3" name="Content Placeholder 2"/>
          <p:cNvSpPr>
            <a:spLocks noGrp="1"/>
          </p:cNvSpPr>
          <p:nvPr>
            <p:ph idx="1"/>
          </p:nvPr>
        </p:nvSpPr>
        <p:spPr>
          <a:xfrm>
            <a:off x="672755" y="1070970"/>
            <a:ext cx="8042276" cy="5857593"/>
          </a:xfrm>
        </p:spPr>
        <p:txBody>
          <a:bodyPr>
            <a:noAutofit/>
          </a:bodyPr>
          <a:lstStyle/>
          <a:p>
            <a:pPr marL="342900" indent="-342900">
              <a:spcBef>
                <a:spcPts val="0"/>
              </a:spcBef>
              <a:buFont typeface="Arial"/>
              <a:buChar char="•"/>
            </a:pPr>
            <a:r>
              <a:rPr lang="en-US" sz="2000" dirty="0" smtClean="0">
                <a:solidFill>
                  <a:srgbClr val="660066"/>
                </a:solidFill>
                <a:latin typeface="News Gothic MT"/>
                <a:cs typeface="News Gothic MT"/>
              </a:rPr>
              <a:t>NR due </a:t>
            </a:r>
            <a:r>
              <a:rPr lang="en-US" sz="2000" dirty="0">
                <a:solidFill>
                  <a:srgbClr val="660066"/>
                </a:solidFill>
                <a:latin typeface="News Gothic MT"/>
                <a:cs typeface="News Gothic MT"/>
              </a:rPr>
              <a:t>to neutrons from detector structures such as PMTs, </a:t>
            </a:r>
            <a:r>
              <a:rPr lang="en-US" sz="2000" dirty="0" smtClean="0">
                <a:solidFill>
                  <a:srgbClr val="660066"/>
                </a:solidFill>
                <a:latin typeface="News Gothic MT"/>
                <a:cs typeface="News Gothic MT"/>
              </a:rPr>
              <a:t>Titanium cryostat</a:t>
            </a:r>
            <a:r>
              <a:rPr lang="en-US" sz="2000" dirty="0">
                <a:solidFill>
                  <a:srgbClr val="660066"/>
                </a:solidFill>
                <a:latin typeface="News Gothic MT"/>
                <a:cs typeface="News Gothic MT"/>
              </a:rPr>
              <a:t>, etc</a:t>
            </a:r>
            <a:r>
              <a:rPr lang="en-US" sz="2000" dirty="0" smtClean="0">
                <a:solidFill>
                  <a:srgbClr val="660066"/>
                </a:solidFill>
                <a:latin typeface="News Gothic MT"/>
                <a:cs typeface="News Gothic MT"/>
              </a:rPr>
              <a:t>. </a:t>
            </a:r>
            <a:r>
              <a:rPr lang="en-US" sz="2000" dirty="0">
                <a:solidFill>
                  <a:srgbClr val="660066"/>
                </a:solidFill>
                <a:latin typeface="News Gothic MT"/>
                <a:cs typeface="News Gothic MT"/>
              </a:rPr>
              <a:t>are sub-dominant to leakage from </a:t>
            </a:r>
            <a:r>
              <a:rPr lang="en-US" sz="2000" dirty="0" smtClean="0">
                <a:solidFill>
                  <a:srgbClr val="660066"/>
                </a:solidFill>
                <a:latin typeface="News Gothic MT"/>
                <a:cs typeface="News Gothic MT"/>
              </a:rPr>
              <a:t>ER.</a:t>
            </a:r>
            <a:endParaRPr lang="en-US" sz="2000" dirty="0">
              <a:solidFill>
                <a:srgbClr val="660066"/>
              </a:solidFill>
              <a:latin typeface="News Gothic MT"/>
              <a:cs typeface="News Gothic MT"/>
            </a:endParaRPr>
          </a:p>
          <a:p>
            <a:pPr marL="342900" indent="-342900">
              <a:spcBef>
                <a:spcPts val="0"/>
              </a:spcBef>
              <a:buFont typeface="Arial"/>
              <a:buChar char="•"/>
            </a:pPr>
            <a:endParaRPr lang="en-US" sz="2000" dirty="0">
              <a:solidFill>
                <a:srgbClr val="660066"/>
              </a:solidFill>
              <a:latin typeface="News Gothic MT"/>
              <a:cs typeface="News Gothic MT"/>
            </a:endParaRPr>
          </a:p>
          <a:p>
            <a:pPr marL="342900" indent="-342900">
              <a:spcBef>
                <a:spcPts val="0"/>
              </a:spcBef>
              <a:buFont typeface="Arial"/>
              <a:buChar char="•"/>
            </a:pPr>
            <a:r>
              <a:rPr lang="en-US" sz="2000" dirty="0">
                <a:solidFill>
                  <a:srgbClr val="660066"/>
                </a:solidFill>
                <a:latin typeface="News Gothic MT"/>
                <a:cs typeface="News Gothic MT"/>
              </a:rPr>
              <a:t>Goal for Krypton</a:t>
            </a:r>
            <a:r>
              <a:rPr lang="en-US" sz="2000" dirty="0" smtClean="0">
                <a:solidFill>
                  <a:srgbClr val="660066"/>
                </a:solidFill>
                <a:latin typeface="News Gothic MT"/>
                <a:cs typeface="News Gothic MT"/>
              </a:rPr>
              <a:t>: &lt; 0.02 ppt. This </a:t>
            </a:r>
            <a:r>
              <a:rPr lang="en-US" sz="2000" dirty="0">
                <a:solidFill>
                  <a:srgbClr val="660066"/>
                </a:solidFill>
                <a:latin typeface="News Gothic MT"/>
                <a:cs typeface="News Gothic MT"/>
              </a:rPr>
              <a:t>will represent </a:t>
            </a:r>
            <a:r>
              <a:rPr lang="en-US" sz="2000" dirty="0" smtClean="0">
                <a:solidFill>
                  <a:srgbClr val="660066"/>
                </a:solidFill>
                <a:latin typeface="News Gothic MT"/>
                <a:cs typeface="News Gothic MT"/>
              </a:rPr>
              <a:t>~0.1 times solar pp rate. Best </a:t>
            </a:r>
            <a:r>
              <a:rPr lang="en-US" sz="2000" dirty="0">
                <a:solidFill>
                  <a:srgbClr val="660066"/>
                </a:solidFill>
                <a:latin typeface="News Gothic MT"/>
                <a:cs typeface="News Gothic MT"/>
              </a:rPr>
              <a:t>production level obtained by </a:t>
            </a:r>
            <a:r>
              <a:rPr lang="en-US" sz="2000" dirty="0" smtClean="0">
                <a:solidFill>
                  <a:srgbClr val="660066"/>
                </a:solidFill>
                <a:latin typeface="News Gothic MT"/>
                <a:cs typeface="News Gothic MT"/>
              </a:rPr>
              <a:t>LUX ~</a:t>
            </a:r>
            <a:r>
              <a:rPr lang="en-US" sz="2000" dirty="0">
                <a:solidFill>
                  <a:srgbClr val="660066"/>
                </a:solidFill>
                <a:latin typeface="News Gothic MT"/>
                <a:cs typeface="News Gothic MT"/>
              </a:rPr>
              <a:t>0.2 ppt, which would be equal to </a:t>
            </a:r>
            <a:r>
              <a:rPr lang="en-US" sz="2000" dirty="0" smtClean="0">
                <a:solidFill>
                  <a:srgbClr val="660066"/>
                </a:solidFill>
                <a:latin typeface="News Gothic MT"/>
                <a:cs typeface="News Gothic MT"/>
              </a:rPr>
              <a:t>the pp </a:t>
            </a:r>
            <a:r>
              <a:rPr lang="en-US" sz="2000" dirty="0">
                <a:solidFill>
                  <a:srgbClr val="660066"/>
                </a:solidFill>
                <a:latin typeface="News Gothic MT"/>
                <a:cs typeface="News Gothic MT"/>
              </a:rPr>
              <a:t>rate. However, </a:t>
            </a:r>
            <a:r>
              <a:rPr lang="en-US" sz="2000" dirty="0" smtClean="0">
                <a:solidFill>
                  <a:srgbClr val="660066"/>
                </a:solidFill>
                <a:latin typeface="News Gothic MT"/>
                <a:cs typeface="News Gothic MT"/>
              </a:rPr>
              <a:t>LZ is </a:t>
            </a:r>
            <a:r>
              <a:rPr lang="en-US" sz="2000" dirty="0">
                <a:solidFill>
                  <a:srgbClr val="660066"/>
                </a:solidFill>
                <a:latin typeface="News Gothic MT"/>
                <a:cs typeface="News Gothic MT"/>
              </a:rPr>
              <a:t>confident about achieving purity close to the goal level.</a:t>
            </a:r>
          </a:p>
          <a:p>
            <a:pPr marL="342900" indent="-342900">
              <a:spcBef>
                <a:spcPts val="0"/>
              </a:spcBef>
              <a:buFont typeface="Arial"/>
              <a:buChar char="•"/>
            </a:pPr>
            <a:endParaRPr lang="en-US" sz="2000" dirty="0">
              <a:solidFill>
                <a:srgbClr val="660066"/>
              </a:solidFill>
              <a:latin typeface="News Gothic MT"/>
              <a:cs typeface="News Gothic MT"/>
            </a:endParaRPr>
          </a:p>
          <a:p>
            <a:pPr marL="342900" indent="-342900">
              <a:spcBef>
                <a:spcPts val="0"/>
              </a:spcBef>
              <a:buFont typeface="Arial"/>
              <a:buChar char="•"/>
            </a:pPr>
            <a:r>
              <a:rPr lang="en-US" sz="2000" dirty="0">
                <a:solidFill>
                  <a:srgbClr val="660066"/>
                </a:solidFill>
                <a:latin typeface="News Gothic MT"/>
                <a:cs typeface="News Gothic MT"/>
              </a:rPr>
              <a:t>Goal for Radon in LXe: </a:t>
            </a:r>
            <a:r>
              <a:rPr lang="en-US" sz="2000" dirty="0" smtClean="0">
                <a:solidFill>
                  <a:srgbClr val="660066"/>
                </a:solidFill>
                <a:latin typeface="News Gothic MT"/>
                <a:cs typeface="News Gothic MT"/>
              </a:rPr>
              <a:t>&lt; 0.6 </a:t>
            </a:r>
            <a:r>
              <a:rPr lang="en-US" sz="2000" dirty="0">
                <a:solidFill>
                  <a:srgbClr val="660066"/>
                </a:solidFill>
                <a:latin typeface="News Gothic MT"/>
                <a:cs typeface="News Gothic MT"/>
              </a:rPr>
              <a:t>mBq</a:t>
            </a:r>
            <a:r>
              <a:rPr lang="en-US" sz="2000" dirty="0" smtClean="0">
                <a:solidFill>
                  <a:srgbClr val="660066"/>
                </a:solidFill>
                <a:latin typeface="News Gothic MT"/>
                <a:cs typeface="News Gothic MT"/>
              </a:rPr>
              <a:t>. Tight control in assembly.</a:t>
            </a:r>
            <a:endParaRPr lang="en-US" sz="2000" dirty="0">
              <a:solidFill>
                <a:srgbClr val="660066"/>
              </a:solidFill>
              <a:latin typeface="News Gothic MT"/>
              <a:cs typeface="News Gothic MT"/>
            </a:endParaRPr>
          </a:p>
          <a:p>
            <a:pPr>
              <a:spcBef>
                <a:spcPts val="0"/>
              </a:spcBef>
            </a:pPr>
            <a:endParaRPr lang="en-US" sz="2000" dirty="0">
              <a:solidFill>
                <a:srgbClr val="660066"/>
              </a:solidFill>
              <a:latin typeface="News Gothic MT"/>
              <a:cs typeface="News Gothic MT"/>
            </a:endParaRPr>
          </a:p>
          <a:p>
            <a:pPr marL="342900" indent="-342900">
              <a:spcBef>
                <a:spcPts val="0"/>
              </a:spcBef>
              <a:buFont typeface="Arial"/>
              <a:buChar char="•"/>
            </a:pPr>
            <a:r>
              <a:rPr lang="en-US" sz="2000" dirty="0">
                <a:solidFill>
                  <a:srgbClr val="3366FF"/>
                </a:solidFill>
                <a:latin typeface="News Gothic MT"/>
                <a:cs typeface="News Gothic MT"/>
              </a:rPr>
              <a:t>Discrimination: </a:t>
            </a:r>
            <a:r>
              <a:rPr lang="en-US" sz="2000" dirty="0" smtClean="0">
                <a:solidFill>
                  <a:srgbClr val="3366FF"/>
                </a:solidFill>
                <a:latin typeface="News Gothic MT"/>
                <a:cs typeface="News Gothic MT"/>
              </a:rPr>
              <a:t>&gt; 99.5% (~700 V/cm at nominal operating voltage of 100 kV) for &lt; 30 </a:t>
            </a:r>
            <a:r>
              <a:rPr lang="en-US" sz="2000" dirty="0">
                <a:solidFill>
                  <a:srgbClr val="3366FF"/>
                </a:solidFill>
                <a:latin typeface="News Gothic MT"/>
                <a:cs typeface="News Gothic MT"/>
              </a:rPr>
              <a:t>keVnr </a:t>
            </a:r>
            <a:r>
              <a:rPr lang="en-US" sz="2000" dirty="0" smtClean="0">
                <a:solidFill>
                  <a:srgbClr val="3366FF"/>
                </a:solidFill>
                <a:latin typeface="News Gothic MT"/>
                <a:cs typeface="News Gothic MT"/>
              </a:rPr>
              <a:t>(&gt; 99.8</a:t>
            </a:r>
            <a:r>
              <a:rPr lang="en-US" sz="2000" dirty="0">
                <a:solidFill>
                  <a:srgbClr val="3366FF"/>
                </a:solidFill>
                <a:latin typeface="News Gothic MT"/>
                <a:cs typeface="News Gothic MT"/>
              </a:rPr>
              <a:t>% at </a:t>
            </a:r>
            <a:r>
              <a:rPr lang="en-US" sz="2000" dirty="0" smtClean="0">
                <a:solidFill>
                  <a:srgbClr val="3366FF"/>
                </a:solidFill>
                <a:latin typeface="News Gothic MT"/>
                <a:cs typeface="News Gothic MT"/>
              </a:rPr>
              <a:t>&gt; 1 kV</a:t>
            </a:r>
            <a:r>
              <a:rPr lang="en-US" sz="2000" dirty="0">
                <a:solidFill>
                  <a:srgbClr val="3366FF"/>
                </a:solidFill>
                <a:latin typeface="News Gothic MT"/>
                <a:cs typeface="News Gothic MT"/>
              </a:rPr>
              <a:t>/cm)</a:t>
            </a:r>
          </a:p>
          <a:p>
            <a:pPr marL="342900" indent="-342900">
              <a:spcBef>
                <a:spcPts val="0"/>
              </a:spcBef>
              <a:buFont typeface="Arial"/>
              <a:buChar char="•"/>
            </a:pPr>
            <a:endParaRPr lang="en-US" sz="2000" dirty="0">
              <a:solidFill>
                <a:srgbClr val="3366FF"/>
              </a:solidFill>
              <a:latin typeface="News Gothic MT"/>
              <a:cs typeface="News Gothic MT"/>
            </a:endParaRPr>
          </a:p>
          <a:p>
            <a:pPr marL="342900" indent="-342900">
              <a:spcBef>
                <a:spcPts val="0"/>
              </a:spcBef>
              <a:buFont typeface="Arial"/>
              <a:buChar char="•"/>
            </a:pPr>
            <a:r>
              <a:rPr lang="en-US" sz="2000" dirty="0" smtClean="0">
                <a:solidFill>
                  <a:srgbClr val="3366FF"/>
                </a:solidFill>
                <a:latin typeface="News Gothic MT"/>
                <a:cs typeface="News Gothic MT"/>
              </a:rPr>
              <a:t>~ 50% NR acceptance, increasing to near-100% at &lt; 10 GeV</a:t>
            </a:r>
            <a:endParaRPr lang="en-US" sz="2000" dirty="0">
              <a:solidFill>
                <a:srgbClr val="3366FF"/>
              </a:solidFill>
              <a:latin typeface="News Gothic MT"/>
              <a:cs typeface="News Gothic MT"/>
            </a:endParaRPr>
          </a:p>
          <a:p>
            <a:pPr marL="342900" indent="-342900">
              <a:spcBef>
                <a:spcPts val="0"/>
              </a:spcBef>
              <a:buFont typeface="Arial"/>
              <a:buChar char="•"/>
            </a:pPr>
            <a:endParaRPr lang="en-US" sz="2000" dirty="0">
              <a:solidFill>
                <a:srgbClr val="3366FF"/>
              </a:solidFill>
              <a:latin typeface="News Gothic MT"/>
              <a:cs typeface="News Gothic MT"/>
            </a:endParaRPr>
          </a:p>
          <a:p>
            <a:pPr marL="342900" indent="-342900">
              <a:spcBef>
                <a:spcPts val="0"/>
              </a:spcBef>
              <a:buFont typeface="Arial"/>
              <a:buChar char="•"/>
            </a:pPr>
            <a:r>
              <a:rPr lang="en-US" sz="2000" dirty="0">
                <a:solidFill>
                  <a:srgbClr val="FF0000"/>
                </a:solidFill>
                <a:latin typeface="News Gothic MT"/>
                <a:cs typeface="News Gothic MT"/>
              </a:rPr>
              <a:t>For a total exposure of </a:t>
            </a:r>
            <a:r>
              <a:rPr lang="en-US" sz="2000" dirty="0" smtClean="0">
                <a:solidFill>
                  <a:srgbClr val="FF0000"/>
                </a:solidFill>
                <a:latin typeface="News Gothic MT"/>
                <a:cs typeface="News Gothic MT"/>
              </a:rPr>
              <a:t>1000 </a:t>
            </a:r>
            <a:r>
              <a:rPr lang="en-US" sz="2000" dirty="0">
                <a:solidFill>
                  <a:srgbClr val="FF0000"/>
                </a:solidFill>
                <a:latin typeface="News Gothic MT"/>
                <a:cs typeface="News Gothic MT"/>
              </a:rPr>
              <a:t>days and </a:t>
            </a:r>
            <a:r>
              <a:rPr lang="en-US" sz="2000" dirty="0" smtClean="0">
                <a:solidFill>
                  <a:srgbClr val="FF0000"/>
                </a:solidFill>
                <a:latin typeface="News Gothic MT"/>
                <a:cs typeface="News Gothic MT"/>
              </a:rPr>
              <a:t>a 5.6 ton </a:t>
            </a:r>
            <a:r>
              <a:rPr lang="en-US" sz="2000" dirty="0">
                <a:solidFill>
                  <a:srgbClr val="FF0000"/>
                </a:solidFill>
                <a:latin typeface="News Gothic MT"/>
                <a:cs typeface="News Gothic MT"/>
              </a:rPr>
              <a:t>fiducial </a:t>
            </a:r>
            <a:r>
              <a:rPr lang="en-US" sz="2000" dirty="0" smtClean="0">
                <a:solidFill>
                  <a:srgbClr val="FF0000"/>
                </a:solidFill>
                <a:latin typeface="News Gothic MT"/>
                <a:cs typeface="News Gothic MT"/>
              </a:rPr>
              <a:t>mass: &lt; 2 BG events, including the coherent</a:t>
            </a:r>
            <a:r>
              <a:rPr lang="en-US" sz="2000" dirty="0" smtClean="0">
                <a:solidFill>
                  <a:srgbClr val="FF0000"/>
                </a:solidFill>
              </a:rPr>
              <a:t>ν</a:t>
            </a:r>
            <a:r>
              <a:rPr lang="en-US" sz="2000" dirty="0" smtClean="0">
                <a:solidFill>
                  <a:srgbClr val="FF0000"/>
                </a:solidFill>
                <a:latin typeface="News Gothic MT"/>
                <a:cs typeface="News Gothic MT"/>
              </a:rPr>
              <a:t>scattering</a:t>
            </a:r>
            <a:endParaRPr lang="en-US" sz="2000" dirty="0">
              <a:solidFill>
                <a:srgbClr val="FF0000"/>
              </a:solidFill>
              <a:latin typeface="News Gothic MT"/>
              <a:cs typeface="News Gothic MT"/>
            </a:endParaRPr>
          </a:p>
        </p:txBody>
      </p:sp>
      <p:sp>
        <p:nvSpPr>
          <p:cNvPr id="4" name="Slide Number Placeholder 3"/>
          <p:cNvSpPr>
            <a:spLocks noGrp="1"/>
          </p:cNvSpPr>
          <p:nvPr>
            <p:ph type="sldNum" sz="quarter" idx="12"/>
          </p:nvPr>
        </p:nvSpPr>
        <p:spPr/>
        <p:txBody>
          <a:bodyPr/>
          <a:lstStyle/>
          <a:p>
            <a:fld id="{DACD7572-467B-584F-8A08-C66E93CD0B22}" type="slidenum">
              <a:rPr lang="en-US" smtClean="0"/>
              <a:t>61</a:t>
            </a:fld>
            <a:endParaRPr lang="en-US"/>
          </a:p>
        </p:txBody>
      </p:sp>
    </p:spTree>
    <p:extLst>
      <p:ext uri="{BB962C8B-B14F-4D97-AF65-F5344CB8AC3E}">
        <p14:creationId xmlns:p14="http://schemas.microsoft.com/office/powerpoint/2010/main" val="2272163496"/>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3-10-08 at 12.30.42 PM.png"/>
          <p:cNvPicPr>
            <a:picLocks noChangeAspect="1"/>
          </p:cNvPicPr>
          <p:nvPr/>
        </p:nvPicPr>
        <p:blipFill rotWithShape="1">
          <a:blip r:embed="rId2">
            <a:extLst>
              <a:ext uri="{28A0092B-C50C-407E-A947-70E740481C1C}">
                <a14:useLocalDpi xmlns:a14="http://schemas.microsoft.com/office/drawing/2010/main" val="0"/>
              </a:ext>
            </a:extLst>
          </a:blip>
          <a:srcRect t="9430"/>
          <a:stretch/>
        </p:blipFill>
        <p:spPr>
          <a:xfrm>
            <a:off x="4559503" y="3439633"/>
            <a:ext cx="4270389" cy="3006644"/>
          </a:xfrm>
          <a:prstGeom prst="rect">
            <a:avLst/>
          </a:prstGeom>
        </p:spPr>
      </p:pic>
      <p:sp>
        <p:nvSpPr>
          <p:cNvPr id="2" name="Title 1"/>
          <p:cNvSpPr>
            <a:spLocks noGrp="1"/>
          </p:cNvSpPr>
          <p:nvPr>
            <p:ph type="title"/>
          </p:nvPr>
        </p:nvSpPr>
        <p:spPr>
          <a:xfrm>
            <a:off x="0" y="-498102"/>
            <a:ext cx="9143999" cy="1336956"/>
          </a:xfrm>
        </p:spPr>
        <p:txBody>
          <a:bodyPr/>
          <a:lstStyle/>
          <a:p>
            <a:r>
              <a:rPr lang="en-US" dirty="0" smtClean="0"/>
              <a:t>Optimization of the Baseline</a:t>
            </a:r>
            <a:endParaRPr lang="en-US" dirty="0"/>
          </a:p>
        </p:txBody>
      </p:sp>
      <p:sp>
        <p:nvSpPr>
          <p:cNvPr id="3" name="Content Placeholder 2"/>
          <p:cNvSpPr>
            <a:spLocks noGrp="1"/>
          </p:cNvSpPr>
          <p:nvPr>
            <p:ph idx="1"/>
          </p:nvPr>
        </p:nvSpPr>
        <p:spPr>
          <a:xfrm>
            <a:off x="317488" y="886346"/>
            <a:ext cx="8624460" cy="2534613"/>
          </a:xfrm>
        </p:spPr>
        <p:txBody>
          <a:bodyPr>
            <a:noAutofit/>
          </a:bodyPr>
          <a:lstStyle/>
          <a:p>
            <a:r>
              <a:rPr lang="en-US" sz="2000" dirty="0"/>
              <a:t>A 1300 km baseline is a pragmatic way to get a comprehensive scientific </a:t>
            </a:r>
            <a:r>
              <a:rPr lang="en-US" sz="2000" dirty="0" smtClean="0"/>
              <a:t>program that covers both MH </a:t>
            </a:r>
            <a:r>
              <a:rPr lang="en-US" sz="2000" dirty="0"/>
              <a:t>and CP violation</a:t>
            </a:r>
          </a:p>
          <a:p>
            <a:r>
              <a:rPr lang="en-US" sz="2000" dirty="0"/>
              <a:t>Normal hierarchy assumed for these example plots, and 5 years of neutrino running coupled with 5 years of anti-neutrino running</a:t>
            </a:r>
          </a:p>
          <a:p>
            <a:r>
              <a:rPr lang="en-US" sz="2000" dirty="0"/>
              <a:t>Fraction of </a:t>
            </a:r>
            <a:r>
              <a:rPr lang="en-US" sz="2000" dirty="0">
                <a:latin typeface="Symbol" charset="2"/>
                <a:cs typeface="Symbol" charset="2"/>
              </a:rPr>
              <a:t>d</a:t>
            </a:r>
            <a:r>
              <a:rPr lang="en-US" sz="2000" baseline="-25000" dirty="0"/>
              <a:t>CP</a:t>
            </a:r>
            <a:r>
              <a:rPr lang="en-US" sz="2000" dirty="0"/>
              <a:t> parameter space covered. </a:t>
            </a:r>
            <a:r>
              <a:rPr lang="en-US" sz="2000" dirty="0" smtClean="0"/>
              <a:t>Muon neutrinos oscillate and appear as electron neutrinos, observed by their electrons</a:t>
            </a:r>
            <a:endParaRPr lang="en-US" sz="2000" dirty="0"/>
          </a:p>
        </p:txBody>
      </p:sp>
      <p:sp>
        <p:nvSpPr>
          <p:cNvPr id="4" name="Slide Number Placeholder 3"/>
          <p:cNvSpPr>
            <a:spLocks noGrp="1"/>
          </p:cNvSpPr>
          <p:nvPr>
            <p:ph type="sldNum" sz="quarter" idx="12"/>
          </p:nvPr>
        </p:nvSpPr>
        <p:spPr/>
        <p:txBody>
          <a:bodyPr/>
          <a:lstStyle/>
          <a:p>
            <a:fld id="{DACD7572-467B-584F-8A08-C66E93CD0B22}" type="slidenum">
              <a:rPr lang="en-US" smtClean="0">
                <a:solidFill>
                  <a:schemeClr val="tx2"/>
                </a:solidFill>
              </a:rPr>
              <a:t>62</a:t>
            </a:fld>
            <a:endParaRPr lang="en-US" dirty="0">
              <a:solidFill>
                <a:schemeClr val="tx2"/>
              </a:solidFill>
            </a:endParaRPr>
          </a:p>
        </p:txBody>
      </p:sp>
      <p:pic>
        <p:nvPicPr>
          <p:cNvPr id="5" name="Picture 4" descr="Screen Shot 2013-10-08 at 11.59.56 AM.png"/>
          <p:cNvPicPr>
            <a:picLocks noChangeAspect="1"/>
          </p:cNvPicPr>
          <p:nvPr/>
        </p:nvPicPr>
        <p:blipFill rotWithShape="1">
          <a:blip r:embed="rId3">
            <a:extLst>
              <a:ext uri="{28A0092B-C50C-407E-A947-70E740481C1C}">
                <a14:useLocalDpi xmlns:a14="http://schemas.microsoft.com/office/drawing/2010/main" val="0"/>
              </a:ext>
            </a:extLst>
          </a:blip>
          <a:srcRect t="10813"/>
          <a:stretch/>
        </p:blipFill>
        <p:spPr>
          <a:xfrm>
            <a:off x="409649" y="3439633"/>
            <a:ext cx="4199364" cy="3006643"/>
          </a:xfrm>
          <a:prstGeom prst="rect">
            <a:avLst/>
          </a:prstGeom>
        </p:spPr>
      </p:pic>
    </p:spTree>
    <p:extLst>
      <p:ext uri="{BB962C8B-B14F-4D97-AF65-F5344CB8AC3E}">
        <p14:creationId xmlns:p14="http://schemas.microsoft.com/office/powerpoint/2010/main" val="3639203973"/>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15330"/>
            <a:ext cx="9143999" cy="1336956"/>
          </a:xfrm>
        </p:spPr>
        <p:txBody>
          <a:bodyPr/>
          <a:lstStyle/>
          <a:p>
            <a:r>
              <a:rPr lang="en-US" dirty="0" smtClean="0"/>
              <a:t>ν</a:t>
            </a:r>
            <a:r>
              <a:rPr lang="en-US" baseline="-25000" dirty="0" smtClean="0"/>
              <a:t>e</a:t>
            </a:r>
            <a:r>
              <a:rPr lang="en-US" dirty="0" smtClean="0"/>
              <a:t> Appearance Oscillogram</a:t>
            </a:r>
            <a:endParaRPr lang="en-US" dirty="0"/>
          </a:p>
        </p:txBody>
      </p:sp>
      <p:sp>
        <p:nvSpPr>
          <p:cNvPr id="4" name="Slide Number Placeholder 3"/>
          <p:cNvSpPr>
            <a:spLocks noGrp="1"/>
          </p:cNvSpPr>
          <p:nvPr>
            <p:ph type="sldNum" sz="quarter" idx="12"/>
          </p:nvPr>
        </p:nvSpPr>
        <p:spPr/>
        <p:txBody>
          <a:bodyPr/>
          <a:lstStyle/>
          <a:p>
            <a:fld id="{DACD7572-467B-584F-8A08-C66E93CD0B22}" type="slidenum">
              <a:rPr lang="en-US" smtClean="0"/>
              <a:t>63</a:t>
            </a:fld>
            <a:endParaRPr lang="en-US" dirty="0"/>
          </a:p>
        </p:txBody>
      </p:sp>
      <p:pic>
        <p:nvPicPr>
          <p:cNvPr id="5" name="Picture 4" descr="Screen Shot 2013-10-08 at 3.35.2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610" y="721626"/>
            <a:ext cx="4405347" cy="4489770"/>
          </a:xfrm>
          <a:prstGeom prst="rect">
            <a:avLst/>
          </a:prstGeom>
        </p:spPr>
      </p:pic>
      <p:pic>
        <p:nvPicPr>
          <p:cNvPr id="6" name="Picture 5" descr="Screen Shot 2013-10-08 at 3.35.5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0991" y="738787"/>
            <a:ext cx="4489770" cy="4489770"/>
          </a:xfrm>
          <a:prstGeom prst="rect">
            <a:avLst/>
          </a:prstGeom>
        </p:spPr>
      </p:pic>
      <p:sp>
        <p:nvSpPr>
          <p:cNvPr id="7" name="Rectangle 6"/>
          <p:cNvSpPr/>
          <p:nvPr/>
        </p:nvSpPr>
        <p:spPr>
          <a:xfrm>
            <a:off x="0" y="5291562"/>
            <a:ext cx="8903071" cy="1200329"/>
          </a:xfrm>
          <a:prstGeom prst="rect">
            <a:avLst/>
          </a:prstGeom>
        </p:spPr>
        <p:txBody>
          <a:bodyPr wrap="square">
            <a:spAutoFit/>
          </a:bodyPr>
          <a:lstStyle/>
          <a:p>
            <a:pPr marL="285750" indent="-285750">
              <a:buFont typeface="Arial"/>
              <a:buChar char="•"/>
            </a:pPr>
            <a:r>
              <a:rPr lang="en-US" dirty="0" smtClean="0"/>
              <a:t>First and third columns (</a:t>
            </a:r>
            <a:r>
              <a:rPr lang="en-US" dirty="0"/>
              <a:t>o</a:t>
            </a:r>
            <a:r>
              <a:rPr lang="en-US" dirty="0" smtClean="0"/>
              <a:t>range-red plots): neutrino oscillations vs. </a:t>
            </a:r>
            <a:r>
              <a:rPr lang="en-US" dirty="0"/>
              <a:t>energy and baseline for neutrinos (top) and </a:t>
            </a:r>
            <a:r>
              <a:rPr lang="en-US" dirty="0" smtClean="0"/>
              <a:t>anti-neutrinos </a:t>
            </a:r>
            <a:r>
              <a:rPr lang="en-US" dirty="0"/>
              <a:t>(bottom</a:t>
            </a:r>
            <a:r>
              <a:rPr lang="en-US" dirty="0" smtClean="0"/>
              <a:t>), </a:t>
            </a:r>
            <a:r>
              <a:rPr lang="en-US" dirty="0"/>
              <a:t>for δ</a:t>
            </a:r>
            <a:r>
              <a:rPr lang="en-US" baseline="-25000" dirty="0"/>
              <a:t>CP</a:t>
            </a:r>
            <a:r>
              <a:rPr lang="en-US" dirty="0"/>
              <a:t> = </a:t>
            </a:r>
            <a:r>
              <a:rPr lang="en-US" dirty="0" smtClean="0"/>
              <a:t>0</a:t>
            </a:r>
          </a:p>
          <a:p>
            <a:pPr marL="285750" indent="-285750">
              <a:buFont typeface="Arial"/>
              <a:buChar char="•"/>
            </a:pPr>
            <a:r>
              <a:rPr lang="en-US" dirty="0" smtClean="0"/>
              <a:t>Second and fourth columns: neutrino </a:t>
            </a:r>
            <a:r>
              <a:rPr lang="en-US" dirty="0"/>
              <a:t>oscillations as a function of </a:t>
            </a:r>
            <a:r>
              <a:rPr lang="en-US" dirty="0" smtClean="0"/>
              <a:t>energy, for different </a:t>
            </a:r>
            <a:r>
              <a:rPr lang="en-US" dirty="0"/>
              <a:t>values of </a:t>
            </a:r>
            <a:r>
              <a:rPr lang="en-US" dirty="0" smtClean="0"/>
              <a:t>δ</a:t>
            </a:r>
            <a:r>
              <a:rPr lang="en-US" baseline="-25000" dirty="0" smtClean="0"/>
              <a:t>CP</a:t>
            </a:r>
            <a:r>
              <a:rPr lang="en-US" dirty="0" smtClean="0"/>
              <a:t>, with the  </a:t>
            </a:r>
            <a:r>
              <a:rPr lang="en-US" dirty="0">
                <a:latin typeface="Symbol" charset="2"/>
                <a:cs typeface="Symbol" charset="2"/>
              </a:rPr>
              <a:t>q</a:t>
            </a:r>
            <a:r>
              <a:rPr lang="en-US" baseline="-25000" dirty="0" smtClean="0"/>
              <a:t>12</a:t>
            </a:r>
            <a:r>
              <a:rPr lang="en-US" dirty="0" smtClean="0"/>
              <a:t> contribution (solar) plotted in yellow</a:t>
            </a:r>
            <a:endParaRPr lang="en-US" dirty="0"/>
          </a:p>
        </p:txBody>
      </p:sp>
    </p:spTree>
    <p:extLst>
      <p:ext uri="{BB962C8B-B14F-4D97-AF65-F5344CB8AC3E}">
        <p14:creationId xmlns:p14="http://schemas.microsoft.com/office/powerpoint/2010/main" val="2931771170"/>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6780"/>
            <a:ext cx="9143999" cy="838840"/>
          </a:xfrm>
        </p:spPr>
        <p:txBody>
          <a:bodyPr/>
          <a:lstStyle/>
          <a:p>
            <a:r>
              <a:rPr lang="en-US" dirty="0" smtClean="0"/>
              <a:t>WIMPs &amp; Neutrinos as Sisters</a:t>
            </a:r>
            <a:endParaRPr lang="en-US" dirty="0"/>
          </a:p>
        </p:txBody>
      </p:sp>
      <p:sp>
        <p:nvSpPr>
          <p:cNvPr id="3" name="Content Placeholder 2"/>
          <p:cNvSpPr>
            <a:spLocks noGrp="1"/>
          </p:cNvSpPr>
          <p:nvPr>
            <p:ph idx="1"/>
          </p:nvPr>
        </p:nvSpPr>
        <p:spPr>
          <a:xfrm>
            <a:off x="517963" y="1323213"/>
            <a:ext cx="8202465" cy="4801836"/>
          </a:xfrm>
        </p:spPr>
        <p:txBody>
          <a:bodyPr>
            <a:normAutofit/>
          </a:bodyPr>
          <a:lstStyle/>
          <a:p>
            <a:r>
              <a:rPr lang="en-US" dirty="0" smtClean="0"/>
              <a:t>Conventional wisdom: Direct searches are over once they hit the “neutrino floor” (orange dashes, p. 31)</a:t>
            </a:r>
          </a:p>
          <a:p>
            <a:r>
              <a:rPr lang="en-US" dirty="0" smtClean="0"/>
              <a:t>But, one </a:t>
            </a:r>
            <a:r>
              <a:rPr lang="en-US" dirty="0"/>
              <a:t>individual’s background is another’s signal! </a:t>
            </a:r>
            <a:endParaRPr lang="en-US" dirty="0" smtClean="0"/>
          </a:p>
          <a:p>
            <a:r>
              <a:rPr lang="en-US" dirty="0"/>
              <a:t>Neutrinos are </a:t>
            </a:r>
            <a:r>
              <a:rPr lang="en-US" dirty="0" smtClean="0"/>
              <a:t>intimately tied </a:t>
            </a:r>
            <a:r>
              <a:rPr lang="en-US" dirty="0"/>
              <a:t>to fundamental physics, and not just via solar neutrinos </a:t>
            </a:r>
            <a:r>
              <a:rPr lang="en-US" dirty="0" smtClean="0"/>
              <a:t>or coherent scattering. Unlike WIMPs, already discovered, but in a sense “invisible” too (weakly interacting)</a:t>
            </a:r>
          </a:p>
          <a:p>
            <a:r>
              <a:rPr lang="en-US" dirty="0" smtClean="0"/>
              <a:t>Even if WIMPs are discovered, neutrino physics still offers great parallel experimental opportunities. And if not, it can easily become a full-time endeavor</a:t>
            </a:r>
            <a:endParaRPr lang="en-US" dirty="0"/>
          </a:p>
        </p:txBody>
      </p:sp>
      <p:sp>
        <p:nvSpPr>
          <p:cNvPr id="4" name="Slide Number Placeholder 3"/>
          <p:cNvSpPr>
            <a:spLocks noGrp="1"/>
          </p:cNvSpPr>
          <p:nvPr>
            <p:ph type="sldNum" sz="quarter" idx="12"/>
          </p:nvPr>
        </p:nvSpPr>
        <p:spPr/>
        <p:txBody>
          <a:bodyPr/>
          <a:lstStyle/>
          <a:p>
            <a:fld id="{DACD7572-467B-584F-8A08-C66E93CD0B22}" type="slidenum">
              <a:rPr lang="en-US" smtClean="0"/>
              <a:t>64</a:t>
            </a:fld>
            <a:endParaRPr lang="en-US"/>
          </a:p>
        </p:txBody>
      </p:sp>
    </p:spTree>
    <p:extLst>
      <p:ext uri="{BB962C8B-B14F-4D97-AF65-F5344CB8AC3E}">
        <p14:creationId xmlns:p14="http://schemas.microsoft.com/office/powerpoint/2010/main" val="3242458851"/>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97708"/>
            <a:ext cx="8042276" cy="702070"/>
          </a:xfrm>
        </p:spPr>
        <p:txBody>
          <a:bodyPr/>
          <a:lstStyle/>
          <a:p>
            <a:r>
              <a:rPr lang="en-US" dirty="0" smtClean="0"/>
              <a:t>Introduction to LBNE</a:t>
            </a:r>
            <a:endParaRPr lang="en-US" dirty="0"/>
          </a:p>
        </p:txBody>
      </p:sp>
      <p:pic>
        <p:nvPicPr>
          <p:cNvPr id="5" name="Picture 4" descr="LBNE_web_header_021412-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678" y="1027290"/>
            <a:ext cx="8096755" cy="5422901"/>
          </a:xfrm>
          <a:prstGeom prst="rect">
            <a:avLst/>
          </a:prstGeom>
        </p:spPr>
      </p:pic>
      <p:sp>
        <p:nvSpPr>
          <p:cNvPr id="6" name="Rectangle 5"/>
          <p:cNvSpPr/>
          <p:nvPr/>
        </p:nvSpPr>
        <p:spPr>
          <a:xfrm>
            <a:off x="630507" y="6133019"/>
            <a:ext cx="1462810" cy="246221"/>
          </a:xfrm>
          <a:prstGeom prst="rect">
            <a:avLst/>
          </a:prstGeom>
        </p:spPr>
        <p:txBody>
          <a:bodyPr wrap="none">
            <a:spAutoFit/>
          </a:bodyPr>
          <a:lstStyle/>
          <a:p>
            <a:r>
              <a:rPr lang="en-US" sz="1000" dirty="0">
                <a:solidFill>
                  <a:schemeClr val="bg1"/>
                </a:solidFill>
              </a:rPr>
              <a:t>Sandbox Studio, Chicago</a:t>
            </a:r>
          </a:p>
        </p:txBody>
      </p:sp>
      <p:sp>
        <p:nvSpPr>
          <p:cNvPr id="4" name="Slide Number Placeholder 3"/>
          <p:cNvSpPr>
            <a:spLocks noGrp="1"/>
          </p:cNvSpPr>
          <p:nvPr>
            <p:ph type="sldNum" sz="quarter" idx="12"/>
          </p:nvPr>
        </p:nvSpPr>
        <p:spPr/>
        <p:txBody>
          <a:bodyPr/>
          <a:lstStyle/>
          <a:p>
            <a:fld id="{DACD7572-467B-584F-8A08-C66E93CD0B22}" type="slidenum">
              <a:rPr lang="en-US" smtClean="0"/>
              <a:t>65</a:t>
            </a:fld>
            <a:endParaRPr lang="en-US" dirty="0"/>
          </a:p>
        </p:txBody>
      </p:sp>
      <p:sp>
        <p:nvSpPr>
          <p:cNvPr id="7" name="Content Placeholder 2"/>
          <p:cNvSpPr>
            <a:spLocks noGrp="1"/>
          </p:cNvSpPr>
          <p:nvPr>
            <p:ph idx="1"/>
          </p:nvPr>
        </p:nvSpPr>
        <p:spPr>
          <a:xfrm>
            <a:off x="2096881" y="1049190"/>
            <a:ext cx="5857054" cy="2878044"/>
          </a:xfrm>
        </p:spPr>
        <p:txBody>
          <a:bodyPr>
            <a:normAutofit/>
          </a:bodyPr>
          <a:lstStyle/>
          <a:p>
            <a:r>
              <a:rPr lang="en-US" dirty="0" smtClean="0"/>
              <a:t>Long Baseline Neutrino Experiment</a:t>
            </a:r>
          </a:p>
          <a:p>
            <a:r>
              <a:rPr lang="en-US" dirty="0" smtClean="0"/>
              <a:t>700</a:t>
            </a:r>
            <a:r>
              <a:rPr lang="en-US" dirty="0"/>
              <a:t>–2300 </a:t>
            </a:r>
            <a:r>
              <a:rPr lang="en-US" dirty="0" smtClean="0"/>
              <a:t>kW</a:t>
            </a:r>
            <a:r>
              <a:rPr lang="en-US" dirty="0"/>
              <a:t>, 80–120 </a:t>
            </a:r>
            <a:r>
              <a:rPr lang="en-US" dirty="0" smtClean="0"/>
              <a:t>GeV proton beam that leads to a muon neutrino beam, starting from Fermilab</a:t>
            </a:r>
          </a:p>
          <a:p>
            <a:r>
              <a:rPr lang="en-US" dirty="0" smtClean="0"/>
              <a:t>35 kT liquid argon TPC at SURF</a:t>
            </a:r>
            <a:endParaRPr lang="en-US" dirty="0"/>
          </a:p>
        </p:txBody>
      </p:sp>
      <p:sp>
        <p:nvSpPr>
          <p:cNvPr id="3" name="Rectangle 2"/>
          <p:cNvSpPr/>
          <p:nvPr/>
        </p:nvSpPr>
        <p:spPr>
          <a:xfrm>
            <a:off x="1886235" y="5338588"/>
            <a:ext cx="5229144" cy="646331"/>
          </a:xfrm>
          <a:prstGeom prst="rect">
            <a:avLst/>
          </a:prstGeom>
        </p:spPr>
        <p:txBody>
          <a:bodyPr wrap="square">
            <a:spAutoFit/>
          </a:bodyPr>
          <a:lstStyle/>
          <a:p>
            <a:r>
              <a:rPr lang="en-US" dirty="0">
                <a:solidFill>
                  <a:schemeClr val="bg1"/>
                </a:solidFill>
              </a:rPr>
              <a:t>Muon neutrinos oscillate and appear as electron neutrinos, observed by their electrons</a:t>
            </a:r>
          </a:p>
        </p:txBody>
      </p:sp>
    </p:spTree>
    <p:extLst>
      <p:ext uri="{BB962C8B-B14F-4D97-AF65-F5344CB8AC3E}">
        <p14:creationId xmlns:p14="http://schemas.microsoft.com/office/powerpoint/2010/main" val="663064497"/>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56716"/>
            <a:ext cx="9143999" cy="1336956"/>
          </a:xfrm>
        </p:spPr>
        <p:txBody>
          <a:bodyPr/>
          <a:lstStyle/>
          <a:p>
            <a:r>
              <a:rPr lang="en-US" dirty="0" smtClean="0"/>
              <a:t>Physics Motivations</a:t>
            </a:r>
            <a:endParaRPr lang="en-US" dirty="0"/>
          </a:p>
        </p:txBody>
      </p:sp>
      <p:sp>
        <p:nvSpPr>
          <p:cNvPr id="3" name="Content Placeholder 2"/>
          <p:cNvSpPr>
            <a:spLocks noGrp="1"/>
          </p:cNvSpPr>
          <p:nvPr>
            <p:ph idx="1"/>
          </p:nvPr>
        </p:nvSpPr>
        <p:spPr>
          <a:xfrm>
            <a:off x="161094" y="876416"/>
            <a:ext cx="4491648" cy="5863491"/>
          </a:xfrm>
        </p:spPr>
        <p:txBody>
          <a:bodyPr>
            <a:normAutofit fontScale="92500"/>
          </a:bodyPr>
          <a:lstStyle/>
          <a:p>
            <a:r>
              <a:rPr lang="en-US" dirty="0" smtClean="0"/>
              <a:t>Although LBNE is still far in the future, with a turn-on in the 2020s, the physics it offers is much broader in scope than in WIMP searches</a:t>
            </a:r>
          </a:p>
          <a:p>
            <a:r>
              <a:rPr lang="en-US" dirty="0" smtClean="0"/>
              <a:t>Neutrinos </a:t>
            </a:r>
            <a:r>
              <a:rPr lang="en-US" dirty="0"/>
              <a:t>have mass, and oscillate between different types. The </a:t>
            </a:r>
            <a:r>
              <a:rPr lang="en-US" dirty="0" smtClean="0"/>
              <a:t>flavor </a:t>
            </a:r>
            <a:r>
              <a:rPr lang="en-US" dirty="0"/>
              <a:t>eigenstates </a:t>
            </a:r>
            <a:r>
              <a:rPr lang="en-US" dirty="0" smtClean="0"/>
              <a:t>are </a:t>
            </a:r>
            <a:r>
              <a:rPr lang="en-US" dirty="0"/>
              <a:t>not the same </a:t>
            </a:r>
            <a:r>
              <a:rPr lang="en-US" dirty="0" smtClean="0"/>
              <a:t>as the </a:t>
            </a:r>
            <a:r>
              <a:rPr lang="en-US" dirty="0"/>
              <a:t>three mass </a:t>
            </a:r>
            <a:r>
              <a:rPr lang="en-US" dirty="0" smtClean="0"/>
              <a:t>ones, however</a:t>
            </a:r>
          </a:p>
          <a:p>
            <a:r>
              <a:rPr lang="en-US" dirty="0" smtClean="0"/>
              <a:t>But </a:t>
            </a:r>
            <a:r>
              <a:rPr lang="en-US" dirty="0"/>
              <a:t>what </a:t>
            </a:r>
            <a:r>
              <a:rPr lang="en-US" dirty="0" smtClean="0"/>
              <a:t>order is </a:t>
            </a:r>
            <a:r>
              <a:rPr lang="en-US" dirty="0"/>
              <a:t>their mass hierarchy (MH)? Two heavy neutrinos and one light, or vice versa</a:t>
            </a:r>
            <a:r>
              <a:rPr lang="en-US" dirty="0" smtClean="0"/>
              <a:t>? After nearly 60 years, new questions emerge</a:t>
            </a:r>
            <a:endParaRPr lang="en-US" dirty="0"/>
          </a:p>
          <a:p>
            <a:endParaRPr lang="en-US" dirty="0"/>
          </a:p>
        </p:txBody>
      </p:sp>
      <p:sp>
        <p:nvSpPr>
          <p:cNvPr id="4" name="Slide Number Placeholder 3"/>
          <p:cNvSpPr>
            <a:spLocks noGrp="1"/>
          </p:cNvSpPr>
          <p:nvPr>
            <p:ph type="sldNum" sz="quarter" idx="12"/>
          </p:nvPr>
        </p:nvSpPr>
        <p:spPr/>
        <p:txBody>
          <a:bodyPr/>
          <a:lstStyle/>
          <a:p>
            <a:fld id="{DACD7572-467B-584F-8A08-C66E93CD0B22}" type="slidenum">
              <a:rPr lang="en-US" smtClean="0"/>
              <a:t>66</a:t>
            </a:fld>
            <a:endParaRPr lang="en-US"/>
          </a:p>
        </p:txBody>
      </p:sp>
      <p:pic>
        <p:nvPicPr>
          <p:cNvPr id="6" name="Picture 5"/>
          <p:cNvPicPr>
            <a:picLocks noChangeAspect="1"/>
          </p:cNvPicPr>
          <p:nvPr/>
        </p:nvPicPr>
        <p:blipFill>
          <a:blip r:embed="rId2"/>
          <a:stretch>
            <a:fillRect/>
          </a:stretch>
        </p:blipFill>
        <p:spPr>
          <a:xfrm>
            <a:off x="4786060" y="1007759"/>
            <a:ext cx="4024923" cy="2878084"/>
          </a:xfrm>
          <a:prstGeom prst="rect">
            <a:avLst/>
          </a:prstGeom>
        </p:spPr>
      </p:pic>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57" t="1" r="2" b="-36"/>
          <a:stretch/>
        </p:blipFill>
        <p:spPr bwMode="auto">
          <a:xfrm>
            <a:off x="4767384" y="4001926"/>
            <a:ext cx="4121121" cy="2168765"/>
          </a:xfrm>
          <a:prstGeom prst="rect">
            <a:avLst/>
          </a:prstGeom>
          <a:noFill/>
          <a:ln>
            <a:noFill/>
          </a:ln>
          <a:effectLst/>
          <a:extLst>
            <a:ext uri="{909E8E84-426E-40dd-AFC4-6F175D3DCCD1}">
              <a14:hiddenFill xmlns:a14="http://schemas.microsoft.com/office/drawing/2010/main">
                <a:blipFill dpi="0" rotWithShape="0">
                  <a:blip/>
                  <a:srcRect l="69652" b="14462"/>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40031280"/>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8140"/>
            <a:ext cx="9143999" cy="916994"/>
          </a:xfrm>
        </p:spPr>
        <p:txBody>
          <a:bodyPr/>
          <a:lstStyle/>
          <a:p>
            <a:r>
              <a:rPr lang="en-US" dirty="0" smtClean="0"/>
              <a:t>Further Questions</a:t>
            </a:r>
            <a:endParaRPr lang="en-US" dirty="0"/>
          </a:p>
        </p:txBody>
      </p:sp>
      <p:sp>
        <p:nvSpPr>
          <p:cNvPr id="3" name="Content Placeholder 2"/>
          <p:cNvSpPr>
            <a:spLocks noGrp="1"/>
          </p:cNvSpPr>
          <p:nvPr>
            <p:ph idx="1"/>
          </p:nvPr>
        </p:nvSpPr>
        <p:spPr>
          <a:xfrm>
            <a:off x="5880216" y="875566"/>
            <a:ext cx="3319812" cy="5046690"/>
          </a:xfrm>
        </p:spPr>
        <p:txBody>
          <a:bodyPr>
            <a:normAutofit lnSpcReduction="10000"/>
          </a:bodyPr>
          <a:lstStyle/>
          <a:p>
            <a:r>
              <a:rPr lang="en-US" dirty="0" smtClean="0"/>
              <a:t>Doν’s violate CP (charge-parity): do anti</a:t>
            </a:r>
            <a:r>
              <a:rPr lang="en-US" dirty="0"/>
              <a:t>-neutrino oscillations </a:t>
            </a:r>
            <a:r>
              <a:rPr lang="en-US" dirty="0" smtClean="0"/>
              <a:t>differ?</a:t>
            </a:r>
            <a:endParaRPr lang="en-US" dirty="0"/>
          </a:p>
          <a:p>
            <a:r>
              <a:rPr lang="en-US" dirty="0"/>
              <a:t>Are there </a:t>
            </a:r>
            <a:r>
              <a:rPr lang="en-US" dirty="0" smtClean="0"/>
              <a:t>“sterile neutrinos” into which the known neutrinos can</a:t>
            </a:r>
            <a:r>
              <a:rPr lang="en-US" dirty="0"/>
              <a:t> </a:t>
            </a:r>
            <a:r>
              <a:rPr lang="en-US" dirty="0" smtClean="0"/>
              <a:t>oscillate (dark matter candidate)?</a:t>
            </a:r>
          </a:p>
          <a:p>
            <a:r>
              <a:rPr lang="en-US" dirty="0"/>
              <a:t>B</a:t>
            </a:r>
            <a:r>
              <a:rPr lang="en-US" dirty="0" smtClean="0"/>
              <a:t>onus question: Does the proton decay? Half-life=?</a:t>
            </a:r>
            <a:endParaRPr lang="en-US" dirty="0"/>
          </a:p>
          <a:p>
            <a:endParaRPr lang="en-US" dirty="0"/>
          </a:p>
        </p:txBody>
      </p:sp>
      <p:sp>
        <p:nvSpPr>
          <p:cNvPr id="4" name="Slide Number Placeholder 3"/>
          <p:cNvSpPr>
            <a:spLocks noGrp="1"/>
          </p:cNvSpPr>
          <p:nvPr>
            <p:ph type="sldNum" sz="quarter" idx="12"/>
          </p:nvPr>
        </p:nvSpPr>
        <p:spPr/>
        <p:txBody>
          <a:bodyPr/>
          <a:lstStyle/>
          <a:p>
            <a:fld id="{DACD7572-467B-584F-8A08-C66E93CD0B22}" type="slidenum">
              <a:rPr lang="en-US" smtClean="0"/>
              <a:t>67</a:t>
            </a:fld>
            <a:endParaRPr lang="en-US" dirty="0"/>
          </a:p>
        </p:txBody>
      </p:sp>
      <p:pic>
        <p:nvPicPr>
          <p:cNvPr id="5" name="Picture 4"/>
          <p:cNvPicPr>
            <a:picLocks noChangeAspect="1"/>
          </p:cNvPicPr>
          <p:nvPr/>
        </p:nvPicPr>
        <p:blipFill>
          <a:blip r:embed="rId2"/>
          <a:stretch>
            <a:fillRect/>
          </a:stretch>
        </p:blipFill>
        <p:spPr>
          <a:xfrm>
            <a:off x="373432" y="2632054"/>
            <a:ext cx="3163031" cy="2897337"/>
          </a:xfrm>
          <a:prstGeom prst="rect">
            <a:avLst/>
          </a:prstGeom>
        </p:spPr>
      </p:pic>
      <p:pic>
        <p:nvPicPr>
          <p:cNvPr id="6" name="Picture 5"/>
          <p:cNvPicPr>
            <a:picLocks noChangeAspect="1"/>
          </p:cNvPicPr>
          <p:nvPr/>
        </p:nvPicPr>
        <p:blipFill>
          <a:blip r:embed="rId3"/>
          <a:stretch>
            <a:fillRect/>
          </a:stretch>
        </p:blipFill>
        <p:spPr>
          <a:xfrm>
            <a:off x="270395" y="1230943"/>
            <a:ext cx="5683671" cy="1156677"/>
          </a:xfrm>
          <a:prstGeom prst="rect">
            <a:avLst/>
          </a:prstGeom>
        </p:spPr>
      </p:pic>
      <p:pic>
        <p:nvPicPr>
          <p:cNvPr id="9" name="Picture 8" descr="Screen Shot 2014-01-03 at 4.11.35 PM.png"/>
          <p:cNvPicPr>
            <a:picLocks noChangeAspect="1"/>
          </p:cNvPicPr>
          <p:nvPr/>
        </p:nvPicPr>
        <p:blipFill rotWithShape="1">
          <a:blip r:embed="rId4">
            <a:extLst>
              <a:ext uri="{28A0092B-C50C-407E-A947-70E740481C1C}">
                <a14:useLocalDpi xmlns:a14="http://schemas.microsoft.com/office/drawing/2010/main" val="0"/>
              </a:ext>
            </a:extLst>
          </a:blip>
          <a:srcRect l="3600" t="18469" r="74741" b="18469"/>
          <a:stretch/>
        </p:blipFill>
        <p:spPr>
          <a:xfrm>
            <a:off x="3907689" y="2935661"/>
            <a:ext cx="1660771" cy="2222503"/>
          </a:xfrm>
          <a:prstGeom prst="rect">
            <a:avLst/>
          </a:prstGeom>
        </p:spPr>
      </p:pic>
      <p:sp>
        <p:nvSpPr>
          <p:cNvPr id="10" name="Rectangle 9"/>
          <p:cNvSpPr/>
          <p:nvPr/>
        </p:nvSpPr>
        <p:spPr>
          <a:xfrm>
            <a:off x="443629" y="5895506"/>
            <a:ext cx="7949956" cy="646331"/>
          </a:xfrm>
          <a:prstGeom prst="rect">
            <a:avLst/>
          </a:prstGeom>
        </p:spPr>
        <p:txBody>
          <a:bodyPr wrap="square">
            <a:spAutoFit/>
          </a:bodyPr>
          <a:lstStyle/>
          <a:p>
            <a:r>
              <a:rPr lang="en-US" b="1" dirty="0"/>
              <a:t>An underground, high-mass </a:t>
            </a:r>
            <a:r>
              <a:rPr lang="en-US" b="1" dirty="0" smtClean="0"/>
              <a:t>LAr target would also enable atmospheric and astrophysical neutrino studies</a:t>
            </a:r>
            <a:r>
              <a:rPr lang="en-US" b="1" dirty="0"/>
              <a:t> </a:t>
            </a:r>
            <a:r>
              <a:rPr lang="en-US" b="1" dirty="0" smtClean="0"/>
              <a:t>(latter: supernova neutrino bursts)</a:t>
            </a:r>
            <a:endParaRPr lang="en-US" b="1" dirty="0"/>
          </a:p>
        </p:txBody>
      </p:sp>
    </p:spTree>
    <p:extLst>
      <p:ext uri="{BB962C8B-B14F-4D97-AF65-F5344CB8AC3E}">
        <p14:creationId xmlns:p14="http://schemas.microsoft.com/office/powerpoint/2010/main" val="2769490740"/>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78138"/>
            <a:ext cx="8042276" cy="838840"/>
          </a:xfrm>
        </p:spPr>
        <p:txBody>
          <a:bodyPr/>
          <a:lstStyle/>
          <a:p>
            <a:r>
              <a:rPr lang="en-US" dirty="0" smtClean="0"/>
              <a:t>Liquid Argon Far Detector</a:t>
            </a:r>
            <a:endParaRPr lang="en-US" dirty="0"/>
          </a:p>
        </p:txBody>
      </p:sp>
      <p:sp>
        <p:nvSpPr>
          <p:cNvPr id="3" name="Content Placeholder 2"/>
          <p:cNvSpPr>
            <a:spLocks noGrp="1"/>
          </p:cNvSpPr>
          <p:nvPr>
            <p:ph idx="1"/>
          </p:nvPr>
        </p:nvSpPr>
        <p:spPr>
          <a:xfrm>
            <a:off x="499378" y="861494"/>
            <a:ext cx="4337586" cy="5741087"/>
          </a:xfrm>
        </p:spPr>
        <p:txBody>
          <a:bodyPr>
            <a:normAutofit fontScale="92500" lnSpcReduction="10000"/>
          </a:bodyPr>
          <a:lstStyle/>
          <a:p>
            <a:r>
              <a:rPr lang="en-US" dirty="0"/>
              <a:t>S</a:t>
            </a:r>
            <a:r>
              <a:rPr lang="en-US" dirty="0" smtClean="0"/>
              <a:t>cintillation </a:t>
            </a:r>
            <a:r>
              <a:rPr lang="en-US" dirty="0"/>
              <a:t>is in the extreme </a:t>
            </a:r>
            <a:r>
              <a:rPr lang="en-US" dirty="0" smtClean="0"/>
              <a:t>UV and thus difficult to detect, so it must first be made visible, with a wavelength-shifter (WLS)</a:t>
            </a:r>
            <a:endParaRPr lang="en-US" dirty="0"/>
          </a:p>
          <a:p>
            <a:r>
              <a:rPr lang="en-US" dirty="0" smtClean="0"/>
              <a:t>Light</a:t>
            </a:r>
            <a:r>
              <a:rPr lang="en-US" dirty="0"/>
              <a:t> </a:t>
            </a:r>
            <a:r>
              <a:rPr lang="en-US" dirty="0" smtClean="0"/>
              <a:t>determines time of event, as detected </a:t>
            </a:r>
            <a:r>
              <a:rPr lang="en-US" dirty="0"/>
              <a:t>by silicon </a:t>
            </a:r>
            <a:r>
              <a:rPr lang="en-US" dirty="0" smtClean="0"/>
              <a:t>photomultipliers (SiPM’s)</a:t>
            </a:r>
            <a:endParaRPr lang="en-US" dirty="0"/>
          </a:p>
          <a:p>
            <a:r>
              <a:rPr lang="en-US" dirty="0"/>
              <a:t>E</a:t>
            </a:r>
            <a:r>
              <a:rPr lang="en-US" dirty="0" smtClean="0"/>
              <a:t>lectric </a:t>
            </a:r>
            <a:r>
              <a:rPr lang="en-US" dirty="0"/>
              <a:t>field drifts the liberated electrons, which constitute the primary means of </a:t>
            </a:r>
            <a:r>
              <a:rPr lang="en-US" dirty="0" smtClean="0"/>
              <a:t>calorimetry and particle ID (no gas stage as in LUX/LZ)</a:t>
            </a:r>
          </a:p>
          <a:p>
            <a:r>
              <a:rPr lang="en-US" dirty="0" smtClean="0"/>
              <a:t>Great tracking, like a “digital bubble chamber”</a:t>
            </a:r>
            <a:endParaRPr lang="en-US" dirty="0"/>
          </a:p>
          <a:p>
            <a:endParaRPr lang="en-US" dirty="0"/>
          </a:p>
        </p:txBody>
      </p:sp>
      <p:sp>
        <p:nvSpPr>
          <p:cNvPr id="4" name="Slide Number Placeholder 3"/>
          <p:cNvSpPr>
            <a:spLocks noGrp="1"/>
          </p:cNvSpPr>
          <p:nvPr>
            <p:ph type="sldNum" sz="quarter" idx="12"/>
          </p:nvPr>
        </p:nvSpPr>
        <p:spPr/>
        <p:txBody>
          <a:bodyPr/>
          <a:lstStyle/>
          <a:p>
            <a:fld id="{DACD7572-467B-584F-8A08-C66E93CD0B22}" type="slidenum">
              <a:rPr lang="en-US" smtClean="0"/>
              <a:t>68</a:t>
            </a:fld>
            <a:endParaRPr lang="en-US"/>
          </a:p>
        </p:txBody>
      </p:sp>
      <p:sp>
        <p:nvSpPr>
          <p:cNvPr id="5" name="Explosion 1 4"/>
          <p:cNvSpPr/>
          <p:nvPr/>
        </p:nvSpPr>
        <p:spPr>
          <a:xfrm>
            <a:off x="6635999" y="3334528"/>
            <a:ext cx="1210332" cy="1338565"/>
          </a:xfrm>
          <a:prstGeom prst="irregularSeal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V="1">
            <a:off x="6616761" y="2289751"/>
            <a:ext cx="0" cy="10447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6769161" y="2442151"/>
            <a:ext cx="0" cy="10447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V="1">
            <a:off x="6932503" y="2289751"/>
            <a:ext cx="0" cy="10447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7112436" y="2289751"/>
            <a:ext cx="0" cy="10447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7264836" y="2442151"/>
            <a:ext cx="0" cy="10447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7428178" y="2289751"/>
            <a:ext cx="0" cy="10447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7582081" y="2289751"/>
            <a:ext cx="0" cy="10447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7734481" y="2442151"/>
            <a:ext cx="0" cy="10447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7897823" y="2289751"/>
            <a:ext cx="0" cy="10447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Freeform 14"/>
          <p:cNvSpPr/>
          <p:nvPr/>
        </p:nvSpPr>
        <p:spPr>
          <a:xfrm rot="1260765">
            <a:off x="7683046" y="4209719"/>
            <a:ext cx="749685" cy="309141"/>
          </a:xfrm>
          <a:custGeom>
            <a:avLst/>
            <a:gdLst>
              <a:gd name="connsiteX0" fmla="*/ 0 w 3776030"/>
              <a:gd name="connsiteY0" fmla="*/ 0 h 789483"/>
              <a:gd name="connsiteX1" fmla="*/ 961171 w 3776030"/>
              <a:gd name="connsiteY1" fmla="*/ 789410 h 789483"/>
              <a:gd name="connsiteX2" fmla="*/ 1973834 w 3776030"/>
              <a:gd name="connsiteY2" fmla="*/ 51483 h 789483"/>
              <a:gd name="connsiteX3" fmla="*/ 2900677 w 3776030"/>
              <a:gd name="connsiteY3" fmla="*/ 772249 h 789483"/>
              <a:gd name="connsiteX4" fmla="*/ 3776030 w 3776030"/>
              <a:gd name="connsiteY4" fmla="*/ 0 h 789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6030" h="789483">
                <a:moveTo>
                  <a:pt x="0" y="0"/>
                </a:moveTo>
                <a:cubicBezTo>
                  <a:pt x="316099" y="390415"/>
                  <a:pt x="632199" y="780830"/>
                  <a:pt x="961171" y="789410"/>
                </a:cubicBezTo>
                <a:cubicBezTo>
                  <a:pt x="1290143" y="797990"/>
                  <a:pt x="1650583" y="54343"/>
                  <a:pt x="1973834" y="51483"/>
                </a:cubicBezTo>
                <a:cubicBezTo>
                  <a:pt x="2297085" y="48623"/>
                  <a:pt x="2600311" y="780829"/>
                  <a:pt x="2900677" y="772249"/>
                </a:cubicBezTo>
                <a:cubicBezTo>
                  <a:pt x="3201043" y="763669"/>
                  <a:pt x="3776030" y="0"/>
                  <a:pt x="3776030"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6" name="Freeform 15"/>
          <p:cNvSpPr/>
          <p:nvPr/>
        </p:nvSpPr>
        <p:spPr>
          <a:xfrm rot="5400000">
            <a:off x="6437436" y="4766645"/>
            <a:ext cx="1802698" cy="435232"/>
          </a:xfrm>
          <a:custGeom>
            <a:avLst/>
            <a:gdLst>
              <a:gd name="connsiteX0" fmla="*/ 0 w 3776030"/>
              <a:gd name="connsiteY0" fmla="*/ 0 h 789483"/>
              <a:gd name="connsiteX1" fmla="*/ 961171 w 3776030"/>
              <a:gd name="connsiteY1" fmla="*/ 789410 h 789483"/>
              <a:gd name="connsiteX2" fmla="*/ 1973834 w 3776030"/>
              <a:gd name="connsiteY2" fmla="*/ 51483 h 789483"/>
              <a:gd name="connsiteX3" fmla="*/ 2900677 w 3776030"/>
              <a:gd name="connsiteY3" fmla="*/ 772249 h 789483"/>
              <a:gd name="connsiteX4" fmla="*/ 3776030 w 3776030"/>
              <a:gd name="connsiteY4" fmla="*/ 0 h 789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6030" h="789483">
                <a:moveTo>
                  <a:pt x="0" y="0"/>
                </a:moveTo>
                <a:cubicBezTo>
                  <a:pt x="316099" y="390415"/>
                  <a:pt x="632199" y="780830"/>
                  <a:pt x="961171" y="789410"/>
                </a:cubicBezTo>
                <a:cubicBezTo>
                  <a:pt x="1290143" y="797990"/>
                  <a:pt x="1650583" y="54343"/>
                  <a:pt x="1973834" y="51483"/>
                </a:cubicBezTo>
                <a:cubicBezTo>
                  <a:pt x="2297085" y="48623"/>
                  <a:pt x="2600311" y="780829"/>
                  <a:pt x="2900677" y="772249"/>
                </a:cubicBezTo>
                <a:cubicBezTo>
                  <a:pt x="3201043" y="763669"/>
                  <a:pt x="3776030" y="0"/>
                  <a:pt x="3776030"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8" name="Cube 17"/>
          <p:cNvSpPr/>
          <p:nvPr/>
        </p:nvSpPr>
        <p:spPr>
          <a:xfrm rot="5400000">
            <a:off x="5415296" y="5442669"/>
            <a:ext cx="841025" cy="1083612"/>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5415296" y="5733600"/>
            <a:ext cx="554609" cy="307777"/>
          </a:xfrm>
          <a:prstGeom prst="rect">
            <a:avLst/>
          </a:prstGeom>
        </p:spPr>
        <p:txBody>
          <a:bodyPr wrap="none">
            <a:spAutoFit/>
          </a:bodyPr>
          <a:lstStyle/>
          <a:p>
            <a:r>
              <a:rPr lang="en-US" sz="1400" dirty="0" smtClean="0"/>
              <a:t>SiPM</a:t>
            </a:r>
            <a:endParaRPr lang="en-US" sz="1400" dirty="0"/>
          </a:p>
        </p:txBody>
      </p:sp>
      <p:sp>
        <p:nvSpPr>
          <p:cNvPr id="20" name="Cube 19"/>
          <p:cNvSpPr/>
          <p:nvPr/>
        </p:nvSpPr>
        <p:spPr>
          <a:xfrm rot="5400000">
            <a:off x="7217921" y="4664009"/>
            <a:ext cx="420514" cy="2559696"/>
          </a:xfrm>
          <a:prstGeom prst="cub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Freeform 20"/>
          <p:cNvSpPr/>
          <p:nvPr/>
        </p:nvSpPr>
        <p:spPr>
          <a:xfrm rot="9346194">
            <a:off x="6238589" y="3944127"/>
            <a:ext cx="481156" cy="360456"/>
          </a:xfrm>
          <a:custGeom>
            <a:avLst/>
            <a:gdLst>
              <a:gd name="connsiteX0" fmla="*/ 0 w 3776030"/>
              <a:gd name="connsiteY0" fmla="*/ 0 h 789483"/>
              <a:gd name="connsiteX1" fmla="*/ 961171 w 3776030"/>
              <a:gd name="connsiteY1" fmla="*/ 789410 h 789483"/>
              <a:gd name="connsiteX2" fmla="*/ 1973834 w 3776030"/>
              <a:gd name="connsiteY2" fmla="*/ 51483 h 789483"/>
              <a:gd name="connsiteX3" fmla="*/ 2900677 w 3776030"/>
              <a:gd name="connsiteY3" fmla="*/ 772249 h 789483"/>
              <a:gd name="connsiteX4" fmla="*/ 3776030 w 3776030"/>
              <a:gd name="connsiteY4" fmla="*/ 0 h 789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6030" h="789483">
                <a:moveTo>
                  <a:pt x="0" y="0"/>
                </a:moveTo>
                <a:cubicBezTo>
                  <a:pt x="316099" y="390415"/>
                  <a:pt x="632199" y="780830"/>
                  <a:pt x="961171" y="789410"/>
                </a:cubicBezTo>
                <a:cubicBezTo>
                  <a:pt x="1290143" y="797990"/>
                  <a:pt x="1650583" y="54343"/>
                  <a:pt x="1973834" y="51483"/>
                </a:cubicBezTo>
                <a:cubicBezTo>
                  <a:pt x="2297085" y="48623"/>
                  <a:pt x="2600311" y="780829"/>
                  <a:pt x="2900677" y="772249"/>
                </a:cubicBezTo>
                <a:cubicBezTo>
                  <a:pt x="3201043" y="763669"/>
                  <a:pt x="3776030" y="0"/>
                  <a:pt x="3776030"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2" name="Rectangle 21"/>
          <p:cNvSpPr/>
          <p:nvPr/>
        </p:nvSpPr>
        <p:spPr>
          <a:xfrm>
            <a:off x="5426603" y="3624556"/>
            <a:ext cx="1273002" cy="523220"/>
          </a:xfrm>
          <a:prstGeom prst="rect">
            <a:avLst/>
          </a:prstGeom>
        </p:spPr>
        <p:txBody>
          <a:bodyPr wrap="square">
            <a:spAutoFit/>
          </a:bodyPr>
          <a:lstStyle/>
          <a:p>
            <a:r>
              <a:rPr lang="en-US" sz="1400" dirty="0"/>
              <a:t>i</a:t>
            </a:r>
            <a:r>
              <a:rPr lang="en-US" sz="1400" dirty="0" smtClean="0"/>
              <a:t>ncoming particle</a:t>
            </a:r>
            <a:endParaRPr lang="en-US" sz="1400" dirty="0"/>
          </a:p>
        </p:txBody>
      </p:sp>
      <p:sp>
        <p:nvSpPr>
          <p:cNvPr id="23" name="Rectangle 22"/>
          <p:cNvSpPr/>
          <p:nvPr/>
        </p:nvSpPr>
        <p:spPr>
          <a:xfrm>
            <a:off x="6843954" y="2607022"/>
            <a:ext cx="1101661" cy="523220"/>
          </a:xfrm>
          <a:prstGeom prst="rect">
            <a:avLst/>
          </a:prstGeom>
        </p:spPr>
        <p:txBody>
          <a:bodyPr wrap="square">
            <a:spAutoFit/>
          </a:bodyPr>
          <a:lstStyle/>
          <a:p>
            <a:r>
              <a:rPr lang="en-US" sz="1400" dirty="0" smtClean="0"/>
              <a:t>ionization electrons</a:t>
            </a:r>
            <a:endParaRPr lang="en-US" sz="1400" dirty="0"/>
          </a:p>
        </p:txBody>
      </p:sp>
      <p:cxnSp>
        <p:nvCxnSpPr>
          <p:cNvPr id="24" name="Straight Connector 23"/>
          <p:cNvCxnSpPr/>
          <p:nvPr/>
        </p:nvCxnSpPr>
        <p:spPr>
          <a:xfrm flipH="1" flipV="1">
            <a:off x="6798098" y="844126"/>
            <a:ext cx="1350968" cy="609599"/>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6077209" y="899706"/>
            <a:ext cx="1654366" cy="457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a:off x="6229609" y="1052106"/>
            <a:ext cx="1654366" cy="457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6382009" y="1204506"/>
            <a:ext cx="1654366" cy="457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6534409" y="1356906"/>
            <a:ext cx="1654366" cy="457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6686809" y="1509306"/>
            <a:ext cx="1654366" cy="4572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flipV="1">
            <a:off x="6793946" y="1011638"/>
            <a:ext cx="1350968" cy="609599"/>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flipV="1">
            <a:off x="6669646" y="1110506"/>
            <a:ext cx="1350968" cy="609599"/>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flipV="1">
            <a:off x="6281102" y="1099492"/>
            <a:ext cx="1350968" cy="609599"/>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flipV="1">
            <a:off x="6379934" y="1301326"/>
            <a:ext cx="1350968" cy="609599"/>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H="1" flipV="1">
            <a:off x="6221306" y="1400194"/>
            <a:ext cx="1350968" cy="609599"/>
          </a:xfrm>
          <a:prstGeom prst="line">
            <a:avLst/>
          </a:prstGeom>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5574673" y="1389756"/>
            <a:ext cx="790464" cy="523220"/>
          </a:xfrm>
          <a:prstGeom prst="rect">
            <a:avLst/>
          </a:prstGeom>
        </p:spPr>
        <p:txBody>
          <a:bodyPr wrap="square">
            <a:spAutoFit/>
          </a:bodyPr>
          <a:lstStyle/>
          <a:p>
            <a:r>
              <a:rPr lang="en-US" sz="1400" dirty="0" smtClean="0"/>
              <a:t>wire planes</a:t>
            </a:r>
            <a:endParaRPr lang="en-US" sz="1400" dirty="0"/>
          </a:p>
        </p:txBody>
      </p:sp>
      <p:sp>
        <p:nvSpPr>
          <p:cNvPr id="36" name="Up Arrow 35"/>
          <p:cNvSpPr/>
          <p:nvPr/>
        </p:nvSpPr>
        <p:spPr>
          <a:xfrm flipV="1">
            <a:off x="5633288" y="2431180"/>
            <a:ext cx="404846" cy="932706"/>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5056757" y="2607022"/>
            <a:ext cx="790464" cy="523220"/>
          </a:xfrm>
          <a:prstGeom prst="rect">
            <a:avLst/>
          </a:prstGeom>
        </p:spPr>
        <p:txBody>
          <a:bodyPr wrap="square">
            <a:spAutoFit/>
          </a:bodyPr>
          <a:lstStyle/>
          <a:p>
            <a:r>
              <a:rPr lang="en-US" sz="1400" dirty="0"/>
              <a:t>d</a:t>
            </a:r>
            <a:r>
              <a:rPr lang="en-US" sz="1400" dirty="0" smtClean="0"/>
              <a:t>rift field</a:t>
            </a:r>
            <a:endParaRPr lang="en-US" sz="1400" dirty="0"/>
          </a:p>
        </p:txBody>
      </p:sp>
      <p:sp>
        <p:nvSpPr>
          <p:cNvPr id="38" name="Minus 37"/>
          <p:cNvSpPr/>
          <p:nvPr/>
        </p:nvSpPr>
        <p:spPr>
          <a:xfrm>
            <a:off x="5894028" y="5598284"/>
            <a:ext cx="3110572" cy="169265"/>
          </a:xfrm>
          <a:prstGeom prst="mathMinus">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Minus 38"/>
          <p:cNvSpPr/>
          <p:nvPr/>
        </p:nvSpPr>
        <p:spPr>
          <a:xfrm>
            <a:off x="5891952" y="6008099"/>
            <a:ext cx="3110572" cy="169265"/>
          </a:xfrm>
          <a:prstGeom prst="mathMinus">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p:cNvSpPr/>
          <p:nvPr/>
        </p:nvSpPr>
        <p:spPr>
          <a:xfrm>
            <a:off x="7729347" y="5368437"/>
            <a:ext cx="977589" cy="307777"/>
          </a:xfrm>
          <a:prstGeom prst="rect">
            <a:avLst/>
          </a:prstGeom>
        </p:spPr>
        <p:txBody>
          <a:bodyPr wrap="none">
            <a:spAutoFit/>
          </a:bodyPr>
          <a:lstStyle/>
          <a:p>
            <a:r>
              <a:rPr lang="en-US" sz="1400" dirty="0" smtClean="0"/>
              <a:t>TPB WLS</a:t>
            </a:r>
            <a:endParaRPr lang="en-US" sz="1400" dirty="0"/>
          </a:p>
        </p:txBody>
      </p:sp>
      <p:sp>
        <p:nvSpPr>
          <p:cNvPr id="41" name="Freeform 40"/>
          <p:cNvSpPr/>
          <p:nvPr/>
        </p:nvSpPr>
        <p:spPr>
          <a:xfrm rot="14583179">
            <a:off x="6915952" y="4884723"/>
            <a:ext cx="1802698" cy="435232"/>
          </a:xfrm>
          <a:custGeom>
            <a:avLst/>
            <a:gdLst>
              <a:gd name="connsiteX0" fmla="*/ 0 w 3776030"/>
              <a:gd name="connsiteY0" fmla="*/ 0 h 789483"/>
              <a:gd name="connsiteX1" fmla="*/ 961171 w 3776030"/>
              <a:gd name="connsiteY1" fmla="*/ 789410 h 789483"/>
              <a:gd name="connsiteX2" fmla="*/ 1973834 w 3776030"/>
              <a:gd name="connsiteY2" fmla="*/ 51483 h 789483"/>
              <a:gd name="connsiteX3" fmla="*/ 2900677 w 3776030"/>
              <a:gd name="connsiteY3" fmla="*/ 772249 h 789483"/>
              <a:gd name="connsiteX4" fmla="*/ 3776030 w 3776030"/>
              <a:gd name="connsiteY4" fmla="*/ 0 h 789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6030" h="789483">
                <a:moveTo>
                  <a:pt x="0" y="0"/>
                </a:moveTo>
                <a:cubicBezTo>
                  <a:pt x="316099" y="390415"/>
                  <a:pt x="632199" y="780830"/>
                  <a:pt x="961171" y="789410"/>
                </a:cubicBezTo>
                <a:cubicBezTo>
                  <a:pt x="1290143" y="797990"/>
                  <a:pt x="1650583" y="54343"/>
                  <a:pt x="1973834" y="51483"/>
                </a:cubicBezTo>
                <a:cubicBezTo>
                  <a:pt x="2297085" y="48623"/>
                  <a:pt x="2600311" y="780829"/>
                  <a:pt x="2900677" y="772249"/>
                </a:cubicBezTo>
                <a:cubicBezTo>
                  <a:pt x="3201043" y="763669"/>
                  <a:pt x="3776030" y="0"/>
                  <a:pt x="3776030"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2" name="Freeform 41"/>
          <p:cNvSpPr/>
          <p:nvPr/>
        </p:nvSpPr>
        <p:spPr>
          <a:xfrm rot="6236485">
            <a:off x="5939936" y="4899833"/>
            <a:ext cx="1802698" cy="435232"/>
          </a:xfrm>
          <a:custGeom>
            <a:avLst/>
            <a:gdLst>
              <a:gd name="connsiteX0" fmla="*/ 0 w 3776030"/>
              <a:gd name="connsiteY0" fmla="*/ 0 h 789483"/>
              <a:gd name="connsiteX1" fmla="*/ 961171 w 3776030"/>
              <a:gd name="connsiteY1" fmla="*/ 789410 h 789483"/>
              <a:gd name="connsiteX2" fmla="*/ 1973834 w 3776030"/>
              <a:gd name="connsiteY2" fmla="*/ 51483 h 789483"/>
              <a:gd name="connsiteX3" fmla="*/ 2900677 w 3776030"/>
              <a:gd name="connsiteY3" fmla="*/ 772249 h 789483"/>
              <a:gd name="connsiteX4" fmla="*/ 3776030 w 3776030"/>
              <a:gd name="connsiteY4" fmla="*/ 0 h 789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6030" h="789483">
                <a:moveTo>
                  <a:pt x="0" y="0"/>
                </a:moveTo>
                <a:cubicBezTo>
                  <a:pt x="316099" y="390415"/>
                  <a:pt x="632199" y="780830"/>
                  <a:pt x="961171" y="789410"/>
                </a:cubicBezTo>
                <a:cubicBezTo>
                  <a:pt x="1290143" y="797990"/>
                  <a:pt x="1650583" y="54343"/>
                  <a:pt x="1973834" y="51483"/>
                </a:cubicBezTo>
                <a:cubicBezTo>
                  <a:pt x="2297085" y="48623"/>
                  <a:pt x="2600311" y="780829"/>
                  <a:pt x="2900677" y="772249"/>
                </a:cubicBezTo>
                <a:cubicBezTo>
                  <a:pt x="3201043" y="763669"/>
                  <a:pt x="3776030" y="0"/>
                  <a:pt x="3776030"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3" name="Rectangle 42"/>
          <p:cNvSpPr/>
          <p:nvPr/>
        </p:nvSpPr>
        <p:spPr>
          <a:xfrm>
            <a:off x="6740134" y="3707794"/>
            <a:ext cx="1106197" cy="523220"/>
          </a:xfrm>
          <a:prstGeom prst="rect">
            <a:avLst/>
          </a:prstGeom>
        </p:spPr>
        <p:txBody>
          <a:bodyPr wrap="square">
            <a:spAutoFit/>
          </a:bodyPr>
          <a:lstStyle/>
          <a:p>
            <a:r>
              <a:rPr lang="en-US" sz="1400" dirty="0"/>
              <a:t>e</a:t>
            </a:r>
            <a:r>
              <a:rPr lang="en-US" sz="1400" dirty="0" smtClean="0"/>
              <a:t>nergy deposition</a:t>
            </a:r>
            <a:endParaRPr lang="en-US" sz="1400" dirty="0"/>
          </a:p>
        </p:txBody>
      </p:sp>
      <p:sp>
        <p:nvSpPr>
          <p:cNvPr id="44" name="Rectangle 43"/>
          <p:cNvSpPr/>
          <p:nvPr/>
        </p:nvSpPr>
        <p:spPr>
          <a:xfrm>
            <a:off x="6579882" y="5733227"/>
            <a:ext cx="1455008" cy="307777"/>
          </a:xfrm>
          <a:prstGeom prst="rect">
            <a:avLst/>
          </a:prstGeom>
        </p:spPr>
        <p:txBody>
          <a:bodyPr wrap="none">
            <a:spAutoFit/>
          </a:bodyPr>
          <a:lstStyle/>
          <a:p>
            <a:r>
              <a:rPr lang="en-US" sz="1400" dirty="0"/>
              <a:t>a</a:t>
            </a:r>
            <a:r>
              <a:rPr lang="en-US" sz="1400" dirty="0" smtClean="0"/>
              <a:t>crylic light guide</a:t>
            </a:r>
            <a:endParaRPr lang="en-US" sz="1400" dirty="0"/>
          </a:p>
        </p:txBody>
      </p:sp>
      <p:sp>
        <p:nvSpPr>
          <p:cNvPr id="17" name="Rectangle 16"/>
          <p:cNvSpPr/>
          <p:nvPr/>
        </p:nvSpPr>
        <p:spPr>
          <a:xfrm>
            <a:off x="6041338" y="4684051"/>
            <a:ext cx="1353983" cy="738664"/>
          </a:xfrm>
          <a:prstGeom prst="rect">
            <a:avLst/>
          </a:prstGeom>
        </p:spPr>
        <p:txBody>
          <a:bodyPr wrap="square">
            <a:spAutoFit/>
          </a:bodyPr>
          <a:lstStyle/>
          <a:p>
            <a:r>
              <a:rPr lang="en-US" sz="1400" dirty="0" smtClean="0"/>
              <a:t>ultraviolet scintillation photons</a:t>
            </a:r>
            <a:endParaRPr lang="en-US" sz="1400" dirty="0"/>
          </a:p>
        </p:txBody>
      </p:sp>
      <p:pic>
        <p:nvPicPr>
          <p:cNvPr id="45" name="Picture 44"/>
          <p:cNvPicPr>
            <a:picLocks noChangeAspect="1"/>
          </p:cNvPicPr>
          <p:nvPr/>
        </p:nvPicPr>
        <p:blipFill rotWithShape="1">
          <a:blip r:embed="rId2"/>
          <a:srcRect l="50694" t="51764"/>
          <a:stretch/>
        </p:blipFill>
        <p:spPr>
          <a:xfrm>
            <a:off x="357904" y="1824675"/>
            <a:ext cx="8247292" cy="2912905"/>
          </a:xfrm>
          <a:prstGeom prst="rect">
            <a:avLst/>
          </a:prstGeom>
        </p:spPr>
      </p:pic>
      <p:sp>
        <p:nvSpPr>
          <p:cNvPr id="46" name="Rectangle 45"/>
          <p:cNvSpPr/>
          <p:nvPr/>
        </p:nvSpPr>
        <p:spPr>
          <a:xfrm>
            <a:off x="1269804" y="2104625"/>
            <a:ext cx="710451" cy="246221"/>
          </a:xfrm>
          <a:prstGeom prst="rect">
            <a:avLst/>
          </a:prstGeom>
        </p:spPr>
        <p:txBody>
          <a:bodyPr wrap="none">
            <a:spAutoFit/>
          </a:bodyPr>
          <a:lstStyle/>
          <a:p>
            <a:r>
              <a:rPr lang="en-US" sz="1000" dirty="0" smtClean="0">
                <a:solidFill>
                  <a:srgbClr val="000000"/>
                </a:solidFill>
              </a:rPr>
              <a:t>ArgoNeuT</a:t>
            </a:r>
            <a:endParaRPr lang="en-US" sz="1000" dirty="0">
              <a:solidFill>
                <a:srgbClr val="000000"/>
              </a:solidFill>
            </a:endParaRPr>
          </a:p>
        </p:txBody>
      </p:sp>
    </p:spTree>
    <p:extLst>
      <p:ext uri="{BB962C8B-B14F-4D97-AF65-F5344CB8AC3E}">
        <p14:creationId xmlns:p14="http://schemas.microsoft.com/office/powerpoint/2010/main" val="10629968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6320"/>
            <a:ext cx="9143999" cy="780224"/>
          </a:xfrm>
        </p:spPr>
        <p:txBody>
          <a:bodyPr/>
          <a:lstStyle/>
          <a:p>
            <a:r>
              <a:rPr lang="en-US" dirty="0" smtClean="0"/>
              <a:t>Energy Reconstruction</a:t>
            </a:r>
            <a:endParaRPr lang="en-US" dirty="0"/>
          </a:p>
        </p:txBody>
      </p:sp>
      <p:sp>
        <p:nvSpPr>
          <p:cNvPr id="3" name="Content Placeholder 2"/>
          <p:cNvSpPr>
            <a:spLocks noGrp="1"/>
          </p:cNvSpPr>
          <p:nvPr>
            <p:ph idx="1"/>
          </p:nvPr>
        </p:nvSpPr>
        <p:spPr>
          <a:xfrm>
            <a:off x="234461" y="1047215"/>
            <a:ext cx="3477845" cy="5577495"/>
          </a:xfrm>
        </p:spPr>
        <p:txBody>
          <a:bodyPr>
            <a:normAutofit fontScale="92500" lnSpcReduction="10000"/>
          </a:bodyPr>
          <a:lstStyle/>
          <a:p>
            <a:r>
              <a:rPr lang="en-US" dirty="0" smtClean="0"/>
              <a:t>Combining light with charge lets you empirically reduce the effects of the recombination fluctuations and the energy loss to scintillation, where ~half the energy goes</a:t>
            </a:r>
          </a:p>
          <a:p>
            <a:r>
              <a:rPr lang="en-US" dirty="0" smtClean="0"/>
              <a:t>Anti-correlation proven in both argon and xenon, but need great light collection to capitalize on it. </a:t>
            </a:r>
            <a:r>
              <a:rPr lang="en-US" b="1" dirty="0" smtClean="0"/>
              <a:t>Have been pursuing this as co-convener of LBNE sims group</a:t>
            </a:r>
          </a:p>
        </p:txBody>
      </p:sp>
      <p:sp>
        <p:nvSpPr>
          <p:cNvPr id="4" name="Slide Number Placeholder 3"/>
          <p:cNvSpPr>
            <a:spLocks noGrp="1"/>
          </p:cNvSpPr>
          <p:nvPr>
            <p:ph type="sldNum" sz="quarter" idx="12"/>
          </p:nvPr>
        </p:nvSpPr>
        <p:spPr/>
        <p:txBody>
          <a:bodyPr/>
          <a:lstStyle/>
          <a:p>
            <a:fld id="{DACD7572-467B-584F-8A08-C66E93CD0B22}" type="slidenum">
              <a:rPr lang="en-US" smtClean="0"/>
              <a:t>69</a:t>
            </a:fld>
            <a:endParaRPr lang="en-US"/>
          </a:p>
        </p:txBody>
      </p:sp>
      <p:pic>
        <p:nvPicPr>
          <p:cNvPr id="5" name="Picture 4" descr="Screen Shot 2013-10-08 at 10.37.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0458" y="1268690"/>
            <a:ext cx="5099314" cy="4767910"/>
          </a:xfrm>
          <a:prstGeom prst="rect">
            <a:avLst/>
          </a:prstGeom>
        </p:spPr>
      </p:pic>
    </p:spTree>
    <p:extLst>
      <p:ext uri="{BB962C8B-B14F-4D97-AF65-F5344CB8AC3E}">
        <p14:creationId xmlns:p14="http://schemas.microsoft.com/office/powerpoint/2010/main" val="425015226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93366"/>
            <a:ext cx="8042276" cy="790945"/>
          </a:xfrm>
        </p:spPr>
        <p:txBody>
          <a:bodyPr/>
          <a:lstStyle/>
          <a:p>
            <a:r>
              <a:rPr lang="en-US" dirty="0" smtClean="0"/>
              <a:t>Large-Scale Structure</a:t>
            </a:r>
            <a:endParaRPr lang="en-US" dirty="0"/>
          </a:p>
        </p:txBody>
      </p:sp>
      <p:sp>
        <p:nvSpPr>
          <p:cNvPr id="3" name="Content Placeholder 2"/>
          <p:cNvSpPr>
            <a:spLocks noGrp="1"/>
          </p:cNvSpPr>
          <p:nvPr>
            <p:ph idx="1"/>
          </p:nvPr>
        </p:nvSpPr>
        <p:spPr>
          <a:xfrm>
            <a:off x="5285174" y="1226720"/>
            <a:ext cx="3903178" cy="5911390"/>
          </a:xfrm>
        </p:spPr>
        <p:txBody>
          <a:bodyPr>
            <a:normAutofit/>
          </a:bodyPr>
          <a:lstStyle/>
          <a:p>
            <a:pPr marL="349250" lvl="1" indent="-349250">
              <a:spcBef>
                <a:spcPts val="2000"/>
              </a:spcBef>
              <a:buClr>
                <a:schemeClr val="accent1">
                  <a:lumMod val="60000"/>
                  <a:lumOff val="40000"/>
                </a:schemeClr>
              </a:buClr>
            </a:pPr>
            <a:r>
              <a:rPr lang="en-US" sz="2400" dirty="0"/>
              <a:t>O</a:t>
            </a:r>
            <a:r>
              <a:rPr lang="en-US" sz="2400" dirty="0" smtClean="0"/>
              <a:t>bservations (baryon acoustic oscillation, galaxy clusters) and simulations agree well when the presence of *cold* (non-relativistic) dark matter assumed</a:t>
            </a:r>
          </a:p>
          <a:p>
            <a:pPr marL="349250" lvl="1" indent="-349250">
              <a:spcBef>
                <a:spcPts val="2000"/>
              </a:spcBef>
              <a:buClr>
                <a:schemeClr val="accent1">
                  <a:lumMod val="60000"/>
                  <a:lumOff val="40000"/>
                </a:schemeClr>
              </a:buClr>
            </a:pPr>
            <a:r>
              <a:rPr lang="en-US" sz="2400" dirty="0" smtClean="0"/>
              <a:t>Need dark matter to interact weakly (as in rarely -- not necessarily via the weak force), mainly gravitationally</a:t>
            </a:r>
          </a:p>
          <a:p>
            <a:pPr marL="349250" lvl="1" indent="-349250">
              <a:spcBef>
                <a:spcPts val="2000"/>
              </a:spcBef>
              <a:buClr>
                <a:schemeClr val="accent1">
                  <a:lumMod val="60000"/>
                  <a:lumOff val="40000"/>
                </a:schemeClr>
              </a:buClr>
            </a:pPr>
            <a:endParaRPr lang="en-US" sz="2400" dirty="0"/>
          </a:p>
          <a:p>
            <a:endParaRPr lang="en-US" dirty="0"/>
          </a:p>
        </p:txBody>
      </p:sp>
      <p:sp>
        <p:nvSpPr>
          <p:cNvPr id="4" name="Slide Number Placeholder 3"/>
          <p:cNvSpPr>
            <a:spLocks noGrp="1"/>
          </p:cNvSpPr>
          <p:nvPr>
            <p:ph type="sldNum" sz="quarter" idx="12"/>
          </p:nvPr>
        </p:nvSpPr>
        <p:spPr/>
        <p:txBody>
          <a:bodyPr/>
          <a:lstStyle/>
          <a:p>
            <a:fld id="{DACD7572-467B-584F-8A08-C66E93CD0B22}" type="slidenum">
              <a:rPr lang="en-US" smtClean="0"/>
              <a:t>7</a:t>
            </a:fld>
            <a:endParaRPr lang="en-US" dirty="0"/>
          </a:p>
        </p:txBody>
      </p:sp>
      <p:pic>
        <p:nvPicPr>
          <p:cNvPr id="6" name="Picture 5"/>
          <p:cNvPicPr>
            <a:picLocks noChangeAspect="1"/>
          </p:cNvPicPr>
          <p:nvPr/>
        </p:nvPicPr>
        <p:blipFill>
          <a:blip r:embed="rId2"/>
          <a:stretch>
            <a:fillRect/>
          </a:stretch>
        </p:blipFill>
        <p:spPr>
          <a:xfrm>
            <a:off x="261457" y="1531591"/>
            <a:ext cx="4904578" cy="3678434"/>
          </a:xfrm>
          <a:prstGeom prst="rect">
            <a:avLst/>
          </a:prstGeom>
        </p:spPr>
      </p:pic>
      <p:sp>
        <p:nvSpPr>
          <p:cNvPr id="7" name="TextBox 6"/>
          <p:cNvSpPr txBox="1"/>
          <p:nvPr/>
        </p:nvSpPr>
        <p:spPr>
          <a:xfrm>
            <a:off x="3854846" y="4845189"/>
            <a:ext cx="1486356" cy="215444"/>
          </a:xfrm>
          <a:prstGeom prst="rect">
            <a:avLst/>
          </a:prstGeom>
          <a:noFill/>
        </p:spPr>
        <p:txBody>
          <a:bodyPr wrap="square" rtlCol="0">
            <a:spAutoFit/>
          </a:bodyPr>
          <a:lstStyle/>
          <a:p>
            <a:r>
              <a:rPr lang="en-US" sz="800" dirty="0" smtClean="0">
                <a:solidFill>
                  <a:schemeClr val="bg1"/>
                </a:solidFill>
              </a:rPr>
              <a:t>Springel et al., 2006</a:t>
            </a:r>
            <a:endParaRPr lang="en-US" sz="800" dirty="0">
              <a:solidFill>
                <a:schemeClr val="bg1"/>
              </a:solidFill>
            </a:endParaRPr>
          </a:p>
        </p:txBody>
      </p:sp>
    </p:spTree>
    <p:extLst>
      <p:ext uri="{BB962C8B-B14F-4D97-AF65-F5344CB8AC3E}">
        <p14:creationId xmlns:p14="http://schemas.microsoft.com/office/powerpoint/2010/main" val="4167350496"/>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250" y="2005754"/>
            <a:ext cx="4885129" cy="3937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39737"/>
            <a:ext cx="9143999" cy="858378"/>
          </a:xfrm>
        </p:spPr>
        <p:txBody>
          <a:bodyPr/>
          <a:lstStyle/>
          <a:p>
            <a:r>
              <a:rPr lang="en-US" dirty="0"/>
              <a:t>e</a:t>
            </a:r>
            <a:r>
              <a:rPr lang="en-US" b="1" baseline="30000" dirty="0"/>
              <a:t>-</a:t>
            </a:r>
            <a:r>
              <a:rPr lang="en-US" dirty="0"/>
              <a:t>/</a:t>
            </a:r>
            <a:r>
              <a:rPr lang="en-US" dirty="0">
                <a:latin typeface="Symbol" charset="2"/>
                <a:cs typeface="Symbol" charset="2"/>
              </a:rPr>
              <a:t>g</a:t>
            </a:r>
            <a:r>
              <a:rPr lang="en-US" dirty="0"/>
              <a:t> Separation</a:t>
            </a:r>
          </a:p>
        </p:txBody>
      </p:sp>
      <p:sp>
        <p:nvSpPr>
          <p:cNvPr id="3" name="Content Placeholder 2"/>
          <p:cNvSpPr>
            <a:spLocks noGrp="1"/>
          </p:cNvSpPr>
          <p:nvPr>
            <p:ph idx="1"/>
          </p:nvPr>
        </p:nvSpPr>
        <p:spPr>
          <a:xfrm>
            <a:off x="5155407" y="1098476"/>
            <a:ext cx="3807803" cy="5448948"/>
          </a:xfrm>
        </p:spPr>
        <p:txBody>
          <a:bodyPr>
            <a:normAutofit fontScale="92500" lnSpcReduction="10000"/>
          </a:bodyPr>
          <a:lstStyle/>
          <a:p>
            <a:r>
              <a:rPr lang="en-US" dirty="0" smtClean="0"/>
              <a:t>Must detect electrons from a neutrino interaction (such as     </a:t>
            </a:r>
            <a:r>
              <a:rPr lang="en-US" dirty="0" smtClean="0">
                <a:latin typeface="Symbol" charset="2"/>
                <a:cs typeface="Symbol" charset="2"/>
              </a:rPr>
              <a:t>n</a:t>
            </a:r>
            <a:r>
              <a:rPr lang="en-US" baseline="-25000" dirty="0" smtClean="0">
                <a:cs typeface="Symbol" charset="2"/>
              </a:rPr>
              <a:t>e</a:t>
            </a:r>
            <a:r>
              <a:rPr lang="en-US" dirty="0" smtClean="0"/>
              <a:t> + n -&gt; p</a:t>
            </a:r>
            <a:r>
              <a:rPr lang="en-US" baseline="30000" dirty="0" smtClean="0"/>
              <a:t>+</a:t>
            </a:r>
            <a:r>
              <a:rPr lang="en-US" dirty="0" smtClean="0"/>
              <a:t> + e</a:t>
            </a:r>
            <a:r>
              <a:rPr lang="en-US" b="1" baseline="30000" dirty="0" smtClean="0"/>
              <a:t>-</a:t>
            </a:r>
            <a:r>
              <a:rPr lang="en-US" dirty="0" smtClean="0"/>
              <a:t>) but discriminate against gamma-ray background</a:t>
            </a:r>
          </a:p>
          <a:p>
            <a:r>
              <a:rPr lang="en-US" dirty="0"/>
              <a:t>Issue similar to ER/NR discrimination in </a:t>
            </a:r>
            <a:r>
              <a:rPr lang="en-US" dirty="0" smtClean="0"/>
              <a:t>xenon</a:t>
            </a:r>
          </a:p>
          <a:p>
            <a:r>
              <a:rPr lang="en-US" dirty="0" smtClean="0"/>
              <a:t>Electrons </a:t>
            </a:r>
            <a:r>
              <a:rPr lang="en-US" dirty="0"/>
              <a:t>and gammas have different charge </a:t>
            </a:r>
            <a:r>
              <a:rPr lang="en-US" dirty="0" smtClean="0"/>
              <a:t>yields, and we can simulate that: </a:t>
            </a:r>
            <a:r>
              <a:rPr lang="en-US" dirty="0"/>
              <a:t>gammas will pair produce and the </a:t>
            </a:r>
            <a:r>
              <a:rPr lang="en-US" dirty="0" smtClean="0"/>
              <a:t>resulting </a:t>
            </a:r>
            <a:r>
              <a:rPr lang="en-US" dirty="0"/>
              <a:t>lower-energy </a:t>
            </a:r>
            <a:r>
              <a:rPr lang="en-US" dirty="0" smtClean="0"/>
              <a:t>e</a:t>
            </a:r>
            <a:r>
              <a:rPr lang="en-US" b="1" baseline="30000" dirty="0" smtClean="0"/>
              <a:t>-</a:t>
            </a:r>
            <a:r>
              <a:rPr lang="en-US" dirty="0" smtClean="0"/>
              <a:t>,</a:t>
            </a:r>
            <a:r>
              <a:rPr lang="en-US" b="1" baseline="30000" dirty="0" smtClean="0"/>
              <a:t> </a:t>
            </a:r>
            <a:r>
              <a:rPr lang="en-US" dirty="0" smtClean="0"/>
              <a:t>e</a:t>
            </a:r>
            <a:r>
              <a:rPr lang="en-US" baseline="30000" dirty="0" smtClean="0"/>
              <a:t>+</a:t>
            </a:r>
            <a:r>
              <a:rPr lang="en-US" dirty="0" smtClean="0"/>
              <a:t> have a bit different </a:t>
            </a:r>
            <a:r>
              <a:rPr lang="en-US" i="1" dirty="0" smtClean="0"/>
              <a:t>dE/dx</a:t>
            </a:r>
            <a:endParaRPr lang="en-US" dirty="0"/>
          </a:p>
        </p:txBody>
      </p:sp>
      <p:sp>
        <p:nvSpPr>
          <p:cNvPr id="4" name="Slide Number Placeholder 3"/>
          <p:cNvSpPr>
            <a:spLocks noGrp="1"/>
          </p:cNvSpPr>
          <p:nvPr>
            <p:ph type="sldNum" sz="quarter" idx="12"/>
          </p:nvPr>
        </p:nvSpPr>
        <p:spPr/>
        <p:txBody>
          <a:bodyPr/>
          <a:lstStyle/>
          <a:p>
            <a:fld id="{DACD7572-467B-584F-8A08-C66E93CD0B22}" type="slidenum">
              <a:rPr lang="en-US" smtClean="0"/>
              <a:t>70</a:t>
            </a:fld>
            <a:endParaRPr lang="en-US"/>
          </a:p>
        </p:txBody>
      </p:sp>
      <p:sp>
        <p:nvSpPr>
          <p:cNvPr id="6" name="Text Box 8"/>
          <p:cNvSpPr txBox="1">
            <a:spLocks noChangeArrowheads="1"/>
          </p:cNvSpPr>
          <p:nvPr/>
        </p:nvSpPr>
        <p:spPr bwMode="auto">
          <a:xfrm>
            <a:off x="2576363" y="2779385"/>
            <a:ext cx="1659170"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Arial" charset="0"/>
                <a:ea typeface="ＭＳ Ｐゴシック" charset="0"/>
                <a:cs typeface="ＭＳ Ｐゴシック" charset="0"/>
              </a:defRPr>
            </a:lvl9pPr>
          </a:lstStyle>
          <a:p>
            <a:pPr>
              <a:buClrTx/>
              <a:buFontTx/>
              <a:buNone/>
              <a:defRPr/>
            </a:pPr>
            <a:r>
              <a:rPr lang="en-US" b="1" dirty="0" smtClean="0">
                <a:solidFill>
                  <a:srgbClr val="0000FF"/>
                </a:solidFill>
              </a:rPr>
              <a:t>Electrons</a:t>
            </a:r>
          </a:p>
          <a:p>
            <a:pPr>
              <a:buClrTx/>
              <a:buFontTx/>
              <a:buNone/>
              <a:defRPr/>
            </a:pPr>
            <a:r>
              <a:rPr lang="en-US" b="1" dirty="0" smtClean="0">
                <a:solidFill>
                  <a:srgbClr val="FF0000"/>
                </a:solidFill>
              </a:rPr>
              <a:t>Gammas</a:t>
            </a:r>
          </a:p>
        </p:txBody>
      </p:sp>
      <p:sp>
        <p:nvSpPr>
          <p:cNvPr id="5" name="TextBox 4"/>
          <p:cNvSpPr txBox="1"/>
          <p:nvPr/>
        </p:nvSpPr>
        <p:spPr>
          <a:xfrm>
            <a:off x="2353120" y="3649911"/>
            <a:ext cx="2171651" cy="369332"/>
          </a:xfrm>
          <a:prstGeom prst="rect">
            <a:avLst/>
          </a:prstGeom>
          <a:noFill/>
        </p:spPr>
        <p:txBody>
          <a:bodyPr wrap="none" rtlCol="0">
            <a:spAutoFit/>
          </a:bodyPr>
          <a:lstStyle/>
          <a:p>
            <a:r>
              <a:rPr lang="en-US" dirty="0" smtClean="0"/>
              <a:t>(same E: 0.5 GeV)</a:t>
            </a:r>
            <a:endParaRPr lang="en-US" dirty="0"/>
          </a:p>
        </p:txBody>
      </p:sp>
      <p:sp>
        <p:nvSpPr>
          <p:cNvPr id="8" name="Rectangle 7"/>
          <p:cNvSpPr/>
          <p:nvPr/>
        </p:nvSpPr>
        <p:spPr>
          <a:xfrm>
            <a:off x="654621" y="1368241"/>
            <a:ext cx="4122516" cy="646331"/>
          </a:xfrm>
          <a:prstGeom prst="rect">
            <a:avLst/>
          </a:prstGeom>
        </p:spPr>
        <p:txBody>
          <a:bodyPr wrap="square">
            <a:spAutoFit/>
          </a:bodyPr>
          <a:lstStyle/>
          <a:p>
            <a:r>
              <a:rPr lang="en-US" dirty="0"/>
              <a:t>My interest was to adapt NEST </a:t>
            </a:r>
            <a:r>
              <a:rPr lang="en-US" dirty="0" smtClean="0"/>
              <a:t>for argon to </a:t>
            </a:r>
            <a:r>
              <a:rPr lang="en-US" dirty="0"/>
              <a:t>address </a:t>
            </a:r>
            <a:r>
              <a:rPr lang="en-US" dirty="0" smtClean="0"/>
              <a:t>this </a:t>
            </a:r>
            <a:r>
              <a:rPr lang="en-US" dirty="0"/>
              <a:t>critical </a:t>
            </a:r>
            <a:r>
              <a:rPr lang="en-US" dirty="0" smtClean="0"/>
              <a:t>issue</a:t>
            </a:r>
            <a:endParaRPr lang="en-US" dirty="0"/>
          </a:p>
        </p:txBody>
      </p:sp>
    </p:spTree>
    <p:extLst>
      <p:ext uri="{BB962C8B-B14F-4D97-AF65-F5344CB8AC3E}">
        <p14:creationId xmlns:p14="http://schemas.microsoft.com/office/powerpoint/2010/main" val="3724972085"/>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17240"/>
            <a:ext cx="8042276" cy="916994"/>
          </a:xfrm>
        </p:spPr>
        <p:txBody>
          <a:bodyPr/>
          <a:lstStyle/>
          <a:p>
            <a:r>
              <a:rPr lang="en-US" dirty="0" smtClean="0"/>
              <a:t>Model Building </a:t>
            </a:r>
            <a:r>
              <a:rPr lang="en-US" dirty="0"/>
              <a:t>w</a:t>
            </a:r>
            <a:r>
              <a:rPr lang="en-US" dirty="0" smtClean="0"/>
              <a:t>ith Data</a:t>
            </a:r>
            <a:endParaRPr lang="en-US" dirty="0"/>
          </a:p>
        </p:txBody>
      </p:sp>
      <p:sp>
        <p:nvSpPr>
          <p:cNvPr id="3" name="Content Placeholder 2"/>
          <p:cNvSpPr>
            <a:spLocks noGrp="1"/>
          </p:cNvSpPr>
          <p:nvPr>
            <p:ph idx="1"/>
          </p:nvPr>
        </p:nvSpPr>
        <p:spPr>
          <a:xfrm>
            <a:off x="5080000" y="1268054"/>
            <a:ext cx="4005386" cy="5027151"/>
          </a:xfrm>
        </p:spPr>
        <p:txBody>
          <a:bodyPr>
            <a:normAutofit fontScale="92500"/>
          </a:bodyPr>
          <a:lstStyle/>
          <a:p>
            <a:r>
              <a:rPr lang="en-US" dirty="0" smtClean="0"/>
              <a:t>R is the electron escape probability, so it is a useful simultaneous measure of both the charge and light yields</a:t>
            </a:r>
          </a:p>
          <a:p>
            <a:r>
              <a:rPr lang="en-US" dirty="0" smtClean="0"/>
              <a:t>NEST does argon, and does high energies too: </a:t>
            </a:r>
            <a:r>
              <a:rPr lang="en-US" i="1" dirty="0" smtClean="0"/>
              <a:t>dE/dx </a:t>
            </a:r>
            <a:r>
              <a:rPr lang="en-US" dirty="0" smtClean="0"/>
              <a:t>is the key</a:t>
            </a:r>
          </a:p>
          <a:p>
            <a:r>
              <a:rPr lang="en-US" dirty="0" smtClean="0"/>
              <a:t>But, the particle type matters, not just </a:t>
            </a:r>
            <a:r>
              <a:rPr lang="en-US" i="1" dirty="0" smtClean="0"/>
              <a:t>dE/dx</a:t>
            </a:r>
            <a:r>
              <a:rPr lang="en-US" dirty="0" smtClean="0"/>
              <a:t>, because</a:t>
            </a:r>
            <a:r>
              <a:rPr lang="en-US" dirty="0"/>
              <a:t> </a:t>
            </a:r>
            <a:r>
              <a:rPr lang="en-US" dirty="0" smtClean="0"/>
              <a:t>of stochastic variation in the secondary track history, in steps</a:t>
            </a:r>
            <a:endParaRPr lang="en-US" i="1" dirty="0"/>
          </a:p>
        </p:txBody>
      </p:sp>
      <p:sp>
        <p:nvSpPr>
          <p:cNvPr id="4" name="Slide Number Placeholder 3"/>
          <p:cNvSpPr>
            <a:spLocks noGrp="1"/>
          </p:cNvSpPr>
          <p:nvPr>
            <p:ph type="sldNum" sz="quarter" idx="12"/>
          </p:nvPr>
        </p:nvSpPr>
        <p:spPr/>
        <p:txBody>
          <a:bodyPr/>
          <a:lstStyle/>
          <a:p>
            <a:fld id="{DACD7572-467B-584F-8A08-C66E93CD0B22}" type="slidenum">
              <a:rPr lang="en-US" smtClean="0"/>
              <a:t>71</a:t>
            </a:fld>
            <a:endParaRPr lang="en-US"/>
          </a:p>
        </p:txBody>
      </p:sp>
      <p:pic>
        <p:nvPicPr>
          <p:cNvPr id="5" name="Picture 4" descr="Screen Shot 2013-10-08 at 10.23.28 PM.png"/>
          <p:cNvPicPr>
            <a:picLocks noChangeAspect="1"/>
          </p:cNvPicPr>
          <p:nvPr/>
        </p:nvPicPr>
        <p:blipFill rotWithShape="1">
          <a:blip r:embed="rId2">
            <a:extLst>
              <a:ext uri="{28A0092B-C50C-407E-A947-70E740481C1C}">
                <a14:useLocalDpi xmlns:a14="http://schemas.microsoft.com/office/drawing/2010/main" val="0"/>
              </a:ext>
            </a:extLst>
          </a:blip>
          <a:srcRect l="51937" b="30842"/>
          <a:stretch/>
        </p:blipFill>
        <p:spPr>
          <a:xfrm>
            <a:off x="256195" y="1421685"/>
            <a:ext cx="4941033" cy="4574354"/>
          </a:xfrm>
          <a:prstGeom prst="rect">
            <a:avLst/>
          </a:prstGeom>
        </p:spPr>
      </p:pic>
      <p:sp>
        <p:nvSpPr>
          <p:cNvPr id="6" name="TextBox 5"/>
          <p:cNvSpPr txBox="1"/>
          <p:nvPr/>
        </p:nvSpPr>
        <p:spPr>
          <a:xfrm>
            <a:off x="0" y="1248517"/>
            <a:ext cx="549275" cy="1754327"/>
          </a:xfrm>
          <a:prstGeom prst="rect">
            <a:avLst/>
          </a:prstGeom>
          <a:solidFill>
            <a:schemeClr val="bg1"/>
          </a:solidFill>
        </p:spPr>
        <p:txBody>
          <a:bodyPr wrap="square" rtlCol="0">
            <a:spAutoFit/>
          </a:bodyPr>
          <a:lstStyle/>
          <a:p>
            <a:endParaRPr lang="en-US" dirty="0" smtClean="0"/>
          </a:p>
          <a:p>
            <a:endParaRPr lang="en-US" dirty="0"/>
          </a:p>
          <a:p>
            <a:endParaRPr lang="en-US" dirty="0" smtClean="0"/>
          </a:p>
          <a:p>
            <a:endParaRPr lang="en-US" dirty="0"/>
          </a:p>
          <a:p>
            <a:endParaRPr lang="en-US" dirty="0" smtClean="0"/>
          </a:p>
          <a:p>
            <a:endParaRPr lang="en-US" dirty="0"/>
          </a:p>
        </p:txBody>
      </p:sp>
      <p:sp>
        <p:nvSpPr>
          <p:cNvPr id="7" name="TextBox 6"/>
          <p:cNvSpPr txBox="1"/>
          <p:nvPr/>
        </p:nvSpPr>
        <p:spPr>
          <a:xfrm>
            <a:off x="1441935" y="1949838"/>
            <a:ext cx="549275" cy="1754327"/>
          </a:xfrm>
          <a:prstGeom prst="rect">
            <a:avLst/>
          </a:prstGeom>
          <a:solidFill>
            <a:schemeClr val="bg1"/>
          </a:solidFill>
        </p:spPr>
        <p:txBody>
          <a:bodyPr wrap="square" rtlCol="0">
            <a:spAutoFit/>
          </a:bodyPr>
          <a:lstStyle/>
          <a:p>
            <a:endParaRPr lang="en-US" dirty="0" smtClean="0"/>
          </a:p>
          <a:p>
            <a:endParaRPr lang="en-US" dirty="0"/>
          </a:p>
          <a:p>
            <a:endParaRPr lang="en-US" dirty="0" smtClean="0"/>
          </a:p>
          <a:p>
            <a:endParaRPr lang="en-US" dirty="0"/>
          </a:p>
          <a:p>
            <a:endParaRPr lang="en-US" dirty="0" smtClean="0"/>
          </a:p>
          <a:p>
            <a:endParaRPr lang="en-US" dirty="0"/>
          </a:p>
        </p:txBody>
      </p:sp>
      <p:sp>
        <p:nvSpPr>
          <p:cNvPr id="8" name="TextBox 7"/>
          <p:cNvSpPr txBox="1"/>
          <p:nvPr/>
        </p:nvSpPr>
        <p:spPr>
          <a:xfrm>
            <a:off x="1072368" y="2140033"/>
            <a:ext cx="918842" cy="338554"/>
          </a:xfrm>
          <a:prstGeom prst="rect">
            <a:avLst/>
          </a:prstGeom>
          <a:noFill/>
        </p:spPr>
        <p:txBody>
          <a:bodyPr wrap="square" rtlCol="0">
            <a:spAutoFit/>
          </a:bodyPr>
          <a:lstStyle/>
          <a:p>
            <a:r>
              <a:rPr lang="en-US" sz="800" dirty="0" smtClean="0"/>
              <a:t>Data: </a:t>
            </a:r>
            <a:r>
              <a:rPr lang="en-US" sz="800" dirty="0" err="1" smtClean="0"/>
              <a:t>Amoruso</a:t>
            </a:r>
            <a:r>
              <a:rPr lang="en-US" sz="800" dirty="0" smtClean="0"/>
              <a:t> et al., 2003</a:t>
            </a:r>
            <a:endParaRPr lang="en-US" sz="800" dirty="0"/>
          </a:p>
        </p:txBody>
      </p:sp>
    </p:spTree>
    <p:extLst>
      <p:ext uri="{BB962C8B-B14F-4D97-AF65-F5344CB8AC3E}">
        <p14:creationId xmlns:p14="http://schemas.microsoft.com/office/powerpoint/2010/main" val="245554411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Experiment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1085" y="1794373"/>
            <a:ext cx="3929235" cy="3700791"/>
          </a:xfrm>
          <a:prstGeom prst="rect">
            <a:avLst/>
          </a:prstGeom>
        </p:spPr>
      </p:pic>
      <p:sp>
        <p:nvSpPr>
          <p:cNvPr id="2" name="Title 1"/>
          <p:cNvSpPr>
            <a:spLocks noGrp="1"/>
          </p:cNvSpPr>
          <p:nvPr>
            <p:ph type="title"/>
          </p:nvPr>
        </p:nvSpPr>
        <p:spPr>
          <a:xfrm>
            <a:off x="549275" y="-432174"/>
            <a:ext cx="8042276" cy="1336956"/>
          </a:xfrm>
        </p:spPr>
        <p:txBody>
          <a:bodyPr/>
          <a:lstStyle/>
          <a:p>
            <a:r>
              <a:rPr lang="en-US" dirty="0" smtClean="0"/>
              <a:t>Strategies for Detection</a:t>
            </a:r>
            <a:endParaRPr lang="en-US" dirty="0"/>
          </a:p>
        </p:txBody>
      </p:sp>
      <p:sp>
        <p:nvSpPr>
          <p:cNvPr id="3" name="Content Placeholder 2"/>
          <p:cNvSpPr>
            <a:spLocks noGrp="1"/>
          </p:cNvSpPr>
          <p:nvPr>
            <p:ph idx="1"/>
          </p:nvPr>
        </p:nvSpPr>
        <p:spPr>
          <a:xfrm>
            <a:off x="494927" y="1289592"/>
            <a:ext cx="4110130" cy="4855357"/>
          </a:xfrm>
        </p:spPr>
        <p:txBody>
          <a:bodyPr>
            <a:noAutofit/>
          </a:bodyPr>
          <a:lstStyle/>
          <a:p>
            <a:r>
              <a:rPr lang="en-US" dirty="0"/>
              <a:t>Indirect detection of </a:t>
            </a:r>
            <a:r>
              <a:rPr lang="en-US" dirty="0" smtClean="0"/>
              <a:t>dark matter (DM) self</a:t>
            </a:r>
            <a:r>
              <a:rPr lang="en-US" dirty="0"/>
              <a:t>-annihilation into Standard Model </a:t>
            </a:r>
            <a:r>
              <a:rPr lang="en-US" dirty="0" smtClean="0"/>
              <a:t>(SM) particles (γ’s </a:t>
            </a:r>
            <a:r>
              <a:rPr lang="en-US" dirty="0"/>
              <a:t>or ν</a:t>
            </a:r>
            <a:r>
              <a:rPr lang="en-US" dirty="0" smtClean="0"/>
              <a:t>’s)</a:t>
            </a:r>
            <a:endParaRPr lang="en-US" dirty="0"/>
          </a:p>
          <a:p>
            <a:r>
              <a:rPr lang="en-US" dirty="0"/>
              <a:t>Direct detection </a:t>
            </a:r>
            <a:endParaRPr lang="en-US" dirty="0" smtClean="0"/>
          </a:p>
          <a:p>
            <a:r>
              <a:rPr lang="en-US" dirty="0" smtClean="0"/>
              <a:t>Production </a:t>
            </a:r>
            <a:r>
              <a:rPr lang="en-US" dirty="0"/>
              <a:t>of </a:t>
            </a:r>
            <a:r>
              <a:rPr lang="en-US" dirty="0" smtClean="0"/>
              <a:t>dark matter particles from </a:t>
            </a:r>
            <a:r>
              <a:rPr lang="en-US" dirty="0"/>
              <a:t>the high-energy collisions </a:t>
            </a:r>
            <a:r>
              <a:rPr lang="en-US" dirty="0" smtClean="0"/>
              <a:t>of a particle accelerator (LHC)</a:t>
            </a:r>
            <a:endParaRPr lang="en-US" dirty="0"/>
          </a:p>
        </p:txBody>
      </p:sp>
      <p:sp>
        <p:nvSpPr>
          <p:cNvPr id="4" name="Slide Number Placeholder 3"/>
          <p:cNvSpPr>
            <a:spLocks noGrp="1"/>
          </p:cNvSpPr>
          <p:nvPr>
            <p:ph type="sldNum" sz="quarter" idx="12"/>
          </p:nvPr>
        </p:nvSpPr>
        <p:spPr/>
        <p:txBody>
          <a:bodyPr/>
          <a:lstStyle/>
          <a:p>
            <a:fld id="{DACD7572-467B-584F-8A08-C66E93CD0B22}" type="slidenum">
              <a:rPr lang="en-US" smtClean="0"/>
              <a:t>8</a:t>
            </a:fld>
            <a:endParaRPr lang="en-US" dirty="0"/>
          </a:p>
        </p:txBody>
      </p:sp>
      <p:sp>
        <p:nvSpPr>
          <p:cNvPr id="6" name="TextBox 5"/>
          <p:cNvSpPr txBox="1"/>
          <p:nvPr/>
        </p:nvSpPr>
        <p:spPr>
          <a:xfrm>
            <a:off x="4885197" y="5043529"/>
            <a:ext cx="930273" cy="246221"/>
          </a:xfrm>
          <a:prstGeom prst="rect">
            <a:avLst/>
          </a:prstGeom>
          <a:noFill/>
        </p:spPr>
        <p:txBody>
          <a:bodyPr wrap="square" rtlCol="0">
            <a:spAutoFit/>
          </a:bodyPr>
          <a:lstStyle/>
          <a:p>
            <a:r>
              <a:rPr lang="en-US" sz="1000" dirty="0" smtClean="0"/>
              <a:t>M. Woods</a:t>
            </a:r>
            <a:endParaRPr lang="en-US" sz="1000" dirty="0"/>
          </a:p>
        </p:txBody>
      </p:sp>
      <p:sp>
        <p:nvSpPr>
          <p:cNvPr id="7" name="Oval 6"/>
          <p:cNvSpPr/>
          <p:nvPr/>
        </p:nvSpPr>
        <p:spPr>
          <a:xfrm>
            <a:off x="4658282" y="2572767"/>
            <a:ext cx="676275" cy="2286000"/>
          </a:xfrm>
          <a:prstGeom prst="ellipse">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6779642" y="3274345"/>
            <a:ext cx="401297" cy="646331"/>
          </a:xfrm>
          <a:prstGeom prst="rect">
            <a:avLst/>
          </a:prstGeom>
          <a:noFill/>
        </p:spPr>
        <p:txBody>
          <a:bodyPr wrap="none" rtlCol="0">
            <a:spAutoFit/>
          </a:bodyPr>
          <a:lstStyle/>
          <a:p>
            <a:r>
              <a:rPr lang="en-US" sz="3600" b="1" dirty="0" smtClean="0"/>
              <a:t>?</a:t>
            </a:r>
            <a:endParaRPr lang="en-US" sz="3600" b="1" dirty="0"/>
          </a:p>
        </p:txBody>
      </p:sp>
    </p:spTree>
    <p:extLst>
      <p:ext uri="{BB962C8B-B14F-4D97-AF65-F5344CB8AC3E}">
        <p14:creationId xmlns:p14="http://schemas.microsoft.com/office/powerpoint/2010/main" val="253338806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30719"/>
            <a:ext cx="8042276" cy="952407"/>
          </a:xfrm>
        </p:spPr>
        <p:txBody>
          <a:bodyPr/>
          <a:lstStyle/>
          <a:p>
            <a:r>
              <a:rPr lang="en-US" dirty="0" smtClean="0"/>
              <a:t>Candidate Particles</a:t>
            </a:r>
            <a:endParaRPr lang="en-US" dirty="0"/>
          </a:p>
        </p:txBody>
      </p:sp>
      <p:sp>
        <p:nvSpPr>
          <p:cNvPr id="3" name="Content Placeholder 2"/>
          <p:cNvSpPr>
            <a:spLocks noGrp="1"/>
          </p:cNvSpPr>
          <p:nvPr>
            <p:ph idx="1"/>
          </p:nvPr>
        </p:nvSpPr>
        <p:spPr>
          <a:xfrm>
            <a:off x="4523057" y="951205"/>
            <a:ext cx="4490211" cy="5738729"/>
          </a:xfrm>
        </p:spPr>
        <p:txBody>
          <a:bodyPr>
            <a:normAutofit lnSpcReduction="10000"/>
          </a:bodyPr>
          <a:lstStyle/>
          <a:p>
            <a:r>
              <a:rPr lang="en-US" dirty="0" smtClean="0"/>
              <a:t>The WIMP, or, the Weakly Interacting Massive Particle = vanilla candidate</a:t>
            </a:r>
          </a:p>
          <a:p>
            <a:r>
              <a:rPr lang="en-US" dirty="0" smtClean="0"/>
              <a:t>But, no Standard Model particle has all its traits</a:t>
            </a:r>
          </a:p>
          <a:p>
            <a:pPr lvl="1"/>
            <a:r>
              <a:rPr lang="en-US" dirty="0" smtClean="0"/>
              <a:t>Cold/non-relativistic (so, must be heavy)</a:t>
            </a:r>
          </a:p>
          <a:p>
            <a:pPr lvl="1"/>
            <a:r>
              <a:rPr lang="en-US" dirty="0" smtClean="0"/>
              <a:t>Can’t be baryons (would result in disagreement with CMB measurements)</a:t>
            </a:r>
          </a:p>
          <a:p>
            <a:pPr lvl="1"/>
            <a:r>
              <a:rPr lang="en-US" dirty="0" smtClean="0"/>
              <a:t>Interacts very “weakly”</a:t>
            </a:r>
          </a:p>
          <a:p>
            <a:pPr lvl="1"/>
            <a:r>
              <a:rPr lang="en-US" dirty="0" smtClean="0"/>
              <a:t>Stable, or very long-lived</a:t>
            </a:r>
          </a:p>
          <a:p>
            <a:r>
              <a:rPr lang="en-US" dirty="0" smtClean="0"/>
              <a:t>Supersymmetry or Kaluza-Klein theory (higher dimensions) =&gt; WIMPs</a:t>
            </a:r>
          </a:p>
          <a:p>
            <a:pPr lvl="1"/>
            <a:endParaRPr lang="en-US" dirty="0"/>
          </a:p>
        </p:txBody>
      </p:sp>
      <p:sp>
        <p:nvSpPr>
          <p:cNvPr id="4" name="Slide Number Placeholder 3"/>
          <p:cNvSpPr>
            <a:spLocks noGrp="1"/>
          </p:cNvSpPr>
          <p:nvPr>
            <p:ph type="sldNum" sz="quarter" idx="12"/>
          </p:nvPr>
        </p:nvSpPr>
        <p:spPr/>
        <p:txBody>
          <a:bodyPr/>
          <a:lstStyle/>
          <a:p>
            <a:fld id="{DACD7572-467B-584F-8A08-C66E93CD0B22}" type="slidenum">
              <a:rPr lang="en-US" smtClean="0"/>
              <a:t>9</a:t>
            </a:fld>
            <a:endParaRPr lang="en-US" dirty="0"/>
          </a:p>
        </p:txBody>
      </p:sp>
      <p:pic>
        <p:nvPicPr>
          <p:cNvPr id="5" name="Picture 2"/>
          <p:cNvPicPr>
            <a:picLocks noChangeAspect="1" noChangeArrowheads="1"/>
          </p:cNvPicPr>
          <p:nvPr/>
        </p:nvPicPr>
        <p:blipFill>
          <a:blip r:embed="rId2" cstate="print"/>
          <a:srcRect/>
          <a:stretch>
            <a:fillRect/>
          </a:stretch>
        </p:blipFill>
        <p:spPr bwMode="auto">
          <a:xfrm>
            <a:off x="1245722" y="1202119"/>
            <a:ext cx="2889250" cy="2504016"/>
          </a:xfrm>
          <a:prstGeom prst="rect">
            <a:avLst/>
          </a:prstGeom>
          <a:noFill/>
          <a:ln w="9525">
            <a:noFill/>
            <a:miter lim="800000"/>
            <a:headEnd/>
            <a:tailEnd/>
          </a:ln>
        </p:spPr>
      </p:pic>
      <p:sp>
        <p:nvSpPr>
          <p:cNvPr id="7" name="TextBox 6"/>
          <p:cNvSpPr txBox="1"/>
          <p:nvPr/>
        </p:nvSpPr>
        <p:spPr>
          <a:xfrm>
            <a:off x="3376521" y="1299696"/>
            <a:ext cx="918842" cy="215444"/>
          </a:xfrm>
          <a:prstGeom prst="rect">
            <a:avLst/>
          </a:prstGeom>
          <a:noFill/>
        </p:spPr>
        <p:txBody>
          <a:bodyPr wrap="square" rtlCol="0">
            <a:spAutoFit/>
          </a:bodyPr>
          <a:lstStyle/>
          <a:p>
            <a:r>
              <a:rPr lang="en-US" sz="800" dirty="0" smtClean="0"/>
              <a:t>FNAL</a:t>
            </a:r>
            <a:endParaRPr lang="en-US" sz="800" dirty="0"/>
          </a:p>
        </p:txBody>
      </p:sp>
      <p:pic>
        <p:nvPicPr>
          <p:cNvPr id="10" name="Picture 3"/>
          <p:cNvPicPr>
            <a:picLocks noChangeAspect="1" noChangeArrowheads="1"/>
          </p:cNvPicPr>
          <p:nvPr/>
        </p:nvPicPr>
        <p:blipFill rotWithShape="1">
          <a:blip r:embed="rId3" cstate="print"/>
          <a:srcRect t="-9225" r="9912"/>
          <a:stretch/>
        </p:blipFill>
        <p:spPr bwMode="auto">
          <a:xfrm>
            <a:off x="414247" y="3977547"/>
            <a:ext cx="4030524" cy="2069648"/>
          </a:xfrm>
          <a:prstGeom prst="rect">
            <a:avLst/>
          </a:prstGeom>
          <a:noFill/>
          <a:ln w="9525">
            <a:noFill/>
            <a:miter lim="800000"/>
            <a:headEnd/>
            <a:tailEnd/>
          </a:ln>
        </p:spPr>
      </p:pic>
      <p:sp>
        <p:nvSpPr>
          <p:cNvPr id="11" name="Rectangle 10"/>
          <p:cNvSpPr/>
          <p:nvPr/>
        </p:nvSpPr>
        <p:spPr>
          <a:xfrm>
            <a:off x="779371" y="6004431"/>
            <a:ext cx="2145402" cy="246221"/>
          </a:xfrm>
          <a:prstGeom prst="rect">
            <a:avLst/>
          </a:prstGeom>
        </p:spPr>
        <p:txBody>
          <a:bodyPr wrap="none">
            <a:spAutoFit/>
          </a:bodyPr>
          <a:lstStyle/>
          <a:p>
            <a:r>
              <a:rPr lang="en-US" sz="1000" dirty="0" smtClean="0"/>
              <a:t>© Dirk Laureyssens, 2002/2003 </a:t>
            </a:r>
            <a:endParaRPr lang="en-US" sz="1000" dirty="0"/>
          </a:p>
        </p:txBody>
      </p:sp>
      <p:sp>
        <p:nvSpPr>
          <p:cNvPr id="12" name="TextBox 11"/>
          <p:cNvSpPr txBox="1"/>
          <p:nvPr/>
        </p:nvSpPr>
        <p:spPr>
          <a:xfrm>
            <a:off x="509497" y="4438839"/>
            <a:ext cx="1606549" cy="584776"/>
          </a:xfrm>
          <a:prstGeom prst="rect">
            <a:avLst/>
          </a:prstGeom>
          <a:noFill/>
        </p:spPr>
        <p:txBody>
          <a:bodyPr wrap="square" rtlCol="0">
            <a:spAutoFit/>
          </a:bodyPr>
          <a:lstStyle/>
          <a:p>
            <a:r>
              <a:rPr lang="en-US" sz="1600" dirty="0" smtClean="0"/>
              <a:t>EXTRA DIMENSIONS?</a:t>
            </a:r>
            <a:endParaRPr lang="en-US" sz="1600" dirty="0"/>
          </a:p>
        </p:txBody>
      </p:sp>
      <p:sp>
        <p:nvSpPr>
          <p:cNvPr id="13" name="TextBox 12"/>
          <p:cNvSpPr txBox="1"/>
          <p:nvPr/>
        </p:nvSpPr>
        <p:spPr>
          <a:xfrm>
            <a:off x="186760" y="1429078"/>
            <a:ext cx="1176551" cy="830997"/>
          </a:xfrm>
          <a:prstGeom prst="rect">
            <a:avLst/>
          </a:prstGeom>
          <a:noFill/>
        </p:spPr>
        <p:txBody>
          <a:bodyPr wrap="square" rtlCol="0">
            <a:spAutoFit/>
          </a:bodyPr>
          <a:lstStyle/>
          <a:p>
            <a:r>
              <a:rPr lang="en-US" sz="1600" dirty="0"/>
              <a:t>f</a:t>
            </a:r>
            <a:r>
              <a:rPr lang="en-US" sz="1600" dirty="0" smtClean="0"/>
              <a:t>ermions and bosons</a:t>
            </a:r>
            <a:endParaRPr lang="en-US" sz="1600" dirty="0"/>
          </a:p>
        </p:txBody>
      </p:sp>
      <p:sp>
        <p:nvSpPr>
          <p:cNvPr id="14" name="TextBox 13"/>
          <p:cNvSpPr txBox="1"/>
          <p:nvPr/>
        </p:nvSpPr>
        <p:spPr>
          <a:xfrm>
            <a:off x="130731" y="2664565"/>
            <a:ext cx="1157875" cy="830997"/>
          </a:xfrm>
          <a:prstGeom prst="rect">
            <a:avLst/>
          </a:prstGeom>
          <a:noFill/>
        </p:spPr>
        <p:txBody>
          <a:bodyPr wrap="square" rtlCol="0">
            <a:spAutoFit/>
          </a:bodyPr>
          <a:lstStyle/>
          <a:p>
            <a:r>
              <a:rPr lang="en-US" sz="1600" dirty="0" err="1"/>
              <a:t>s</a:t>
            </a:r>
            <a:r>
              <a:rPr lang="en-US" sz="1600" dirty="0" err="1" smtClean="0"/>
              <a:t>fermions</a:t>
            </a:r>
            <a:r>
              <a:rPr lang="en-US" sz="1600" dirty="0" smtClean="0"/>
              <a:t> and</a:t>
            </a:r>
          </a:p>
          <a:p>
            <a:r>
              <a:rPr lang="en-US" sz="1600" dirty="0" err="1" smtClean="0"/>
              <a:t>bosinos</a:t>
            </a:r>
            <a:endParaRPr lang="en-US" sz="1600" dirty="0"/>
          </a:p>
        </p:txBody>
      </p:sp>
    </p:spTree>
    <p:extLst>
      <p:ext uri="{BB962C8B-B14F-4D97-AF65-F5344CB8AC3E}">
        <p14:creationId xmlns:p14="http://schemas.microsoft.com/office/powerpoint/2010/main" val="3082292723"/>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54899</TotalTime>
  <Words>5198</Words>
  <Application>Microsoft Macintosh PowerPoint</Application>
  <PresentationFormat>On-screen Show (4:3)</PresentationFormat>
  <Paragraphs>540</Paragraphs>
  <Slides>71</Slides>
  <Notes>0</Notes>
  <HiddenSlides>0</HiddenSlides>
  <MMClips>6</MMClips>
  <ScaleCrop>false</ScaleCrop>
  <HeadingPairs>
    <vt:vector size="4" baseType="variant">
      <vt:variant>
        <vt:lpstr>Theme</vt:lpstr>
      </vt:variant>
      <vt:variant>
        <vt:i4>1</vt:i4>
      </vt:variant>
      <vt:variant>
        <vt:lpstr>Slide Titles</vt:lpstr>
      </vt:variant>
      <vt:variant>
        <vt:i4>71</vt:i4>
      </vt:variant>
    </vt:vector>
  </HeadingPairs>
  <TitlesOfParts>
    <vt:vector size="72" baseType="lpstr">
      <vt:lpstr>Breeze</vt:lpstr>
      <vt:lpstr>The Riddle of the   Invisible Universe</vt:lpstr>
      <vt:lpstr>Historical Perspective</vt:lpstr>
      <vt:lpstr>Rotation Curves</vt:lpstr>
      <vt:lpstr>Gravitational Lensing</vt:lpstr>
      <vt:lpstr>Baby Bullet Cluster</vt:lpstr>
      <vt:lpstr>Cosmic Microwave Background</vt:lpstr>
      <vt:lpstr>Large-Scale Structure</vt:lpstr>
      <vt:lpstr>Strategies for Detection</vt:lpstr>
      <vt:lpstr>Candidate Particles</vt:lpstr>
      <vt:lpstr>Direct Detection Method</vt:lpstr>
      <vt:lpstr>Response of a Detector</vt:lpstr>
      <vt:lpstr>PowerPoint Presentation</vt:lpstr>
      <vt:lpstr>My History in Dark Matter</vt:lpstr>
      <vt:lpstr>Technology Contrast</vt:lpstr>
      <vt:lpstr>How LUX Works</vt:lpstr>
      <vt:lpstr>Underground at Sanford Lab</vt:lpstr>
      <vt:lpstr>Detector Deployment</vt:lpstr>
      <vt:lpstr>Noble Element Physics</vt:lpstr>
      <vt:lpstr>     Physics Handled by</vt:lpstr>
      <vt:lpstr>ER and NR Band Calibrations</vt:lpstr>
      <vt:lpstr>Pulse Classification Efficiency</vt:lpstr>
      <vt:lpstr>LUX: WIMP Search Result</vt:lpstr>
      <vt:lpstr>WIMP Dark Matter Limit</vt:lpstr>
      <vt:lpstr>Low-Mass WIMP Region</vt:lpstr>
      <vt:lpstr>Sensitivity at Different Masses </vt:lpstr>
      <vt:lpstr>A Bright Future Anticipated</vt:lpstr>
      <vt:lpstr>LZ = LUX + ZEPLIN</vt:lpstr>
      <vt:lpstr>Next-Generation Detector</vt:lpstr>
      <vt:lpstr>Background Simulations</vt:lpstr>
      <vt:lpstr>An Aside: Piezo Microphones</vt:lpstr>
      <vt:lpstr>LZ: The Ultimate Experiment</vt:lpstr>
      <vt:lpstr>A New Approach</vt:lpstr>
      <vt:lpstr>Xenon Bubble Chamber</vt:lpstr>
      <vt:lpstr>More Advantages</vt:lpstr>
      <vt:lpstr>CONCLUSIONS</vt:lpstr>
      <vt:lpstr>PowerPoint Presentation</vt:lpstr>
      <vt:lpstr>backup</vt:lpstr>
      <vt:lpstr>Philosophy of Dark Matter</vt:lpstr>
      <vt:lpstr>Where is the Mass?</vt:lpstr>
      <vt:lpstr>Xe Dimer Formation</vt:lpstr>
      <vt:lpstr>Basic Principles of NEST</vt:lpstr>
      <vt:lpstr>A New Industry Standard</vt:lpstr>
      <vt:lpstr>Backbone of LUX Result</vt:lpstr>
      <vt:lpstr>ER Scintillation Yield</vt:lpstr>
      <vt:lpstr>NR Scintillation Yield</vt:lpstr>
      <vt:lpstr>NR Ionization Yield</vt:lpstr>
      <vt:lpstr>PowerPoint Presentation</vt:lpstr>
      <vt:lpstr>Electric Field Dependence</vt:lpstr>
      <vt:lpstr>NR Calibration MC Vetting</vt:lpstr>
      <vt:lpstr>Energy Scale</vt:lpstr>
      <vt:lpstr>Light Collection</vt:lpstr>
      <vt:lpstr>Breaking Down Efficiencies</vt:lpstr>
      <vt:lpstr>ER Leakage into NR Band</vt:lpstr>
      <vt:lpstr>Backgrounds</vt:lpstr>
      <vt:lpstr>Background Cooling Off</vt:lpstr>
      <vt:lpstr>Full Background Model</vt:lpstr>
      <vt:lpstr>Summary of Effect of Cuts</vt:lpstr>
      <vt:lpstr>What a Typical Event is Like</vt:lpstr>
      <vt:lpstr>Position Reconstruction</vt:lpstr>
      <vt:lpstr>Cut-and-Count Cross-Check </vt:lpstr>
      <vt:lpstr>LZ BGs &amp; Discrimination</vt:lpstr>
      <vt:lpstr>Optimization of the Baseline</vt:lpstr>
      <vt:lpstr>νe Appearance Oscillogram</vt:lpstr>
      <vt:lpstr>WIMPs &amp; Neutrinos as Sisters</vt:lpstr>
      <vt:lpstr>Introduction to LBNE</vt:lpstr>
      <vt:lpstr>Physics Motivations</vt:lpstr>
      <vt:lpstr>Further Questions</vt:lpstr>
      <vt:lpstr>Liquid Argon Far Detector</vt:lpstr>
      <vt:lpstr>Energy Reconstruction</vt:lpstr>
      <vt:lpstr>e-/g Separation</vt:lpstr>
      <vt:lpstr>Model Building with Data</vt:lpstr>
    </vt:vector>
  </TitlesOfParts>
  <Company>UC Davis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Results from the LUX Experiment</dc:title>
  <dc:creator>Matthew Szydagis</dc:creator>
  <cp:lastModifiedBy>Matthew Szydagis</cp:lastModifiedBy>
  <cp:revision>864</cp:revision>
  <dcterms:created xsi:type="dcterms:W3CDTF">2013-11-08T19:29:38Z</dcterms:created>
  <dcterms:modified xsi:type="dcterms:W3CDTF">2014-02-26T21:33:45Z</dcterms:modified>
</cp:coreProperties>
</file>