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72" r:id="rId3"/>
    <p:sldMasterId id="2147483696" r:id="rId4"/>
    <p:sldMasterId id="2147483708" r:id="rId5"/>
  </p:sldMasterIdLst>
  <p:notesMasterIdLst>
    <p:notesMasterId r:id="rId17"/>
  </p:notesMasterIdLst>
  <p:handoutMasterIdLst>
    <p:handoutMasterId r:id="rId18"/>
  </p:handoutMasterIdLst>
  <p:sldIdLst>
    <p:sldId id="257" r:id="rId6"/>
    <p:sldId id="274" r:id="rId7"/>
    <p:sldId id="276" r:id="rId8"/>
    <p:sldId id="275" r:id="rId9"/>
    <p:sldId id="261" r:id="rId10"/>
    <p:sldId id="277" r:id="rId11"/>
    <p:sldId id="265" r:id="rId12"/>
    <p:sldId id="268" r:id="rId13"/>
    <p:sldId id="280" r:id="rId14"/>
    <p:sldId id="279" r:id="rId15"/>
    <p:sldId id="273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3" autoAdjust="0"/>
    <p:restoredTop sz="94660"/>
  </p:normalViewPr>
  <p:slideViewPr>
    <p:cSldViewPr>
      <p:cViewPr varScale="1">
        <p:scale>
          <a:sx n="76" d="100"/>
          <a:sy n="76" d="100"/>
        </p:scale>
        <p:origin x="636" y="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12/21/2013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12/21/2013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12/21/2013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12/21/2013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12/21/2013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40001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12/21/2013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6849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9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12/21/2013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2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7931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12/21/2013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9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3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12/21/2013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12/21/2013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12/21/2013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12/21/2013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12/21/2013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12/21/2013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74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99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12/21/2013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70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Zebra connectors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Karen Palmer</a:t>
            </a:r>
          </a:p>
          <a:p>
            <a:r>
              <a:rPr lang="en-US" dirty="0" smtClean="0"/>
              <a:t>Sarah Jones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Molding</a:t>
            </a:r>
            <a:endParaRPr lang="en-US" dirty="0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6633793"/>
              </p:ext>
            </p:extLst>
          </p:nvPr>
        </p:nvGraphicFramePr>
        <p:xfrm>
          <a:off x="989013" y="1706563"/>
          <a:ext cx="10820398" cy="2874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/>
                <a:gridCol w="1371600"/>
                <a:gridCol w="1371600"/>
                <a:gridCol w="6857999"/>
              </a:tblGrid>
              <a:tr h="563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Company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Price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Mold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notes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39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Protomold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$  10,870.75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 $    2,580.00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4700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parts; </a:t>
                      </a:r>
                      <a:r>
                        <a:rPr lang="en-US" sz="2000" u="none" strike="noStrike" dirty="0" smtClean="0">
                          <a:effectLst/>
                        </a:rPr>
                        <a:t>mold </a:t>
                      </a:r>
                      <a:r>
                        <a:rPr lang="en-US" sz="2000" u="none" strike="noStrike" dirty="0">
                          <a:effectLst/>
                        </a:rPr>
                        <a:t>price includes $500 setup charge + 25 samples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39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QuickParts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$  12,745.00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 $    5,545.00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5000 </a:t>
                      </a:r>
                      <a:r>
                        <a:rPr lang="en-US" sz="2000" u="none" strike="noStrike" dirty="0">
                          <a:effectLst/>
                        </a:rPr>
                        <a:t>parts; mold price includes 25 samples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39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RedEye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$  11,532.00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$    8,900.00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5000 parts; Sept </a:t>
                      </a:r>
                      <a:r>
                        <a:rPr lang="en-US" sz="2000" u="none" strike="noStrike" dirty="0">
                          <a:effectLst/>
                        </a:rPr>
                        <a:t>28 (quote valid for 2 weeks</a:t>
                      </a:r>
                      <a:r>
                        <a:rPr lang="en-US" sz="2000" u="none" strike="noStrike" dirty="0" smtClean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39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Plastikos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N/A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N/A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Aug 28-29: company specializes in smaller parts.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CAD drawing sent, no response </a:t>
                      </a:r>
                      <a:r>
                        <a:rPr lang="en-US" sz="2000" u="none" strike="noStrike" dirty="0" smtClean="0">
                          <a:effectLst/>
                        </a:rPr>
                        <a:t>from company after </a:t>
                      </a:r>
                      <a:r>
                        <a:rPr lang="en-US" sz="2000" u="none" strike="noStrike" dirty="0">
                          <a:effectLst/>
                        </a:rPr>
                        <a:t>that.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4724400"/>
            <a:ext cx="9142729" cy="144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Protomold</a:t>
            </a:r>
            <a:r>
              <a:rPr lang="en-US" dirty="0" smtClean="0"/>
              <a:t> is interested in our business</a:t>
            </a:r>
          </a:p>
          <a:p>
            <a:pPr lvl="1"/>
            <a:r>
              <a:rPr lang="en-US" dirty="0" smtClean="0"/>
              <a:t>They have continued to make contact</a:t>
            </a:r>
          </a:p>
          <a:p>
            <a:pPr lvl="1"/>
            <a:r>
              <a:rPr lang="en-US" dirty="0"/>
              <a:t>They have kept our records while we finish </a:t>
            </a:r>
            <a:r>
              <a:rPr lang="en-US" dirty="0" smtClean="0"/>
              <a:t>designing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61" y="2023"/>
            <a:ext cx="10360501" cy="1223963"/>
          </a:xfrm>
        </p:spPr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705" y="1079543"/>
            <a:ext cx="5562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Companies have varying pricing</a:t>
            </a:r>
          </a:p>
          <a:p>
            <a:pPr lvl="1"/>
            <a:r>
              <a:rPr lang="en-US" dirty="0" smtClean="0"/>
              <a:t>This has shown up in the quality control!</a:t>
            </a:r>
          </a:p>
          <a:p>
            <a:pPr lvl="1"/>
            <a:r>
              <a:rPr lang="en-US" dirty="0" err="1"/>
              <a:t>Ruter</a:t>
            </a:r>
            <a:r>
              <a:rPr lang="en-US" dirty="0"/>
              <a:t> connectors have little better than 50% success rate in </a:t>
            </a:r>
            <a:r>
              <a:rPr lang="en-US" dirty="0" smtClean="0"/>
              <a:t>testing</a:t>
            </a:r>
          </a:p>
          <a:p>
            <a:pPr lvl="1"/>
            <a:r>
              <a:rPr lang="en-US" dirty="0" err="1" smtClean="0"/>
              <a:t>Fujipoly</a:t>
            </a:r>
            <a:r>
              <a:rPr lang="en-US" dirty="0" smtClean="0"/>
              <a:t> cost </a:t>
            </a:r>
            <a:r>
              <a:rPr lang="en-US" smtClean="0"/>
              <a:t>and communication </a:t>
            </a:r>
            <a:r>
              <a:rPr lang="en-US" dirty="0" smtClean="0"/>
              <a:t>issues</a:t>
            </a:r>
          </a:p>
          <a:p>
            <a:r>
              <a:rPr lang="en-US" dirty="0" smtClean="0"/>
              <a:t>Longer connectors are needed</a:t>
            </a:r>
          </a:p>
          <a:p>
            <a:pPr lvl="1"/>
            <a:r>
              <a:rPr lang="en-US" dirty="0" smtClean="0"/>
              <a:t>A re-design of the holder may be required</a:t>
            </a:r>
          </a:p>
          <a:p>
            <a:r>
              <a:rPr lang="en-US" dirty="0" smtClean="0"/>
              <a:t>Significant compression is necessary for connection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26" y="3369669"/>
            <a:ext cx="5198086" cy="2345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059313"/>
            <a:ext cx="5410200" cy="198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59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-381000"/>
            <a:ext cx="10360501" cy="1223963"/>
          </a:xfrm>
        </p:spPr>
        <p:txBody>
          <a:bodyPr/>
          <a:lstStyle/>
          <a:p>
            <a:r>
              <a:rPr lang="en-US" dirty="0" smtClean="0"/>
              <a:t>Companies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4198490"/>
              </p:ext>
            </p:extLst>
          </p:nvPr>
        </p:nvGraphicFramePr>
        <p:xfrm>
          <a:off x="531812" y="838200"/>
          <a:ext cx="11277600" cy="4258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800"/>
                <a:gridCol w="1676400"/>
                <a:gridCol w="2743200"/>
                <a:gridCol w="1676400"/>
                <a:gridCol w="3733800"/>
              </a:tblGrid>
              <a:tr h="1214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Company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Price/100 connectors</a:t>
                      </a:r>
                    </a:p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($)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Additional </a:t>
                      </a:r>
                      <a:r>
                        <a:rPr lang="en-US" sz="2400" u="none" strike="noStrike" dirty="0" smtClean="0">
                          <a:effectLst/>
                        </a:rPr>
                        <a:t>Charges</a:t>
                      </a:r>
                    </a:p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($)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Estimated Delivery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notes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104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Fujipoly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17.13*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588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 panose="05000000000000000000" pitchFamily="2" charset="2"/>
                        </a:rPr>
                        <a:t> prototype tooling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 panose="05000000000000000000" pitchFamily="2" charset="2"/>
                        </a:rPr>
                        <a:t>1650  production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 panose="05000000000000000000" pitchFamily="2" charset="2"/>
                        </a:rPr>
                        <a:t> tooling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2 weeks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</a:rPr>
                        <a:t>30 um diameter copper wire 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/>
                </a:tc>
              </a:tr>
              <a:tr h="78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Ruter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50 </a:t>
                      </a:r>
                      <a:r>
                        <a:rPr lang="en-US" sz="2400" u="none" strike="noStrike" dirty="0" smtClean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u="none" strike="noStrike" dirty="0" smtClean="0">
                          <a:effectLst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</a:rPr>
                        <a:t>shipping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2-3 </a:t>
                      </a:r>
                      <a:r>
                        <a:rPr lang="en-US" sz="2400" u="none" strike="noStrike" dirty="0" smtClean="0">
                          <a:effectLst/>
                        </a:rPr>
                        <a:t>weeks**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>
                          <a:effectLst/>
                        </a:rPr>
                        <a:t>30 um diameter copper wire - 100 </a:t>
                      </a:r>
                      <a:r>
                        <a:rPr lang="de-DE" sz="2400" u="none" strike="noStrike" dirty="0" smtClean="0">
                          <a:effectLst/>
                        </a:rPr>
                        <a:t>um pitch 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/>
                </a:tc>
              </a:tr>
              <a:tr h="78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Z-Axis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16.00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450 </a:t>
                      </a:r>
                      <a:r>
                        <a:rPr lang="en-US" sz="2400" u="none" strike="noStrike" dirty="0" smtClean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u="none" strike="noStrike" dirty="0" smtClean="0">
                          <a:effectLst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</a:rPr>
                        <a:t>one-time setup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 </a:t>
                      </a:r>
                      <a:r>
                        <a:rPr lang="en-US" sz="2400" u="none" strike="noStrike" dirty="0" smtClean="0">
                          <a:effectLst/>
                        </a:rPr>
                        <a:t>weeks***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50 um diameter copper wire - 110 um pitch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62" marR="5062" marT="5062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27381"/>
              </p:ext>
            </p:extLst>
          </p:nvPr>
        </p:nvGraphicFramePr>
        <p:xfrm>
          <a:off x="989012" y="5334000"/>
          <a:ext cx="4572000" cy="1028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0"/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FujiPoly’s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quote was for 75 connectors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** </a:t>
                      </a:r>
                      <a:r>
                        <a:rPr lang="en-US" sz="2000" u="none" strike="noStrike" dirty="0">
                          <a:effectLst/>
                        </a:rPr>
                        <a:t>includes getting through UA procedures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*** </a:t>
                      </a:r>
                      <a:r>
                        <a:rPr lang="en-US" sz="2000" u="none" strike="noStrike" dirty="0">
                          <a:effectLst/>
                        </a:rPr>
                        <a:t>estimated delivery to UA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4412" y="5410200"/>
            <a:ext cx="5715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Most charges expected to decrease with a larger order</a:t>
            </a:r>
          </a:p>
        </p:txBody>
      </p:sp>
    </p:spTree>
    <p:extLst>
      <p:ext uri="{BB962C8B-B14F-4D97-AF65-F5344CB8AC3E}">
        <p14:creationId xmlns:p14="http://schemas.microsoft.com/office/powerpoint/2010/main" val="1510276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412" y="1664936"/>
            <a:ext cx="5918148" cy="4639840"/>
          </a:xfrm>
        </p:spPr>
        <p:txBody>
          <a:bodyPr/>
          <a:lstStyle/>
          <a:p>
            <a:r>
              <a:rPr lang="en-US" dirty="0" err="1" smtClean="0"/>
              <a:t>FujiPoly</a:t>
            </a:r>
            <a:r>
              <a:rPr lang="en-US" dirty="0" smtClean="0"/>
              <a:t> has two types of connectors we are interested in:</a:t>
            </a:r>
          </a:p>
          <a:p>
            <a:pPr lvl="1"/>
            <a:r>
              <a:rPr lang="en-US" dirty="0" smtClean="0"/>
              <a:t>FG-S </a:t>
            </a:r>
            <a:r>
              <a:rPr lang="en-US" dirty="0" smtClean="0">
                <a:sym typeface="Wingdings" panose="05000000000000000000" pitchFamily="2" charset="2"/>
              </a:rPr>
              <a:t> wires are embedded in the silicone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D-type  wires are wound around 3 sides of connector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Multiple materials: Gold, Silver, Carbon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Ruter</a:t>
            </a:r>
            <a:r>
              <a:rPr lang="en-US" dirty="0" smtClean="0">
                <a:sym typeface="Wingdings" panose="05000000000000000000" pitchFamily="2" charset="2"/>
              </a:rPr>
              <a:t> and Z-axis offer </a:t>
            </a:r>
            <a:r>
              <a:rPr lang="en-US" u="sng" dirty="0" smtClean="0">
                <a:sym typeface="Wingdings" panose="05000000000000000000" pitchFamily="2" charset="2"/>
              </a:rPr>
              <a:t>gold</a:t>
            </a:r>
            <a:r>
              <a:rPr lang="en-US" dirty="0" smtClean="0">
                <a:sym typeface="Wingdings" panose="05000000000000000000" pitchFamily="2" charset="2"/>
              </a:rPr>
              <a:t> connectors in “FG-S” style</a:t>
            </a:r>
            <a:endParaRPr lang="en-US" dirty="0"/>
          </a:p>
        </p:txBody>
      </p:sp>
      <p:pic>
        <p:nvPicPr>
          <p:cNvPr id="5" name="Picture 4" descr="z_thru_dr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4" y="304800"/>
            <a:ext cx="376550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15" y="1981200"/>
            <a:ext cx="3279267" cy="1447800"/>
          </a:xfrm>
          <a:prstGeom prst="rect">
            <a:avLst/>
          </a:prstGeom>
        </p:spPr>
      </p:pic>
      <p:pic>
        <p:nvPicPr>
          <p:cNvPr id="7" name="Picture 2" descr="http://www.fujipoly.com/usa/assets/images/3.1-standard-supported-sizes-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63" y="3581400"/>
            <a:ext cx="4201572" cy="2993920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9" name="Straight Arrow Connector 8"/>
          <p:cNvCxnSpPr/>
          <p:nvPr/>
        </p:nvCxnSpPr>
        <p:spPr>
          <a:xfrm>
            <a:off x="6025315" y="3581400"/>
            <a:ext cx="1371600" cy="838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34809" y="2392209"/>
            <a:ext cx="1454903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47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-381000"/>
            <a:ext cx="10360501" cy="1223963"/>
          </a:xfrm>
        </p:spPr>
        <p:txBody>
          <a:bodyPr/>
          <a:lstStyle/>
          <a:p>
            <a:r>
              <a:rPr lang="en-US" dirty="0" smtClean="0"/>
              <a:t>Details on companies availability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65175"/>
              </p:ext>
            </p:extLst>
          </p:nvPr>
        </p:nvGraphicFramePr>
        <p:xfrm>
          <a:off x="7466012" y="762000"/>
          <a:ext cx="4038600" cy="2514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/>
              </a:tblGrid>
              <a:tr h="4880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 smtClean="0">
                          <a:effectLst/>
                        </a:rPr>
                        <a:t>Ruter</a:t>
                      </a:r>
                      <a:r>
                        <a:rPr lang="en-US" sz="2400" u="none" strike="noStrike" dirty="0" smtClean="0">
                          <a:effectLst/>
                        </a:rPr>
                        <a:t> and Z-axis dimensions</a:t>
                      </a:r>
                      <a:r>
                        <a:rPr lang="en-US" sz="2400" u="none" strike="noStrike" dirty="0">
                          <a:effectLst/>
                        </a:rPr>
                        <a:t>: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053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height = 6.5 +- 0.2 mm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053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length = 103 mm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053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width = 3 mm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053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wire pitch = 100 </a:t>
                      </a:r>
                      <a:r>
                        <a:rPr lang="en-US" sz="2400" u="none" strike="noStrike" dirty="0" smtClean="0">
                          <a:effectLst/>
                        </a:rPr>
                        <a:t>um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053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wire width = 30 </a:t>
                      </a:r>
                      <a:r>
                        <a:rPr lang="en-US" sz="2400" u="none" strike="noStrike" dirty="0" smtClean="0">
                          <a:effectLst/>
                        </a:rPr>
                        <a:t>um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838200"/>
            <a:ext cx="60198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companies were given relatively the same dimension specifications</a:t>
            </a:r>
          </a:p>
          <a:p>
            <a:pPr lvl="1"/>
            <a:r>
              <a:rPr lang="en-US" dirty="0" smtClean="0"/>
              <a:t>Some companies do custom dimensions and designs</a:t>
            </a:r>
          </a:p>
          <a:p>
            <a:pPr lvl="1"/>
            <a:r>
              <a:rPr lang="en-US" dirty="0" smtClean="0"/>
              <a:t>Typically there is a min/max dimension range for these companies</a:t>
            </a:r>
          </a:p>
          <a:p>
            <a:r>
              <a:rPr lang="en-US" dirty="0" err="1" smtClean="0"/>
              <a:t>FujiPoly</a:t>
            </a:r>
            <a:r>
              <a:rPr lang="en-US" dirty="0" smtClean="0"/>
              <a:t> issues: </a:t>
            </a:r>
          </a:p>
          <a:p>
            <a:pPr lvl="1"/>
            <a:r>
              <a:rPr lang="en-US" dirty="0" smtClean="0"/>
              <a:t>**dimensions were set by their “type” of connector</a:t>
            </a:r>
          </a:p>
          <a:p>
            <a:pPr lvl="2"/>
            <a:r>
              <a:rPr lang="en-US" dirty="0" smtClean="0"/>
              <a:t>Series 8000C (D-type)</a:t>
            </a:r>
          </a:p>
          <a:p>
            <a:pPr lvl="1"/>
            <a:r>
              <a:rPr lang="en-US" dirty="0" smtClean="0"/>
              <a:t>Prototyping tool: for 75 connectors, would have to purchase another if dimensions changed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they </a:t>
            </a:r>
            <a:r>
              <a:rPr lang="en-US" dirty="0">
                <a:sym typeface="Wingdings" panose="05000000000000000000" pitchFamily="2" charset="2"/>
              </a:rPr>
              <a:t>are not currently manufacturing FG-S unfortunately 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Min order amount  $250</a:t>
            </a:r>
          </a:p>
          <a:p>
            <a:pPr marL="377886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86022"/>
              </p:ext>
            </p:extLst>
          </p:nvPr>
        </p:nvGraphicFramePr>
        <p:xfrm>
          <a:off x="7466012" y="3657600"/>
          <a:ext cx="4038600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/>
              </a:tblGrid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 smtClean="0">
                          <a:effectLst/>
                        </a:rPr>
                        <a:t>FujiPoly</a:t>
                      </a:r>
                      <a:r>
                        <a:rPr lang="en-US" sz="2400" u="none" strike="noStrike" dirty="0" smtClean="0">
                          <a:effectLst/>
                        </a:rPr>
                        <a:t> dimensions</a:t>
                      </a:r>
                      <a:r>
                        <a:rPr lang="en-US" sz="2400" u="none" strike="noStrike" dirty="0">
                          <a:effectLst/>
                        </a:rPr>
                        <a:t>: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height = </a:t>
                      </a:r>
                      <a:r>
                        <a:rPr lang="en-US" sz="2400" u="none" strike="noStrike" dirty="0" smtClean="0">
                          <a:effectLst/>
                        </a:rPr>
                        <a:t>6.5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+- 0.1</a:t>
                      </a:r>
                      <a:r>
                        <a:rPr lang="en-US" sz="2400" u="none" strike="noStrike" dirty="0" smtClean="0">
                          <a:effectLst/>
                        </a:rPr>
                        <a:t> mm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length </a:t>
                      </a:r>
                      <a:r>
                        <a:rPr lang="en-US" sz="2400" u="none" strike="noStrike" dirty="0" smtClean="0">
                          <a:effectLst/>
                        </a:rPr>
                        <a:t>= 103.9 +- 0.4 mm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width = </a:t>
                      </a:r>
                      <a:r>
                        <a:rPr lang="en-US" sz="2400" u="none" strike="noStrike" dirty="0" smtClean="0">
                          <a:effectLst/>
                        </a:rPr>
                        <a:t>2.99 +-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0.13 </a:t>
                      </a:r>
                      <a:r>
                        <a:rPr lang="en-US" sz="2400" u="none" strike="noStrike" dirty="0" smtClean="0">
                          <a:effectLst/>
                        </a:rPr>
                        <a:t>mm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wire pitch = </a:t>
                      </a:r>
                      <a:r>
                        <a:rPr lang="en-US" sz="2400" u="none" strike="noStrike" dirty="0" smtClean="0">
                          <a:effectLst/>
                        </a:rPr>
                        <a:t> ~152 um**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wire width = </a:t>
                      </a:r>
                      <a:r>
                        <a:rPr lang="en-US" sz="2400" u="none" strike="noStrike" dirty="0" smtClean="0">
                          <a:effectLst/>
                        </a:rPr>
                        <a:t> ~ 70 um **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698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System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Connector is too short: </a:t>
            </a:r>
          </a:p>
          <a:p>
            <a:r>
              <a:rPr lang="en-US" dirty="0" smtClean="0"/>
              <a:t>Far left pad never connects.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Testing is done in 8 sets of 31 1K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dirty="0" smtClean="0"/>
              <a:t> resistors.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2717799"/>
            <a:ext cx="4842456" cy="3631843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9" r="6417"/>
          <a:stretch/>
        </p:blipFill>
        <p:spPr>
          <a:xfrm>
            <a:off x="6492277" y="2717799"/>
            <a:ext cx="5010699" cy="3631843"/>
          </a:xfrm>
        </p:spPr>
      </p:pic>
    </p:spTree>
    <p:extLst>
      <p:ext uri="{BB962C8B-B14F-4D97-AF65-F5344CB8AC3E}">
        <p14:creationId xmlns:p14="http://schemas.microsoft.com/office/powerpoint/2010/main" val="26720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Detail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1463579"/>
            <a:ext cx="3124200" cy="515856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1447800"/>
            <a:ext cx="3200400" cy="51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11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5437" y="3807600"/>
            <a:ext cx="5046175" cy="5408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Flaws in </a:t>
            </a:r>
            <a:r>
              <a:rPr lang="en-US" dirty="0" err="1" smtClean="0"/>
              <a:t>Ruter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91" y="4453030"/>
            <a:ext cx="4391337" cy="1700840"/>
          </a:xfrm>
          <a:prstGeom prst="rect">
            <a:avLst/>
          </a:prstGeom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2136408" y="596900"/>
            <a:ext cx="3501432" cy="48583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lnSpcReduction="10000"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Good Connector</a:t>
            </a:r>
            <a:endParaRPr lang="en-US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7161212" y="706945"/>
            <a:ext cx="3348404" cy="48583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2500"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Flaws in </a:t>
            </a:r>
            <a:r>
              <a:rPr lang="en-US" dirty="0" err="1" smtClean="0"/>
              <a:t>Fujipoly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50" y="1141564"/>
            <a:ext cx="2947014" cy="22874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1192775"/>
            <a:ext cx="4495800" cy="2404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4431890"/>
            <a:ext cx="4724400" cy="172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Machining: cost prohibitive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1498600"/>
            <a:ext cx="10360501" cy="4902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Sample quotes for professional machine shops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98224"/>
              </p:ext>
            </p:extLst>
          </p:nvPr>
        </p:nvGraphicFramePr>
        <p:xfrm>
          <a:off x="1751012" y="1981200"/>
          <a:ext cx="4191000" cy="157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CustomPart.net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Part Quantity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4700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Workpiece</a:t>
                      </a:r>
                      <a:r>
                        <a:rPr lang="en-US" sz="2000" u="none" strike="noStrike" dirty="0">
                          <a:effectLst/>
                        </a:rPr>
                        <a:t>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Rectangular bar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r>
                        <a:rPr lang="en-US" sz="2000" u="none" strike="noStrike" kern="1200" dirty="0">
                          <a:effectLst/>
                        </a:rPr>
                        <a:t>Price per bar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 smtClean="0">
                          <a:effectLst/>
                        </a:rPr>
                        <a:t>$17.48 </a:t>
                      </a:r>
                      <a:endParaRPr lang="en-US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r>
                        <a:rPr lang="en-US" sz="2000" u="none" strike="noStrike" kern="1200" dirty="0">
                          <a:effectLst/>
                        </a:rPr>
                        <a:t>Total Material Cost: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>
                          <a:effectLst/>
                        </a:rPr>
                        <a:t> </a:t>
                      </a:r>
                      <a:r>
                        <a:rPr lang="en-US" sz="2000" u="none" strike="noStrike" kern="1200" dirty="0" smtClean="0">
                          <a:effectLst/>
                        </a:rPr>
                        <a:t>$30,347.90 </a:t>
                      </a:r>
                      <a:endParaRPr lang="en-US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31385"/>
              </p:ext>
            </p:extLst>
          </p:nvPr>
        </p:nvGraphicFramePr>
        <p:xfrm>
          <a:off x="6170612" y="1981200"/>
          <a:ext cx="5715000" cy="157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92"/>
                <a:gridCol w="1055077"/>
                <a:gridCol w="1055077"/>
                <a:gridCol w="1055077"/>
                <a:gridCol w="1055077"/>
              </a:tblGrid>
              <a:tr h="190500">
                <a:tc gridSpan="5">
                  <a:txBody>
                    <a:bodyPr/>
                    <a:lstStyle/>
                    <a:p>
                      <a:pPr marL="0" algn="ctr" defTabSz="1218987" rtl="0" eaLnBrk="1" fontAlgn="ctr" latinLnBrk="0" hangingPunct="1"/>
                      <a:r>
                        <a:rPr lang="en-US" sz="2000" u="none" strike="noStrike" kern="1200" dirty="0" smtClean="0">
                          <a:effectLst/>
                        </a:rPr>
                        <a:t>First Cut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r>
                        <a:rPr lang="en-US" sz="2000" u="none" strike="noStrike" kern="1200" dirty="0">
                          <a:effectLst/>
                        </a:rPr>
                        <a:t>Material: 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r>
                        <a:rPr lang="en-US" sz="2000" u="none" strike="noStrike" kern="1200" dirty="0">
                          <a:effectLst/>
                        </a:rPr>
                        <a:t>ABS </a:t>
                      </a:r>
                      <a:r>
                        <a:rPr lang="en-US" sz="2000" u="none" strike="noStrike" kern="1200" dirty="0" smtClean="0">
                          <a:effectLst/>
                        </a:rPr>
                        <a:t>Black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ctr" defTabSz="1218987" rtl="0" eaLnBrk="1" fontAlgn="ctr" latinLnBrk="0" hangingPunct="1"/>
                      <a:endParaRPr lang="en-US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ctr" defTabSz="1218987" rtl="0" eaLnBrk="1" fontAlgn="ctr" latinLnBrk="0" hangingPunct="1"/>
                      <a:endParaRPr lang="en-US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ctr" defTabSz="1218987" rtl="0" eaLnBrk="1" fontAlgn="ctr" latinLnBrk="0" hangingPunct="1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r>
                        <a:rPr lang="en-US" sz="2000" u="none" strike="noStrike" kern="1200" dirty="0">
                          <a:effectLst/>
                        </a:rPr>
                        <a:t>Shipping: 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r>
                        <a:rPr lang="en-US" sz="2000" u="none" strike="noStrike" kern="1200" dirty="0">
                          <a:effectLst/>
                        </a:rPr>
                        <a:t>3 business days (no expedite charge)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r>
                        <a:rPr lang="en-US" sz="2000" u="none" strike="noStrike" kern="1200" dirty="0">
                          <a:effectLst/>
                        </a:rPr>
                        <a:t>Quantity: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r>
                        <a:rPr lang="en-US" sz="2000" u="none" strike="noStrike" kern="1200" dirty="0" smtClean="0">
                          <a:effectLst/>
                        </a:rPr>
                        <a:t>1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ctr" defTabSz="1218987" rtl="0" eaLnBrk="1" fontAlgn="ctr" latinLnBrk="0" hangingPunct="1"/>
                      <a:endParaRPr lang="en-US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ctr" defTabSz="1218987" rtl="0" eaLnBrk="1" fontAlgn="ctr" latinLnBrk="0" hangingPunct="1"/>
                      <a:endParaRPr lang="en-US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ctr" defTabSz="1218987" rtl="0" eaLnBrk="1" fontAlgn="ctr" latinLnBrk="0" hangingPunct="1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r>
                        <a:rPr lang="en-US" sz="2000" u="none" strike="noStrike" kern="1200" dirty="0">
                          <a:effectLst/>
                        </a:rPr>
                        <a:t>Cost: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r>
                        <a:rPr lang="en-US" sz="2000" u="none" strike="noStrike" kern="1200" dirty="0">
                          <a:effectLst/>
                        </a:rPr>
                        <a:t> $  164.00 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1218987" rtl="0" eaLnBrk="1" fontAlgn="ctr" latinLnBrk="0" hangingPunct="1"/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1218987" rtl="0" eaLnBrk="1" fontAlgn="ctr" latinLnBrk="0" hangingPunct="1"/>
                      <a:endParaRPr lang="en-US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1218987" rtl="0" eaLnBrk="1" fontAlgn="ctr" latinLnBrk="0" hangingPunct="1"/>
                      <a:r>
                        <a:rPr lang="en-US" sz="2000" u="none" strike="noStrike" kern="1200" dirty="0">
                          <a:effectLst/>
                        </a:rPr>
                        <a:t> 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19546"/>
              </p:ext>
            </p:extLst>
          </p:nvPr>
        </p:nvGraphicFramePr>
        <p:xfrm>
          <a:off x="2970212" y="3810000"/>
          <a:ext cx="6705600" cy="274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6200"/>
                <a:gridCol w="228600"/>
                <a:gridCol w="304800"/>
                <a:gridCol w="4800600"/>
              </a:tblGrid>
              <a:tr h="190500">
                <a:tc gridSpan="5">
                  <a:txBody>
                    <a:bodyPr/>
                    <a:lstStyle/>
                    <a:p>
                      <a:pPr marL="0" algn="ctr" defTabSz="1218987" rtl="0" eaLnBrk="1" fontAlgn="ctr" latinLnBrk="0" hangingPunct="1"/>
                      <a:r>
                        <a:rPr lang="en-US" sz="2400" u="none" strike="noStrike" kern="1200" dirty="0" smtClean="0">
                          <a:effectLst/>
                        </a:rPr>
                        <a:t>Hourly Rates: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marL="0" marR="0" indent="0" algn="l" defTabSz="1218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 smtClean="0">
                          <a:effectLst/>
                        </a:rPr>
                        <a:t>http://www.eng-tips.com</a:t>
                      </a:r>
                      <a:endParaRPr lang="en-US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marL="0" algn="ctr" defTabSz="1218987" rtl="0" eaLnBrk="1" fontAlgn="ctr" latinLnBrk="0" hangingPunct="1"/>
                      <a:r>
                        <a:rPr lang="en-US" sz="2000" u="none" strike="noStrike" kern="1200" dirty="0" smtClean="0">
                          <a:effectLst/>
                        </a:rPr>
                        <a:t>$</a:t>
                      </a:r>
                      <a:r>
                        <a:rPr lang="en-US" sz="2000" u="none" strike="noStrike" kern="1200" dirty="0">
                          <a:effectLst/>
                        </a:rPr>
                        <a:t>30 - $</a:t>
                      </a:r>
                      <a:r>
                        <a:rPr lang="en-US" sz="2000" u="none" strike="noStrike" kern="1200" dirty="0" smtClean="0">
                          <a:effectLst/>
                        </a:rPr>
                        <a:t>40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/>
                </a:tc>
                <a:tc hMerge="1"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 smtClean="0">
                          <a:effectLst/>
                        </a:rPr>
                        <a:t>Very Small (no overhead shop)</a:t>
                      </a:r>
                      <a:endParaRPr lang="en-US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/>
                </a:tc>
              </a:tr>
              <a:tr h="190500">
                <a:tc gridSpan="4">
                  <a:txBody>
                    <a:bodyPr/>
                    <a:lstStyle/>
                    <a:p>
                      <a:pPr marL="0" algn="ctr" defTabSz="1218987" rtl="0" eaLnBrk="1" fontAlgn="ctr" latinLnBrk="0" hangingPunct="1"/>
                      <a:r>
                        <a:rPr lang="en-US" sz="2000" u="none" strike="noStrike" kern="1200" dirty="0" smtClean="0">
                          <a:effectLst/>
                        </a:rPr>
                        <a:t>$60 - $80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/>
                </a:tc>
                <a:tc hMerge="1"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 smtClean="0">
                          <a:effectLst/>
                        </a:rPr>
                        <a:t>Standard shop w/ overhead and inspection </a:t>
                      </a:r>
                      <a:endParaRPr lang="en-US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/>
                </a:tc>
              </a:tr>
              <a:tr h="190500">
                <a:tc gridSpan="4">
                  <a:txBody>
                    <a:bodyPr/>
                    <a:lstStyle/>
                    <a:p>
                      <a:pPr marL="0" marR="0" indent="0" algn="ctr" defTabSz="1218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 smtClean="0">
                          <a:effectLst/>
                        </a:rPr>
                        <a:t>$150 - $200</a:t>
                      </a:r>
                      <a:endParaRPr lang="en-US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/>
                </a:tc>
                <a:tc hMerge="1">
                  <a:txBody>
                    <a:bodyPr/>
                    <a:lstStyle/>
                    <a:p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shop and machinery</a:t>
                      </a:r>
                    </a:p>
                  </a:txBody>
                  <a:tcPr marL="2281" marR="2281" marT="2281" marB="0" anchor="b"/>
                </a:tc>
              </a:tr>
              <a:tr h="126507">
                <a:tc gridSpan="5">
                  <a:txBody>
                    <a:bodyPr/>
                    <a:lstStyle/>
                    <a:p>
                      <a:pPr marL="0" algn="ctr" defTabSz="1218987" rtl="0" eaLnBrk="1" fontAlgn="ctr" latinLnBrk="0" hangingPunct="1"/>
                      <a:endParaRPr lang="en-US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endParaRPr lang="en-US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marL="0" algn="ctr" defTabSz="1218987" rtl="0" eaLnBrk="1" fontAlgn="ctr" latinLnBrk="0" hangingPunct="1"/>
                      <a:r>
                        <a:rPr lang="en-US" sz="2000" u="none" strike="noStrike" kern="1200" dirty="0">
                          <a:effectLst/>
                        </a:rPr>
                        <a:t>$25-50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r>
                        <a:rPr lang="en-US" sz="2000" u="none" strike="noStrike" kern="1200" dirty="0">
                          <a:effectLst/>
                        </a:rPr>
                        <a:t> 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r>
                        <a:rPr lang="en-US" sz="2000" u="none" strike="noStrike" kern="1200" dirty="0">
                          <a:effectLst/>
                        </a:rPr>
                        <a:t>http://</a:t>
                      </a:r>
                      <a:r>
                        <a:rPr lang="en-US" sz="2000" u="none" strike="noStrike" kern="1200" dirty="0" smtClean="0">
                          <a:effectLst/>
                        </a:rPr>
                        <a:t>www.practicalmachinist.com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marL="0" algn="ctr" defTabSz="1218987" rtl="0" eaLnBrk="1" fontAlgn="ctr" latinLnBrk="0" hangingPunct="1"/>
                      <a:r>
                        <a:rPr lang="en-US" sz="2000" u="none" strike="noStrike" kern="1200" dirty="0">
                          <a:effectLst/>
                        </a:rPr>
                        <a:t>$40-150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endParaRPr lang="en-US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r>
                        <a:rPr lang="en-US" sz="2000" u="none" strike="noStrike" kern="1200">
                          <a:effectLst/>
                        </a:rPr>
                        <a:t> </a:t>
                      </a:r>
                      <a:endParaRPr lang="en-US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r>
                        <a:rPr lang="en-US" sz="2000" u="none" strike="noStrike" kern="1200" dirty="0">
                          <a:effectLst/>
                        </a:rPr>
                        <a:t>http://</a:t>
                      </a:r>
                      <a:r>
                        <a:rPr lang="en-US" sz="2000" u="none" strike="noStrike" kern="1200" dirty="0" smtClean="0">
                          <a:effectLst/>
                        </a:rPr>
                        <a:t>www.cnczone.com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indent="0" algn="ctr" defTabSz="1218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$85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l" defTabSz="1218987" rtl="0" eaLnBrk="1" fontAlgn="ctr" latinLnBrk="0" hangingPunct="1"/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l" defTabSz="1218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http://www.sandsmachine.com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2" y="304800"/>
            <a:ext cx="10360501" cy="1223963"/>
          </a:xfrm>
        </p:spPr>
        <p:txBody>
          <a:bodyPr/>
          <a:lstStyle/>
          <a:p>
            <a:r>
              <a:rPr lang="en-US" dirty="0" smtClean="0"/>
              <a:t>In-house Machine Shop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In-house CNC Machining </a:t>
            </a:r>
          </a:p>
          <a:p>
            <a:pPr lvl="2"/>
            <a:r>
              <a:rPr lang="en-US" dirty="0"/>
              <a:t>ABS plastic not rigid</a:t>
            </a:r>
          </a:p>
          <a:p>
            <a:pPr lvl="1"/>
            <a:r>
              <a:rPr lang="en-US" dirty="0"/>
              <a:t>Master Machinist on campus</a:t>
            </a:r>
          </a:p>
          <a:p>
            <a:pPr lvl="2"/>
            <a:r>
              <a:rPr lang="en-US" dirty="0"/>
              <a:t>G-10 </a:t>
            </a:r>
            <a:r>
              <a:rPr lang="en-US" dirty="0" smtClean="0"/>
              <a:t>plastic is </a:t>
            </a:r>
            <a:r>
              <a:rPr lang="en-US" dirty="0"/>
              <a:t>rigid</a:t>
            </a:r>
          </a:p>
          <a:p>
            <a:pPr lvl="2"/>
            <a:r>
              <a:rPr lang="en-US" dirty="0"/>
              <a:t>labor </a:t>
            </a:r>
            <a:r>
              <a:rPr lang="en-US" dirty="0" smtClean="0"/>
              <a:t>cost for 1 holder: </a:t>
            </a:r>
            <a:r>
              <a:rPr lang="en-US" dirty="0"/>
              <a:t>$200</a:t>
            </a:r>
          </a:p>
          <a:p>
            <a:r>
              <a:rPr lang="en-US" dirty="0"/>
              <a:t>3-D </a:t>
            </a:r>
            <a:r>
              <a:rPr lang="en-US" dirty="0" smtClean="0"/>
              <a:t>Printing</a:t>
            </a:r>
          </a:p>
          <a:p>
            <a:pPr lvl="1"/>
            <a:r>
              <a:rPr lang="en-US" dirty="0" smtClean="0"/>
              <a:t>There are limited options for plastic material</a:t>
            </a:r>
          </a:p>
          <a:p>
            <a:pPr lvl="1"/>
            <a:r>
              <a:rPr lang="en-US" dirty="0" smtClean="0"/>
              <a:t>Small printer: one holder may be done at a time</a:t>
            </a:r>
          </a:p>
          <a:p>
            <a:pPr lvl="1"/>
            <a:r>
              <a:rPr lang="en-US" dirty="0" smtClean="0"/>
              <a:t>Dissolving support material takes several hours</a:t>
            </a:r>
          </a:p>
          <a:p>
            <a:pPr lvl="1"/>
            <a:r>
              <a:rPr lang="en-US" dirty="0" smtClean="0"/>
              <a:t>Final product is flimsier than ABS holder</a:t>
            </a:r>
          </a:p>
          <a:p>
            <a:pPr marL="377886" lvl="1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873195"/>
            <a:ext cx="3246104" cy="4346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685800"/>
            <a:ext cx="3925715" cy="293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62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1_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3.xml><?xml version="1.0" encoding="utf-8"?>
<a:theme xmlns:a="http://schemas.openxmlformats.org/drawingml/2006/main" name="3_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4.xml><?xml version="1.0" encoding="utf-8"?>
<a:theme xmlns:a="http://schemas.openxmlformats.org/drawingml/2006/main" name="4_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ppt/theme/themeOverride3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ppt/theme/themeOverride4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ppt/theme/themeOverride5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ppt/theme/themeOverride6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641</Words>
  <Application>Microsoft Office PowerPoint</Application>
  <PresentationFormat>Custom</PresentationFormat>
  <Paragraphs>151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Wingdings</vt:lpstr>
      <vt:lpstr>Tech 16x9</vt:lpstr>
      <vt:lpstr>1_Tech 16x9</vt:lpstr>
      <vt:lpstr>3_Tech 16x9</vt:lpstr>
      <vt:lpstr>4_Tech 16x9</vt:lpstr>
      <vt:lpstr>Zebra connectors</vt:lpstr>
      <vt:lpstr>Companies</vt:lpstr>
      <vt:lpstr>Types of connectors</vt:lpstr>
      <vt:lpstr>Details on companies availability</vt:lpstr>
      <vt:lpstr>Testing System</vt:lpstr>
      <vt:lpstr>Testing System</vt:lpstr>
      <vt:lpstr>Examples of Flaws in Ruter</vt:lpstr>
      <vt:lpstr>Machining: cost prohibitive</vt:lpstr>
      <vt:lpstr>In-house Machine Shop</vt:lpstr>
      <vt:lpstr>Injection Molding</vt:lpstr>
      <vt:lpstr>Concerns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2013-12-16T12:34:05Z</dcterms:created>
  <dcterms:modified xsi:type="dcterms:W3CDTF">2013-12-21T15:51:58Z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