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3" r:id="rId2"/>
  </p:sldMasterIdLst>
  <p:notesMasterIdLst>
    <p:notesMasterId r:id="rId41"/>
  </p:notesMasterIdLst>
  <p:handoutMasterIdLst>
    <p:handoutMasterId r:id="rId42"/>
  </p:handoutMasterIdLst>
  <p:sldIdLst>
    <p:sldId id="257" r:id="rId3"/>
    <p:sldId id="600" r:id="rId4"/>
    <p:sldId id="602" r:id="rId5"/>
    <p:sldId id="607" r:id="rId6"/>
    <p:sldId id="627" r:id="rId7"/>
    <p:sldId id="628" r:id="rId8"/>
    <p:sldId id="629" r:id="rId9"/>
    <p:sldId id="634" r:id="rId10"/>
    <p:sldId id="669" r:id="rId11"/>
    <p:sldId id="633" r:id="rId12"/>
    <p:sldId id="636" r:id="rId13"/>
    <p:sldId id="637" r:id="rId14"/>
    <p:sldId id="661" r:id="rId15"/>
    <p:sldId id="658" r:id="rId16"/>
    <p:sldId id="659" r:id="rId17"/>
    <p:sldId id="660" r:id="rId18"/>
    <p:sldId id="638" r:id="rId19"/>
    <p:sldId id="670" r:id="rId20"/>
    <p:sldId id="677" r:id="rId21"/>
    <p:sldId id="673" r:id="rId22"/>
    <p:sldId id="674" r:id="rId23"/>
    <p:sldId id="672" r:id="rId24"/>
    <p:sldId id="676" r:id="rId25"/>
    <p:sldId id="678" r:id="rId26"/>
    <p:sldId id="684" r:id="rId27"/>
    <p:sldId id="679" r:id="rId28"/>
    <p:sldId id="680" r:id="rId29"/>
    <p:sldId id="682" r:id="rId30"/>
    <p:sldId id="683" r:id="rId31"/>
    <p:sldId id="675" r:id="rId32"/>
    <p:sldId id="668" r:id="rId33"/>
    <p:sldId id="642" r:id="rId34"/>
    <p:sldId id="635" r:id="rId35"/>
    <p:sldId id="648" r:id="rId36"/>
    <p:sldId id="649" r:id="rId37"/>
    <p:sldId id="650" r:id="rId38"/>
    <p:sldId id="651" r:id="rId39"/>
    <p:sldId id="652" r:id="rId40"/>
  </p:sldIdLst>
  <p:sldSz cx="9144000" cy="6858000" type="screen4x3"/>
  <p:notesSz cx="6985000" cy="92837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000"/>
    <a:srgbClr val="000099"/>
    <a:srgbClr val="00FF00"/>
    <a:srgbClr val="95D153"/>
    <a:srgbClr val="0033CC"/>
    <a:srgbClr val="B40000"/>
    <a:srgbClr val="3D5D19"/>
    <a:srgbClr val="4D771F"/>
    <a:srgbClr val="CC0000"/>
    <a:srgbClr val="5A8B2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7" autoAdjust="0"/>
    <p:restoredTop sz="94417" autoAdjust="0"/>
  </p:normalViewPr>
  <p:slideViewPr>
    <p:cSldViewPr snapToObjects="1">
      <p:cViewPr varScale="1">
        <p:scale>
          <a:sx n="123" d="100"/>
          <a:sy n="123" d="100"/>
        </p:scale>
        <p:origin x="-12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2662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2" tIns="46647" rIns="93292" bIns="46647" numCol="1" anchor="t" anchorCtr="0" compatLnSpc="1">
            <a:prstTxWarp prst="textNoShape">
              <a:avLst/>
            </a:prstTxWarp>
          </a:bodyPr>
          <a:lstStyle>
            <a:lvl1pPr algn="l" defTabSz="933409">
              <a:defRPr sz="1300" b="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794" y="1"/>
            <a:ext cx="302662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2" tIns="46647" rIns="93292" bIns="46647" numCol="1" anchor="t" anchorCtr="0" compatLnSpc="1">
            <a:prstTxWarp prst="textNoShape">
              <a:avLst/>
            </a:prstTxWarp>
          </a:bodyPr>
          <a:lstStyle>
            <a:lvl1pPr algn="r" defTabSz="933409">
              <a:defRPr sz="1300" b="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17926"/>
            <a:ext cx="302662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2" tIns="46647" rIns="93292" bIns="46647" numCol="1" anchor="b" anchorCtr="0" compatLnSpc="1">
            <a:prstTxWarp prst="textNoShape">
              <a:avLst/>
            </a:prstTxWarp>
          </a:bodyPr>
          <a:lstStyle>
            <a:lvl1pPr algn="l" defTabSz="933409">
              <a:defRPr sz="1300" b="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794" y="8817926"/>
            <a:ext cx="302662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2" tIns="46647" rIns="93292" bIns="46647" numCol="1" anchor="b" anchorCtr="0" compatLnSpc="1">
            <a:prstTxWarp prst="textNoShape">
              <a:avLst/>
            </a:prstTxWarp>
          </a:bodyPr>
          <a:lstStyle>
            <a:lvl1pPr algn="r" defTabSz="933409">
              <a:defRPr sz="1300" b="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CF2662-8DEC-4A98-B130-98C27315A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2662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3" tIns="46453" rIns="92903" bIns="46453" numCol="1" anchor="t" anchorCtr="0" compatLnSpc="1">
            <a:prstTxWarp prst="textNoShape">
              <a:avLst/>
            </a:prstTxWarp>
          </a:bodyPr>
          <a:lstStyle>
            <a:lvl1pPr algn="l" defTabSz="928647">
              <a:defRPr sz="1200" b="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794" y="1"/>
            <a:ext cx="302662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3" tIns="46453" rIns="92903" bIns="46453" numCol="1" anchor="t" anchorCtr="0" compatLnSpc="1">
            <a:prstTxWarp prst="textNoShape">
              <a:avLst/>
            </a:prstTxWarp>
          </a:bodyPr>
          <a:lstStyle>
            <a:lvl1pPr algn="r" defTabSz="928647">
              <a:defRPr sz="1200" b="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818" y="4409758"/>
            <a:ext cx="5587366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3" tIns="46453" rIns="92903" bIns="46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17926"/>
            <a:ext cx="302662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3" tIns="46453" rIns="92903" bIns="46453" numCol="1" anchor="b" anchorCtr="0" compatLnSpc="1">
            <a:prstTxWarp prst="textNoShape">
              <a:avLst/>
            </a:prstTxWarp>
          </a:bodyPr>
          <a:lstStyle>
            <a:lvl1pPr algn="l" defTabSz="928647">
              <a:defRPr sz="1200" b="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794" y="8817926"/>
            <a:ext cx="302662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3" tIns="46453" rIns="92903" bIns="46453" numCol="1" anchor="b" anchorCtr="0" compatLnSpc="1">
            <a:prstTxWarp prst="textNoShape">
              <a:avLst/>
            </a:prstTxWarp>
          </a:bodyPr>
          <a:lstStyle>
            <a:lvl1pPr algn="r" defTabSz="928647">
              <a:defRPr sz="1200" b="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88F79C-0221-4928-87F4-1B0FB69E7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F767DC-5B11-4349-BC4B-DBDD6461548C}" type="slidenum">
              <a:rPr lang="en-US"/>
              <a:pPr/>
              <a:t>33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Back-up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F767DC-5B11-4349-BC4B-DBDD6461548C}" type="slidenum">
              <a:rPr lang="en-US"/>
              <a:pPr/>
              <a:t>36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Back-up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LAr Wrkshp 03/2010 - De Geronimo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LAr Wrkshp 03/2010 - De Geronimo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E1263-EF66-45EF-90BB-E72B46334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LAr Wrkshp 03/2010 - De Geronimo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987A4-0503-4BC1-BF70-B48BE762A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1197-B0C0-44BE-85B0-EFC3E2D15C0F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310-DABF-4E2B-AE15-2FE2A0863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1197-B0C0-44BE-85B0-EFC3E2D15C0F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310-DABF-4E2B-AE15-2FE2A0863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1197-B0C0-44BE-85B0-EFC3E2D15C0F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310-DABF-4E2B-AE15-2FE2A0863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1197-B0C0-44BE-85B0-EFC3E2D15C0F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310-DABF-4E2B-AE15-2FE2A0863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1197-B0C0-44BE-85B0-EFC3E2D15C0F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310-DABF-4E2B-AE15-2FE2A0863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1197-B0C0-44BE-85B0-EFC3E2D15C0F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310-DABF-4E2B-AE15-2FE2A0863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1197-B0C0-44BE-85B0-EFC3E2D15C0F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310-DABF-4E2B-AE15-2FE2A0863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1197-B0C0-44BE-85B0-EFC3E2D15C0F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310-DABF-4E2B-AE15-2FE2A0863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LAr Wrkshp 03/2010 - De Geronimo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820472" y="6605265"/>
            <a:ext cx="395064" cy="316123"/>
          </a:xfrm>
          <a:ln/>
        </p:spPr>
        <p:txBody>
          <a:bodyPr/>
          <a:lstStyle>
            <a:lvl1pPr algn="l">
              <a:defRPr sz="1200"/>
            </a:lvl1pPr>
          </a:lstStyle>
          <a:p>
            <a:pPr>
              <a:defRPr/>
            </a:pPr>
            <a:fld id="{AF1719F7-55EB-46A0-A3A8-C77C1BAFC8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1197-B0C0-44BE-85B0-EFC3E2D15C0F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310-DABF-4E2B-AE15-2FE2A0863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1197-B0C0-44BE-85B0-EFC3E2D15C0F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310-DABF-4E2B-AE15-2FE2A0863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1197-B0C0-44BE-85B0-EFC3E2D15C0F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310-DABF-4E2B-AE15-2FE2A0863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LAr Wrkshp 03/2010 - De Geronimo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EA112-D043-4103-9364-3959C0AD3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LAr Wrkshp 03/2010 - De Geronimo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987BB-5E08-43CC-B02C-5D473316B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LAr Wrkshp 03/2010 - De Geronimo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99F54-53E5-4BDA-BCDA-4C6391FC3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LAr Wrkshp 03/2010 - De Geronimo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D7073-6B86-49F7-A619-3A556FE0D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LAr Wrkshp 03/2010 - De Geronimo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12460" y="6587404"/>
            <a:ext cx="431540" cy="26813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4D9D2-C1CF-42BC-A259-7A74AA0E8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LAr Wrkshp 03/2010 - De Geronimo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ED82F-F7C8-4B36-939A-877C31A45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LAr Wrkshp 03/2010 - De Geronimo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705AE-664F-4B66-B0FE-0E9F2BDFD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LAr Wrkshp 03/2010 - De Geronimo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96236" y="6453335"/>
            <a:ext cx="324036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45DA0E-4F40-49E9-B62D-385F8B3308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F1197-B0C0-44BE-85B0-EFC3E2D15C0F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68310-DABF-4E2B-AE15-2FE2A0863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27.pn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7" Type="http://schemas.openxmlformats.org/officeDocument/2006/relationships/image" Target="../media/image2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4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Group 14"/>
          <p:cNvGrpSpPr>
            <a:grpSpLocks noChangeAspect="1"/>
          </p:cNvGrpSpPr>
          <p:nvPr/>
        </p:nvGrpSpPr>
        <p:grpSpPr bwMode="auto">
          <a:xfrm>
            <a:off x="2570559" y="265410"/>
            <a:ext cx="4002882" cy="1381125"/>
            <a:chOff x="3072" y="91"/>
            <a:chExt cx="1588" cy="609"/>
          </a:xfrm>
        </p:grpSpPr>
        <p:pic>
          <p:nvPicPr>
            <p:cNvPr id="6150" name="Picture 5" descr="BN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72" y="91"/>
              <a:ext cx="1497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2" name="Text Box 6"/>
            <p:cNvSpPr txBox="1">
              <a:spLocks noChangeArrowheads="1"/>
            </p:cNvSpPr>
            <p:nvPr/>
          </p:nvSpPr>
          <p:spPr bwMode="auto">
            <a:xfrm>
              <a:off x="3408" y="527"/>
              <a:ext cx="125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defRPr/>
              </a:pPr>
              <a:r>
                <a:rPr lang="en-US" sz="900" b="0" i="0" dirty="0">
                  <a:solidFill>
                    <a:schemeClr val="bg2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n-US" sz="800" b="0" i="0" dirty="0">
                  <a:solidFill>
                    <a:schemeClr val="bg2"/>
                  </a:solidFill>
                  <a:latin typeface="+mn-lt"/>
                  <a:cs typeface="Arial" pitchFamily="34" charset="0"/>
                </a:rPr>
                <a:t>managed by Brookhaven Science Associates</a:t>
              </a:r>
            </a:p>
            <a:p>
              <a:pPr algn="l">
                <a:defRPr/>
              </a:pPr>
              <a:r>
                <a:rPr lang="en-US" sz="800" b="0" i="0" dirty="0">
                  <a:solidFill>
                    <a:schemeClr val="bg2"/>
                  </a:solidFill>
                  <a:latin typeface="+mn-lt"/>
                  <a:cs typeface="Arial" pitchFamily="34" charset="0"/>
                </a:rPr>
                <a:t> for the U.S. Department of Energy</a:t>
              </a:r>
            </a:p>
          </p:txBody>
        </p:sp>
      </p:grpSp>
      <p:sp>
        <p:nvSpPr>
          <p:cNvPr id="6148" name="Rectangle 17"/>
          <p:cNvSpPr>
            <a:spLocks noChangeArrowheads="1"/>
          </p:cNvSpPr>
          <p:nvPr/>
        </p:nvSpPr>
        <p:spPr bwMode="auto">
          <a:xfrm>
            <a:off x="1798637" y="5229200"/>
            <a:ext cx="5563057" cy="101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 smtClean="0">
                <a:latin typeface="Calibri" pitchFamily="34" charset="0"/>
              </a:rPr>
              <a:t>Gianluigi De Geronimo</a:t>
            </a:r>
            <a:endParaRPr lang="en-US" sz="18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400" b="0" dirty="0" smtClean="0">
                <a:latin typeface="Calibri" pitchFamily="34" charset="0"/>
              </a:rPr>
              <a:t>Instrumentation Division, BNL</a:t>
            </a:r>
          </a:p>
          <a:p>
            <a:pPr marL="342900" indent="-342900">
              <a:spcBef>
                <a:spcPct val="20000"/>
              </a:spcBef>
            </a:pPr>
            <a:r>
              <a:rPr lang="en-US" sz="1400" b="0" dirty="0" smtClean="0">
                <a:latin typeface="Calibri" pitchFamily="34" charset="0"/>
              </a:rPr>
              <a:t>April 2012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8" name="Text Box 196"/>
          <p:cNvSpPr txBox="1">
            <a:spLocks noChangeArrowheads="1"/>
          </p:cNvSpPr>
          <p:nvPr/>
        </p:nvSpPr>
        <p:spPr bwMode="auto">
          <a:xfrm>
            <a:off x="323528" y="1990869"/>
            <a:ext cx="8496944" cy="266226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91440" bIns="9144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6600" i="0" dirty="0" err="1" smtClean="0">
                <a:solidFill>
                  <a:srgbClr val="960000"/>
                </a:solidFill>
                <a:latin typeface="Calibri" pitchFamily="34" charset="0"/>
              </a:rPr>
              <a:t>VMM1</a:t>
            </a:r>
            <a:endParaRPr lang="en-US" sz="6600" i="0" dirty="0" smtClean="0">
              <a:solidFill>
                <a:srgbClr val="960000"/>
              </a:solidFill>
              <a:latin typeface="Calibri" pitchFamily="34" charset="0"/>
            </a:endParaRPr>
          </a:p>
          <a:p>
            <a:pPr>
              <a:spcBef>
                <a:spcPts val="1800"/>
              </a:spcBef>
              <a:defRPr/>
            </a:pPr>
            <a:r>
              <a:rPr lang="en-US" sz="4000" b="0" dirty="0" smtClean="0">
                <a:solidFill>
                  <a:srgbClr val="960000"/>
                </a:solidFill>
                <a:latin typeface="Calibri" pitchFamily="34" charset="0"/>
              </a:rPr>
              <a:t>Front-end ASIC for charge-interpolating micro-pattern gas detectors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96"/>
          <p:cNvSpPr txBox="1">
            <a:spLocks noChangeArrowheads="1"/>
          </p:cNvSpPr>
          <p:nvPr/>
        </p:nvSpPr>
        <p:spPr bwMode="auto">
          <a:xfrm>
            <a:off x="723900" y="80628"/>
            <a:ext cx="7696200" cy="400050"/>
          </a:xfrm>
          <a:prstGeom prst="rect">
            <a:avLst/>
          </a:prstGeom>
          <a:gradFill rotWithShape="0">
            <a:gsLst>
              <a:gs pos="0">
                <a:srgbClr val="FF7C80">
                  <a:gamma/>
                  <a:shade val="60000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6000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dirty="0" smtClean="0"/>
              <a:t>Peak and time detectors - simulations</a:t>
            </a:r>
            <a:endParaRPr lang="en-US" sz="2000" i="0" dirty="0"/>
          </a:p>
        </p:txBody>
      </p:sp>
      <p:pic>
        <p:nvPicPr>
          <p:cNvPr id="70658" name="Picture 2" descr="D:\AAA\Micromegas\ReviewOct2011\VMM1pdtd1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728700"/>
            <a:ext cx="7618412" cy="5715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39652" y="2395627"/>
            <a:ext cx="983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smtClean="0">
                <a:solidFill>
                  <a:srgbClr val="FFFF00"/>
                </a:solidFill>
                <a:latin typeface="Calibri" pitchFamily="34" charset="0"/>
              </a:rPr>
              <a:t>threshold</a:t>
            </a:r>
            <a:endParaRPr lang="en-US" sz="1600" b="0" i="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0905" y="3789040"/>
            <a:ext cx="1121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smtClean="0">
                <a:solidFill>
                  <a:srgbClr val="FFFF00"/>
                </a:solidFill>
                <a:latin typeface="Calibri" pitchFamily="34" charset="0"/>
              </a:rPr>
              <a:t>peak found</a:t>
            </a:r>
            <a:endParaRPr lang="en-US" sz="1600" b="0" i="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6196" y="4977172"/>
            <a:ext cx="607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smtClean="0">
                <a:solidFill>
                  <a:srgbClr val="FFFF00"/>
                </a:solidFill>
                <a:latin typeface="Calibri" pitchFamily="34" charset="0"/>
              </a:rPr>
              <a:t>reset</a:t>
            </a:r>
            <a:endParaRPr lang="en-US" sz="1600" b="0" i="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5247" y="4977172"/>
            <a:ext cx="656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smtClean="0">
                <a:solidFill>
                  <a:srgbClr val="FFFF00"/>
                </a:solidFill>
                <a:latin typeface="Calibri" pitchFamily="34" charset="0"/>
              </a:rPr>
              <a:t>token</a:t>
            </a:r>
            <a:endParaRPr lang="en-US" sz="1600" b="0" i="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4103" y="966210"/>
            <a:ext cx="508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err="1" smtClean="0">
                <a:solidFill>
                  <a:srgbClr val="0033CC"/>
                </a:solidFill>
                <a:latin typeface="Calibri" pitchFamily="34" charset="0"/>
              </a:rPr>
              <a:t>pdo</a:t>
            </a:r>
            <a:endParaRPr lang="en-US" sz="1600" b="0" i="0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2371" y="1290246"/>
            <a:ext cx="4676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err="1" smtClean="0">
                <a:solidFill>
                  <a:srgbClr val="92D050"/>
                </a:solidFill>
                <a:latin typeface="Calibri" pitchFamily="34" charset="0"/>
              </a:rPr>
              <a:t>tdo</a:t>
            </a:r>
            <a:endParaRPr lang="en-US" sz="1600" b="0" i="0" dirty="0">
              <a:solidFill>
                <a:srgbClr val="92D050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30771" y="796933"/>
            <a:ext cx="621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smtClean="0">
                <a:solidFill>
                  <a:srgbClr val="7030A0"/>
                </a:solidFill>
                <a:latin typeface="Calibri" pitchFamily="34" charset="0"/>
              </a:rPr>
              <a:t>ramp</a:t>
            </a:r>
            <a:endParaRPr lang="en-US" sz="1600" b="0" i="0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31668" y="1287887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smtClean="0">
                <a:solidFill>
                  <a:srgbClr val="FFFF00"/>
                </a:solidFill>
                <a:latin typeface="Calibri" pitchFamily="34" charset="0"/>
              </a:rPr>
              <a:t>pulse</a:t>
            </a:r>
            <a:endParaRPr lang="en-US" sz="1600" b="0" i="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2286" y="1247274"/>
            <a:ext cx="983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smtClean="0">
                <a:solidFill>
                  <a:srgbClr val="960000"/>
                </a:solidFill>
                <a:latin typeface="Calibri" pitchFamily="34" charset="0"/>
              </a:rPr>
              <a:t>threshold</a:t>
            </a:r>
            <a:endParaRPr lang="en-US" sz="1600" b="0" i="0" dirty="0">
              <a:solidFill>
                <a:srgbClr val="960000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87759" y="692696"/>
            <a:ext cx="27081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  <a:t>without and with RC </a:t>
            </a:r>
            <a:r>
              <a:rPr lang="en-US" sz="1600" b="0" dirty="0" err="1" smtClean="0">
                <a:solidFill>
                  <a:schemeClr val="bg1"/>
                </a:solidFill>
                <a:latin typeface="Calibri" pitchFamily="34" charset="0"/>
              </a:rPr>
              <a:t>parasitics</a:t>
            </a:r>
            <a:endParaRPr lang="en-US" sz="1600" b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564" y="6469595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960000"/>
                </a:solidFill>
              </a:rPr>
              <a:t>TAC stop signal at 150ns (not visible); timing at peak found (low time walk)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719F7-55EB-46A0-A3A8-C77C1BAFC8B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0" name="Picture 30" descr="Log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0661" y="6525344"/>
            <a:ext cx="80581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96"/>
          <p:cNvSpPr txBox="1">
            <a:spLocks noChangeArrowheads="1"/>
          </p:cNvSpPr>
          <p:nvPr/>
        </p:nvSpPr>
        <p:spPr bwMode="auto">
          <a:xfrm>
            <a:off x="723900" y="80628"/>
            <a:ext cx="7696200" cy="400050"/>
          </a:xfrm>
          <a:prstGeom prst="rect">
            <a:avLst/>
          </a:prstGeom>
          <a:gradFill rotWithShape="0">
            <a:gsLst>
              <a:gs pos="0">
                <a:srgbClr val="FF7C80">
                  <a:gamma/>
                  <a:shade val="60000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6000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dirty="0" smtClean="0"/>
              <a:t>Readout - simulations 1/2</a:t>
            </a:r>
            <a:endParaRPr lang="en-US" sz="2000" i="0" dirty="0"/>
          </a:p>
        </p:txBody>
      </p:sp>
      <p:pic>
        <p:nvPicPr>
          <p:cNvPr id="71682" name="Picture 2" descr="D:\AAA\Micromegas\ReviewOct2011\Digital1.png"/>
          <p:cNvPicPr>
            <a:picLocks noChangeAspect="1" noChangeArrowheads="1"/>
          </p:cNvPicPr>
          <p:nvPr/>
        </p:nvPicPr>
        <p:blipFill>
          <a:blip r:embed="rId2" cstate="print"/>
          <a:srcRect l="1000" t="20000" r="1000" b="12000"/>
          <a:stretch>
            <a:fillRect/>
          </a:stretch>
        </p:blipFill>
        <p:spPr bwMode="auto">
          <a:xfrm>
            <a:off x="111380" y="836712"/>
            <a:ext cx="8961120" cy="529607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927347" y="804765"/>
            <a:ext cx="161460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200" i="0" dirty="0" err="1" smtClean="0">
                <a:solidFill>
                  <a:schemeClr val="bg1"/>
                </a:solidFill>
                <a:latin typeface="Calibri" pitchFamily="34" charset="0"/>
              </a:rPr>
              <a:t>wen</a:t>
            </a:r>
            <a:endParaRPr lang="en-US" sz="1200" i="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ts val="200"/>
              </a:spcBef>
            </a:pPr>
            <a:r>
              <a:rPr lang="en-US" sz="1200" i="0" dirty="0" err="1" smtClean="0">
                <a:solidFill>
                  <a:schemeClr val="bg1"/>
                </a:solidFill>
                <a:latin typeface="Calibri" pitchFamily="34" charset="0"/>
              </a:rPr>
              <a:t>ena</a:t>
            </a:r>
            <a:endParaRPr lang="en-US" sz="1200" i="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ts val="200"/>
              </a:spcBef>
            </a:pPr>
            <a:r>
              <a:rPr lang="en-US" sz="1200" i="0" dirty="0" err="1" smtClean="0">
                <a:solidFill>
                  <a:schemeClr val="bg1"/>
                </a:solidFill>
                <a:latin typeface="Calibri" pitchFamily="34" charset="0"/>
              </a:rPr>
              <a:t>rst</a:t>
            </a:r>
            <a:endParaRPr lang="en-US" sz="1200" i="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ts val="200"/>
              </a:spcBef>
            </a:pPr>
            <a:r>
              <a:rPr lang="en-US" sz="1200" i="0" dirty="0" smtClean="0">
                <a:solidFill>
                  <a:schemeClr val="bg1"/>
                </a:solidFill>
                <a:latin typeface="Calibri" pitchFamily="34" charset="0"/>
              </a:rPr>
              <a:t>ck</a:t>
            </a:r>
          </a:p>
          <a:p>
            <a:pPr>
              <a:spcBef>
                <a:spcPts val="200"/>
              </a:spcBef>
            </a:pPr>
            <a:r>
              <a:rPr lang="en-US" sz="1200" i="0" dirty="0" err="1" smtClean="0">
                <a:solidFill>
                  <a:schemeClr val="bg1"/>
                </a:solidFill>
                <a:latin typeface="Calibri" pitchFamily="34" charset="0"/>
              </a:rPr>
              <a:t>pulser</a:t>
            </a:r>
            <a:r>
              <a:rPr lang="en-US" sz="1200" i="0" dirty="0" smtClean="0">
                <a:solidFill>
                  <a:schemeClr val="bg1"/>
                </a:solidFill>
                <a:latin typeface="Calibri" pitchFamily="34" charset="0"/>
              </a:rPr>
              <a:t> ck</a:t>
            </a:r>
          </a:p>
          <a:p>
            <a:pPr>
              <a:spcBef>
                <a:spcPts val="200"/>
              </a:spcBef>
            </a:pPr>
            <a:r>
              <a:rPr lang="en-US" sz="1200" i="0" dirty="0" smtClean="0">
                <a:solidFill>
                  <a:schemeClr val="bg1"/>
                </a:solidFill>
                <a:latin typeface="Calibri" pitchFamily="34" charset="0"/>
              </a:rPr>
              <a:t>timing ck (for counter)</a:t>
            </a:r>
          </a:p>
          <a:p>
            <a:pPr>
              <a:spcBef>
                <a:spcPts val="200"/>
              </a:spcBef>
            </a:pPr>
            <a:r>
              <a:rPr lang="en-US" sz="1200" i="0" dirty="0" smtClean="0">
                <a:solidFill>
                  <a:schemeClr val="bg1"/>
                </a:solidFill>
                <a:latin typeface="Calibri" pitchFamily="34" charset="0"/>
              </a:rPr>
              <a:t>readout ck</a:t>
            </a:r>
          </a:p>
          <a:p>
            <a:pPr>
              <a:spcBef>
                <a:spcPts val="200"/>
              </a:spcBef>
            </a:pPr>
            <a:r>
              <a:rPr lang="en-US" sz="1200" i="0" dirty="0" smtClean="0">
                <a:solidFill>
                  <a:schemeClr val="bg1"/>
                </a:solidFill>
                <a:latin typeface="Calibri" pitchFamily="34" charset="0"/>
              </a:rPr>
              <a:t>internal enable</a:t>
            </a:r>
          </a:p>
          <a:p>
            <a:pPr>
              <a:spcBef>
                <a:spcPts val="200"/>
              </a:spcBef>
            </a:pPr>
            <a:r>
              <a:rPr lang="en-US" sz="1200" i="0" dirty="0" smtClean="0">
                <a:solidFill>
                  <a:schemeClr val="bg1"/>
                </a:solidFill>
                <a:latin typeface="Calibri" pitchFamily="34" charset="0"/>
              </a:rPr>
              <a:t>token input</a:t>
            </a:r>
          </a:p>
          <a:p>
            <a:pPr>
              <a:spcBef>
                <a:spcPts val="200"/>
              </a:spcBef>
            </a:pPr>
            <a:r>
              <a:rPr lang="en-US" sz="1200" i="0" dirty="0" smtClean="0">
                <a:solidFill>
                  <a:schemeClr val="bg1"/>
                </a:solidFill>
                <a:latin typeface="Calibri" pitchFamily="34" charset="0"/>
              </a:rPr>
              <a:t>ART flag</a:t>
            </a:r>
          </a:p>
          <a:p>
            <a:pPr>
              <a:spcBef>
                <a:spcPts val="200"/>
              </a:spcBef>
            </a:pPr>
            <a:r>
              <a:rPr lang="en-US" sz="1200" i="0" dirty="0" smtClean="0">
                <a:solidFill>
                  <a:schemeClr val="bg1"/>
                </a:solidFill>
                <a:latin typeface="Calibri" pitchFamily="34" charset="0"/>
              </a:rPr>
              <a:t>ART address</a:t>
            </a:r>
          </a:p>
          <a:p>
            <a:pPr>
              <a:spcBef>
                <a:spcPts val="200"/>
              </a:spcBef>
            </a:pPr>
            <a:r>
              <a:rPr lang="en-US" sz="1200" i="0" dirty="0" smtClean="0">
                <a:solidFill>
                  <a:schemeClr val="bg1"/>
                </a:solidFill>
                <a:latin typeface="Calibri" pitchFamily="34" charset="0"/>
              </a:rPr>
              <a:t>flag</a:t>
            </a:r>
          </a:p>
          <a:p>
            <a:pPr>
              <a:spcBef>
                <a:spcPts val="200"/>
              </a:spcBef>
            </a:pPr>
            <a:r>
              <a:rPr lang="en-US" sz="1200" i="0" dirty="0" smtClean="0">
                <a:solidFill>
                  <a:schemeClr val="bg1"/>
                </a:solidFill>
                <a:latin typeface="Calibri" pitchFamily="34" charset="0"/>
              </a:rPr>
              <a:t>address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51620" y="6361583"/>
            <a:ext cx="7020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960000"/>
                </a:solidFill>
              </a:rPr>
              <a:t>ART at threshold (selectable), flag at peak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1620" y="4077072"/>
            <a:ext cx="800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200" i="0" dirty="0" smtClean="0">
                <a:solidFill>
                  <a:schemeClr val="bg1"/>
                </a:solidFill>
                <a:latin typeface="Calibri" pitchFamily="34" charset="0"/>
              </a:rPr>
              <a:t>threshold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51712" y="5301208"/>
            <a:ext cx="4683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200" i="0" dirty="0" smtClean="0">
                <a:solidFill>
                  <a:schemeClr val="bg1"/>
                </a:solidFill>
                <a:latin typeface="Calibri" pitchFamily="34" charset="0"/>
              </a:rPr>
              <a:t>PDO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719F7-55EB-46A0-A3A8-C77C1BAFC8B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3" name="Picture 30" descr="Log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4388" y="6525344"/>
            <a:ext cx="80581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D:\AAA\Micromegas\ReviewOct2011\Digital2.png"/>
          <p:cNvPicPr>
            <a:picLocks noChangeArrowheads="1"/>
          </p:cNvPicPr>
          <p:nvPr/>
        </p:nvPicPr>
        <p:blipFill>
          <a:blip r:embed="rId2" cstate="print"/>
          <a:srcRect l="1000" t="20000" r="1000" b="12000"/>
          <a:stretch>
            <a:fillRect/>
          </a:stretch>
        </p:blipFill>
        <p:spPr bwMode="auto">
          <a:xfrm>
            <a:off x="111380" y="836712"/>
            <a:ext cx="8961120" cy="5285233"/>
          </a:xfrm>
          <a:prstGeom prst="rect">
            <a:avLst/>
          </a:prstGeom>
          <a:noFill/>
        </p:spPr>
      </p:pic>
      <p:sp>
        <p:nvSpPr>
          <p:cNvPr id="6" name="Text Box 196"/>
          <p:cNvSpPr txBox="1">
            <a:spLocks noChangeArrowheads="1"/>
          </p:cNvSpPr>
          <p:nvPr/>
        </p:nvSpPr>
        <p:spPr bwMode="auto">
          <a:xfrm>
            <a:off x="723900" y="80628"/>
            <a:ext cx="7696200" cy="400050"/>
          </a:xfrm>
          <a:prstGeom prst="rect">
            <a:avLst/>
          </a:prstGeom>
          <a:gradFill rotWithShape="0">
            <a:gsLst>
              <a:gs pos="0">
                <a:srgbClr val="FF7C80">
                  <a:gamma/>
                  <a:shade val="60000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6000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dirty="0" smtClean="0"/>
              <a:t>Readout - simulations 2/2</a:t>
            </a:r>
            <a:endParaRPr lang="en-US" sz="2000" i="0" dirty="0"/>
          </a:p>
        </p:txBody>
      </p:sp>
      <p:sp>
        <p:nvSpPr>
          <p:cNvPr id="15" name="TextBox 14"/>
          <p:cNvSpPr txBox="1"/>
          <p:nvPr/>
        </p:nvSpPr>
        <p:spPr>
          <a:xfrm>
            <a:off x="2157441" y="808251"/>
            <a:ext cx="11544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200" i="0" dirty="0" err="1" smtClean="0">
                <a:solidFill>
                  <a:schemeClr val="bg1"/>
                </a:solidFill>
                <a:latin typeface="Calibri" pitchFamily="34" charset="0"/>
              </a:rPr>
              <a:t>wen</a:t>
            </a:r>
            <a:endParaRPr lang="en-US" sz="1200" i="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ts val="200"/>
              </a:spcBef>
            </a:pPr>
            <a:r>
              <a:rPr lang="en-US" sz="1200" i="0" dirty="0" err="1" smtClean="0">
                <a:solidFill>
                  <a:schemeClr val="bg1"/>
                </a:solidFill>
                <a:latin typeface="Calibri" pitchFamily="34" charset="0"/>
              </a:rPr>
              <a:t>ena</a:t>
            </a:r>
            <a:endParaRPr lang="en-US" sz="1200" i="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ts val="200"/>
              </a:spcBef>
            </a:pPr>
            <a:r>
              <a:rPr lang="en-US" sz="1200" i="0" dirty="0" err="1" smtClean="0">
                <a:solidFill>
                  <a:schemeClr val="bg1"/>
                </a:solidFill>
                <a:latin typeface="Calibri" pitchFamily="34" charset="0"/>
              </a:rPr>
              <a:t>rst</a:t>
            </a:r>
            <a:endParaRPr lang="en-US" sz="1200" i="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ts val="200"/>
              </a:spcBef>
            </a:pPr>
            <a:r>
              <a:rPr lang="en-US" sz="1200" i="0" dirty="0" smtClean="0">
                <a:solidFill>
                  <a:schemeClr val="bg1"/>
                </a:solidFill>
                <a:latin typeface="Calibri" pitchFamily="34" charset="0"/>
              </a:rPr>
              <a:t>ck</a:t>
            </a:r>
          </a:p>
          <a:p>
            <a:pPr>
              <a:spcBef>
                <a:spcPts val="200"/>
              </a:spcBef>
            </a:pPr>
            <a:r>
              <a:rPr lang="en-US" sz="1200" i="0" dirty="0" err="1" smtClean="0">
                <a:solidFill>
                  <a:schemeClr val="bg1"/>
                </a:solidFill>
                <a:latin typeface="Calibri" pitchFamily="34" charset="0"/>
              </a:rPr>
              <a:t>pulser</a:t>
            </a:r>
            <a:r>
              <a:rPr lang="en-US" sz="1200" i="0" dirty="0" smtClean="0">
                <a:solidFill>
                  <a:schemeClr val="bg1"/>
                </a:solidFill>
                <a:latin typeface="Calibri" pitchFamily="34" charset="0"/>
              </a:rPr>
              <a:t> ck</a:t>
            </a:r>
          </a:p>
          <a:p>
            <a:pPr>
              <a:spcBef>
                <a:spcPts val="200"/>
              </a:spcBef>
            </a:pPr>
            <a:r>
              <a:rPr lang="en-US" sz="1200" i="0" dirty="0" smtClean="0">
                <a:solidFill>
                  <a:schemeClr val="bg1"/>
                </a:solidFill>
                <a:latin typeface="Calibri" pitchFamily="34" charset="0"/>
              </a:rPr>
              <a:t>timing ck</a:t>
            </a:r>
          </a:p>
          <a:p>
            <a:pPr>
              <a:spcBef>
                <a:spcPts val="200"/>
              </a:spcBef>
            </a:pPr>
            <a:r>
              <a:rPr lang="en-US" sz="1200" i="0" dirty="0" smtClean="0">
                <a:solidFill>
                  <a:schemeClr val="bg1"/>
                </a:solidFill>
                <a:latin typeface="Calibri" pitchFamily="34" charset="0"/>
              </a:rPr>
              <a:t>readout ck</a:t>
            </a:r>
          </a:p>
          <a:p>
            <a:pPr>
              <a:spcBef>
                <a:spcPts val="200"/>
              </a:spcBef>
            </a:pPr>
            <a:r>
              <a:rPr lang="en-US" sz="1200" i="0" dirty="0" smtClean="0">
                <a:solidFill>
                  <a:schemeClr val="bg1"/>
                </a:solidFill>
                <a:latin typeface="Calibri" pitchFamily="34" charset="0"/>
              </a:rPr>
              <a:t>internal enable</a:t>
            </a:r>
          </a:p>
          <a:p>
            <a:pPr>
              <a:spcBef>
                <a:spcPts val="200"/>
              </a:spcBef>
            </a:pPr>
            <a:r>
              <a:rPr lang="en-US" sz="1200" i="0" dirty="0" smtClean="0">
                <a:solidFill>
                  <a:schemeClr val="bg1"/>
                </a:solidFill>
                <a:latin typeface="Calibri" pitchFamily="34" charset="0"/>
              </a:rPr>
              <a:t>token input</a:t>
            </a:r>
          </a:p>
          <a:p>
            <a:pPr>
              <a:spcBef>
                <a:spcPts val="200"/>
              </a:spcBef>
            </a:pPr>
            <a:r>
              <a:rPr lang="en-US" sz="1200" i="0" dirty="0" smtClean="0">
                <a:solidFill>
                  <a:schemeClr val="bg1"/>
                </a:solidFill>
                <a:latin typeface="Calibri" pitchFamily="34" charset="0"/>
              </a:rPr>
              <a:t>ART flag</a:t>
            </a:r>
          </a:p>
          <a:p>
            <a:pPr>
              <a:spcBef>
                <a:spcPts val="200"/>
              </a:spcBef>
            </a:pPr>
            <a:r>
              <a:rPr lang="en-US" sz="1200" i="0" dirty="0" smtClean="0">
                <a:solidFill>
                  <a:schemeClr val="bg1"/>
                </a:solidFill>
                <a:latin typeface="Calibri" pitchFamily="34" charset="0"/>
              </a:rPr>
              <a:t>ART address</a:t>
            </a:r>
          </a:p>
          <a:p>
            <a:pPr>
              <a:spcBef>
                <a:spcPts val="200"/>
              </a:spcBef>
            </a:pPr>
            <a:r>
              <a:rPr lang="en-US" sz="1200" i="0" dirty="0" smtClean="0">
                <a:solidFill>
                  <a:schemeClr val="bg1"/>
                </a:solidFill>
                <a:latin typeface="Calibri" pitchFamily="34" charset="0"/>
              </a:rPr>
              <a:t>flag</a:t>
            </a:r>
          </a:p>
          <a:p>
            <a:pPr>
              <a:spcBef>
                <a:spcPts val="200"/>
              </a:spcBef>
            </a:pPr>
            <a:r>
              <a:rPr lang="en-US" sz="1200" i="0" dirty="0" smtClean="0">
                <a:solidFill>
                  <a:schemeClr val="bg1"/>
                </a:solidFill>
                <a:latin typeface="Calibri" pitchFamily="34" charset="0"/>
              </a:rPr>
              <a:t>address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6351" y="3465004"/>
            <a:ext cx="5436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en-US" sz="1200" i="0" dirty="0" smtClean="0">
                <a:solidFill>
                  <a:schemeClr val="bg1"/>
                </a:solidFill>
                <a:latin typeface="Calibri" pitchFamily="34" charset="0"/>
              </a:rPr>
              <a:t>1        </a:t>
            </a:r>
            <a:r>
              <a:rPr lang="en-US" sz="1200" i="0" dirty="0" smtClean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1200" i="0" dirty="0" smtClean="0">
                <a:solidFill>
                  <a:schemeClr val="bg1"/>
                </a:solidFill>
                <a:latin typeface="Calibri" pitchFamily="34" charset="0"/>
              </a:rPr>
              <a:t>         3         </a:t>
            </a:r>
            <a:r>
              <a:rPr lang="en-US" sz="1200" i="0" dirty="0" smtClean="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en-US" sz="1200" i="0" dirty="0" smtClean="0">
                <a:solidFill>
                  <a:schemeClr val="bg1"/>
                </a:solidFill>
                <a:latin typeface="Calibri" pitchFamily="34" charset="0"/>
              </a:rPr>
              <a:t>         5         </a:t>
            </a:r>
            <a:r>
              <a:rPr lang="en-US" sz="1200" i="0" dirty="0" smtClean="0">
                <a:solidFill>
                  <a:srgbClr val="FF0000"/>
                </a:solidFill>
                <a:latin typeface="Calibri" pitchFamily="34" charset="0"/>
              </a:rPr>
              <a:t>6</a:t>
            </a:r>
            <a:r>
              <a:rPr lang="en-US" sz="1200" i="0" dirty="0" smtClean="0">
                <a:solidFill>
                  <a:schemeClr val="bg1"/>
                </a:solidFill>
                <a:latin typeface="Calibri" pitchFamily="34" charset="0"/>
              </a:rPr>
              <a:t>         7         9       </a:t>
            </a:r>
            <a:r>
              <a:rPr lang="en-US" sz="1200" i="0" dirty="0" smtClean="0">
                <a:solidFill>
                  <a:srgbClr val="FF0000"/>
                </a:solidFill>
                <a:latin typeface="Calibri" pitchFamily="34" charset="0"/>
              </a:rPr>
              <a:t> 10</a:t>
            </a:r>
            <a:r>
              <a:rPr lang="en-US" sz="1200" i="0" dirty="0" smtClean="0">
                <a:solidFill>
                  <a:schemeClr val="bg1"/>
                </a:solidFill>
                <a:latin typeface="Calibri" pitchFamily="34" charset="0"/>
              </a:rPr>
              <a:t>      11       </a:t>
            </a:r>
            <a:r>
              <a:rPr lang="en-US" sz="1200" i="0" dirty="0" smtClean="0">
                <a:solidFill>
                  <a:srgbClr val="FF0000"/>
                </a:solidFill>
                <a:latin typeface="Calibri" pitchFamily="34" charset="0"/>
              </a:rPr>
              <a:t>12</a:t>
            </a:r>
            <a:r>
              <a:rPr lang="en-US" sz="1200" i="0" dirty="0" smtClean="0">
                <a:solidFill>
                  <a:schemeClr val="bg1"/>
                </a:solidFill>
                <a:latin typeface="Calibri" pitchFamily="34" charset="0"/>
              </a:rPr>
              <a:t>      13        </a:t>
            </a:r>
            <a:r>
              <a:rPr lang="en-US" sz="1200" i="0" dirty="0" smtClean="0">
                <a:solidFill>
                  <a:srgbClr val="FF0000"/>
                </a:solidFill>
                <a:latin typeface="Calibri" pitchFamily="34" charset="0"/>
              </a:rPr>
              <a:t>14</a:t>
            </a:r>
            <a:r>
              <a:rPr lang="en-US" sz="1200" i="0" dirty="0" smtClean="0">
                <a:solidFill>
                  <a:schemeClr val="bg1"/>
                </a:solidFill>
                <a:latin typeface="Calibri" pitchFamily="34" charset="0"/>
              </a:rPr>
              <a:t>      15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0152" y="2888940"/>
            <a:ext cx="396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en-US" sz="1200" i="0" dirty="0" smtClean="0">
                <a:solidFill>
                  <a:srgbClr val="FFFF00"/>
                </a:solidFill>
                <a:latin typeface="Calibri" pitchFamily="34" charset="0"/>
              </a:rPr>
              <a:t>45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51620" y="6237312"/>
            <a:ext cx="702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960000"/>
                </a:solidFill>
              </a:rPr>
              <a:t>channels 2, 4, 6, 10, 12, 14 exceed threshold; neighbors are collected</a:t>
            </a:r>
          </a:p>
          <a:p>
            <a:r>
              <a:rPr lang="en-US" sz="1600" dirty="0" smtClean="0">
                <a:solidFill>
                  <a:srgbClr val="960000"/>
                </a:solidFill>
              </a:rPr>
              <a:t>channel 45 hits 2 ns earlier than others (ART)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51620" y="4077072"/>
            <a:ext cx="800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200" i="0" dirty="0" smtClean="0">
                <a:solidFill>
                  <a:schemeClr val="bg1"/>
                </a:solidFill>
                <a:latin typeface="Calibri" pitchFamily="34" charset="0"/>
              </a:rPr>
              <a:t>threshold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99792" y="5439707"/>
            <a:ext cx="4683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200" i="0" dirty="0" smtClean="0">
                <a:solidFill>
                  <a:schemeClr val="bg1"/>
                </a:solidFill>
                <a:latin typeface="Calibri" pitchFamily="34" charset="0"/>
              </a:rPr>
              <a:t>PDO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719F7-55EB-46A0-A3A8-C77C1BAFC8B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6" name="Picture 30" descr="Log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4388" y="6525344"/>
            <a:ext cx="80581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69" name="Picture 1" descr="D:\AAA\Micromegas\ReviewOct2011\Analog1.png"/>
          <p:cNvPicPr>
            <a:picLocks noChangeAspect="1" noChangeArrowheads="1"/>
          </p:cNvPicPr>
          <p:nvPr/>
        </p:nvPicPr>
        <p:blipFill>
          <a:blip r:embed="rId4" cstate="print"/>
          <a:srcRect l="27500" t="25600" r="25000" b="7200"/>
          <a:stretch>
            <a:fillRect/>
          </a:stretch>
        </p:blipFill>
        <p:spPr bwMode="auto">
          <a:xfrm>
            <a:off x="6322444" y="980728"/>
            <a:ext cx="2606040" cy="230428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96"/>
          <p:cNvSpPr txBox="1">
            <a:spLocks noChangeArrowheads="1"/>
          </p:cNvSpPr>
          <p:nvPr/>
        </p:nvSpPr>
        <p:spPr bwMode="auto">
          <a:xfrm>
            <a:off x="723900" y="80628"/>
            <a:ext cx="7696200" cy="400050"/>
          </a:xfrm>
          <a:prstGeom prst="rect">
            <a:avLst/>
          </a:prstGeom>
          <a:gradFill rotWithShape="0">
            <a:gsLst>
              <a:gs pos="0">
                <a:srgbClr val="FF7C80">
                  <a:gamma/>
                  <a:shade val="60000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6000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dirty="0" smtClean="0"/>
              <a:t>Registers</a:t>
            </a:r>
            <a:endParaRPr lang="en-US" sz="2000" i="0" dirty="0"/>
          </a:p>
        </p:txBody>
      </p:sp>
      <p:sp>
        <p:nvSpPr>
          <p:cNvPr id="12" name="TextBox 11"/>
          <p:cNvSpPr txBox="1"/>
          <p:nvPr/>
        </p:nvSpPr>
        <p:spPr>
          <a:xfrm>
            <a:off x="4824028" y="692696"/>
            <a:ext cx="428447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l"/>
            <a:r>
              <a:rPr lang="en-US" sz="1600" i="0" dirty="0" smtClean="0">
                <a:solidFill>
                  <a:srgbClr val="000099"/>
                </a:solidFill>
                <a:latin typeface="Calibri" pitchFamily="34" charset="0"/>
              </a:rPr>
              <a:t>Common bits</a:t>
            </a:r>
          </a:p>
          <a:p>
            <a:pPr marL="0" lvl="2" algn="l">
              <a:buFont typeface="Arial" pitchFamily="34" charset="0"/>
              <a:buChar char="•"/>
            </a:pPr>
            <a:r>
              <a:rPr lang="en-US" sz="1400" b="0" i="0" dirty="0" smtClean="0">
                <a:latin typeface="Calibri" pitchFamily="34" charset="0"/>
              </a:rPr>
              <a:t> </a:t>
            </a:r>
            <a:r>
              <a:rPr lang="en-US" sz="1400" i="0" dirty="0" err="1" smtClean="0">
                <a:latin typeface="Calibri" pitchFamily="34" charset="0"/>
              </a:rPr>
              <a:t>sg0,sg1</a:t>
            </a:r>
            <a:r>
              <a:rPr lang="en-US" sz="1400" b="0" i="0" dirty="0" smtClean="0">
                <a:latin typeface="Calibri" pitchFamily="34" charset="0"/>
              </a:rPr>
              <a:t>: </a:t>
            </a:r>
            <a:r>
              <a:rPr lang="en-US" sz="1400" i="0" dirty="0" smtClean="0">
                <a:solidFill>
                  <a:srgbClr val="960000"/>
                </a:solidFill>
                <a:latin typeface="Calibri" pitchFamily="34" charset="0"/>
              </a:rPr>
              <a:t>gain</a:t>
            </a:r>
            <a:r>
              <a:rPr lang="en-US" sz="1400" b="0" i="0" dirty="0" smtClean="0">
                <a:latin typeface="Calibri" pitchFamily="34" charset="0"/>
              </a:rPr>
              <a:t> (0.5, 1, 3, 9 mV/</a:t>
            </a:r>
            <a:r>
              <a:rPr lang="en-US" sz="1400" b="0" i="0" dirty="0" err="1" smtClean="0">
                <a:latin typeface="Calibri" pitchFamily="34" charset="0"/>
              </a:rPr>
              <a:t>fC</a:t>
            </a:r>
            <a:r>
              <a:rPr lang="en-US" sz="1400" b="0" i="0" dirty="0" smtClean="0">
                <a:latin typeface="Calibri" pitchFamily="34" charset="0"/>
              </a:rPr>
              <a:t>)(2, 1, 0.33, 0.11 </a:t>
            </a:r>
            <a:r>
              <a:rPr lang="en-US" sz="1400" b="0" i="0" dirty="0" err="1" smtClean="0">
                <a:latin typeface="Calibri" pitchFamily="34" charset="0"/>
              </a:rPr>
              <a:t>pC</a:t>
            </a:r>
            <a:r>
              <a:rPr lang="en-US" sz="1400" b="0" i="0" dirty="0" smtClean="0">
                <a:latin typeface="Calibri" pitchFamily="34" charset="0"/>
              </a:rPr>
              <a:t>)</a:t>
            </a:r>
          </a:p>
          <a:p>
            <a:pPr marL="0" lvl="2" algn="l">
              <a:buFont typeface="Arial" pitchFamily="34" charset="0"/>
              <a:buChar char="•"/>
            </a:pPr>
            <a:r>
              <a:rPr lang="en-US" sz="1400" b="0" i="0" dirty="0" smtClean="0">
                <a:latin typeface="Calibri" pitchFamily="34" charset="0"/>
              </a:rPr>
              <a:t> </a:t>
            </a:r>
            <a:r>
              <a:rPr lang="en-US" sz="1400" i="0" dirty="0" err="1" smtClean="0">
                <a:latin typeface="Calibri" pitchFamily="34" charset="0"/>
              </a:rPr>
              <a:t>st0,st1</a:t>
            </a:r>
            <a:r>
              <a:rPr lang="en-US" sz="1400" b="0" i="0" dirty="0" smtClean="0">
                <a:latin typeface="Calibri" pitchFamily="34" charset="0"/>
              </a:rPr>
              <a:t>: </a:t>
            </a:r>
            <a:r>
              <a:rPr lang="en-US" sz="1400" i="0" dirty="0" err="1" smtClean="0">
                <a:solidFill>
                  <a:srgbClr val="960000"/>
                </a:solidFill>
                <a:latin typeface="Calibri" pitchFamily="34" charset="0"/>
              </a:rPr>
              <a:t>peaktime</a:t>
            </a:r>
            <a:r>
              <a:rPr lang="en-US" sz="1400" b="0" i="0" dirty="0" smtClean="0">
                <a:latin typeface="Calibri" pitchFamily="34" charset="0"/>
              </a:rPr>
              <a:t> (25, 50, 100, 200 ns)</a:t>
            </a:r>
          </a:p>
          <a:p>
            <a:pPr marL="0" lvl="2" algn="l">
              <a:buFont typeface="Arial" pitchFamily="34" charset="0"/>
              <a:buChar char="•"/>
            </a:pPr>
            <a:r>
              <a:rPr lang="en-US" sz="1400" b="0" i="0" dirty="0" smtClean="0">
                <a:latin typeface="Calibri" pitchFamily="34" charset="0"/>
              </a:rPr>
              <a:t> </a:t>
            </a:r>
            <a:r>
              <a:rPr lang="en-US" sz="1400" i="0" dirty="0" err="1" smtClean="0">
                <a:latin typeface="Calibri" pitchFamily="34" charset="0"/>
              </a:rPr>
              <a:t>sng</a:t>
            </a:r>
            <a:r>
              <a:rPr lang="en-US" sz="1400" b="0" i="0" dirty="0" smtClean="0">
                <a:latin typeface="Calibri" pitchFamily="34" charset="0"/>
              </a:rPr>
              <a:t>: </a:t>
            </a:r>
            <a:r>
              <a:rPr lang="en-US" sz="1400" i="0" dirty="0" smtClean="0">
                <a:solidFill>
                  <a:srgbClr val="960000"/>
                </a:solidFill>
                <a:latin typeface="Calibri" pitchFamily="34" charset="0"/>
              </a:rPr>
              <a:t>neighbor</a:t>
            </a:r>
            <a:r>
              <a:rPr lang="en-US" sz="1400" b="0" i="0" dirty="0" smtClean="0">
                <a:latin typeface="Calibri" pitchFamily="34" charset="0"/>
              </a:rPr>
              <a:t> (channel and chip) triggering enable</a:t>
            </a:r>
          </a:p>
          <a:p>
            <a:pPr marL="0" lvl="2" algn="l">
              <a:buFont typeface="Arial" pitchFamily="34" charset="0"/>
              <a:buChar char="•"/>
            </a:pPr>
            <a:r>
              <a:rPr lang="en-US" sz="1400" b="0" i="0" dirty="0" smtClean="0">
                <a:latin typeface="Calibri" pitchFamily="34" charset="0"/>
              </a:rPr>
              <a:t> </a:t>
            </a:r>
            <a:r>
              <a:rPr lang="en-US" sz="1400" i="0" dirty="0" smtClean="0">
                <a:latin typeface="Calibri" pitchFamily="34" charset="0"/>
              </a:rPr>
              <a:t>stc0,stc1</a:t>
            </a:r>
            <a:r>
              <a:rPr lang="en-US" sz="1400" b="0" i="0" dirty="0" smtClean="0">
                <a:latin typeface="Calibri" pitchFamily="34" charset="0"/>
              </a:rPr>
              <a:t>: </a:t>
            </a:r>
            <a:r>
              <a:rPr lang="en-US" sz="1400" i="0" dirty="0" smtClean="0">
                <a:solidFill>
                  <a:srgbClr val="960000"/>
                </a:solidFill>
                <a:latin typeface="Calibri" pitchFamily="34" charset="0"/>
              </a:rPr>
              <a:t>TAC</a:t>
            </a:r>
            <a:r>
              <a:rPr lang="en-US" sz="1400" b="0" i="0" dirty="0" smtClean="0">
                <a:latin typeface="Calibri" pitchFamily="34" charset="0"/>
              </a:rPr>
              <a:t> </a:t>
            </a:r>
            <a:r>
              <a:rPr lang="en-US" sz="1400" i="0" dirty="0" smtClean="0">
                <a:solidFill>
                  <a:srgbClr val="960000"/>
                </a:solidFill>
                <a:latin typeface="Calibri" pitchFamily="34" charset="0"/>
              </a:rPr>
              <a:t>slope </a:t>
            </a:r>
            <a:r>
              <a:rPr lang="en-US" sz="1400" b="0" i="0" dirty="0" smtClean="0">
                <a:latin typeface="Calibri" pitchFamily="34" charset="0"/>
              </a:rPr>
              <a:t>(125, 250, 500, 1000 ns)</a:t>
            </a:r>
          </a:p>
          <a:p>
            <a:pPr marL="0" lvl="2" algn="l">
              <a:buFont typeface="Arial" pitchFamily="34" charset="0"/>
              <a:buChar char="•"/>
            </a:pPr>
            <a:r>
              <a:rPr lang="en-US" sz="1400" b="0" i="0" dirty="0" smtClean="0">
                <a:latin typeface="Calibri" pitchFamily="34" charset="0"/>
              </a:rPr>
              <a:t> </a:t>
            </a:r>
            <a:r>
              <a:rPr lang="en-US" sz="1400" i="0" dirty="0" err="1" smtClean="0">
                <a:latin typeface="Calibri" pitchFamily="34" charset="0"/>
              </a:rPr>
              <a:t>sdp</a:t>
            </a:r>
            <a:r>
              <a:rPr lang="en-US" sz="1400" b="0" i="0" dirty="0" smtClean="0">
                <a:latin typeface="Calibri" pitchFamily="34" charset="0"/>
              </a:rPr>
              <a:t>: </a:t>
            </a:r>
            <a:r>
              <a:rPr lang="en-US" sz="1400" i="0" dirty="0" smtClean="0">
                <a:solidFill>
                  <a:srgbClr val="960000"/>
                </a:solidFill>
                <a:latin typeface="Calibri" pitchFamily="34" charset="0"/>
              </a:rPr>
              <a:t>disable-at-peak</a:t>
            </a:r>
          </a:p>
          <a:p>
            <a:pPr marL="0" lvl="2" algn="l">
              <a:buFont typeface="Arial" pitchFamily="34" charset="0"/>
              <a:buChar char="•"/>
            </a:pPr>
            <a:r>
              <a:rPr lang="en-US" sz="1400" b="0" i="0" dirty="0" smtClean="0">
                <a:latin typeface="Calibri" pitchFamily="34" charset="0"/>
              </a:rPr>
              <a:t> </a:t>
            </a:r>
            <a:r>
              <a:rPr lang="en-US" sz="1400" i="0" dirty="0" err="1" smtClean="0">
                <a:latin typeface="Calibri" pitchFamily="34" charset="0"/>
              </a:rPr>
              <a:t>scmx</a:t>
            </a:r>
            <a:r>
              <a:rPr lang="en-US" sz="1400" i="0" dirty="0" smtClean="0">
                <a:latin typeface="Calibri" pitchFamily="34" charset="0"/>
              </a:rPr>
              <a:t>, </a:t>
            </a:r>
            <a:r>
              <a:rPr lang="en-US" sz="1400" i="0" dirty="0" err="1" smtClean="0">
                <a:latin typeface="Calibri" pitchFamily="34" charset="0"/>
              </a:rPr>
              <a:t>sm0-sm5</a:t>
            </a:r>
            <a:r>
              <a:rPr lang="en-US" sz="1400" b="0" i="0" dirty="0" smtClean="0">
                <a:latin typeface="Calibri" pitchFamily="34" charset="0"/>
              </a:rPr>
              <a:t>: monitor multiplexing</a:t>
            </a:r>
          </a:p>
          <a:p>
            <a:pPr marL="0" lvl="2" algn="l">
              <a:buFont typeface="Arial" pitchFamily="34" charset="0"/>
              <a:buChar char="•"/>
            </a:pPr>
            <a:r>
              <a:rPr lang="en-US" sz="1400" b="0" i="0" dirty="0" smtClean="0">
                <a:latin typeface="Calibri" pitchFamily="34" charset="0"/>
              </a:rPr>
              <a:t> </a:t>
            </a:r>
            <a:r>
              <a:rPr lang="en-US" sz="1400" i="0" dirty="0" err="1" smtClean="0">
                <a:latin typeface="Calibri" pitchFamily="34" charset="0"/>
              </a:rPr>
              <a:t>sfa</a:t>
            </a:r>
            <a:r>
              <a:rPr lang="en-US" sz="1400" i="0" dirty="0" smtClean="0">
                <a:latin typeface="Calibri" pitchFamily="34" charset="0"/>
              </a:rPr>
              <a:t>, </a:t>
            </a:r>
            <a:r>
              <a:rPr lang="en-US" sz="1400" i="0" dirty="0" err="1" smtClean="0">
                <a:latin typeface="Calibri" pitchFamily="34" charset="0"/>
              </a:rPr>
              <a:t>sfam</a:t>
            </a:r>
            <a:r>
              <a:rPr lang="en-US" sz="1400" b="0" i="0" dirty="0" smtClean="0">
                <a:latin typeface="Calibri" pitchFamily="34" charset="0"/>
              </a:rPr>
              <a:t>: </a:t>
            </a:r>
            <a:r>
              <a:rPr lang="en-US" sz="1400" i="0" dirty="0" smtClean="0">
                <a:solidFill>
                  <a:srgbClr val="960000"/>
                </a:solidFill>
                <a:latin typeface="Calibri" pitchFamily="34" charset="0"/>
              </a:rPr>
              <a:t>ART</a:t>
            </a:r>
            <a:r>
              <a:rPr lang="en-US" sz="1400" b="0" i="0" dirty="0" smtClean="0">
                <a:latin typeface="Calibri" pitchFamily="34" charset="0"/>
              </a:rPr>
              <a:t> enable and mode (peak, threshold)</a:t>
            </a:r>
          </a:p>
          <a:p>
            <a:pPr marL="0" lvl="2" algn="l">
              <a:buFont typeface="Arial" pitchFamily="34" charset="0"/>
              <a:buChar char="•"/>
            </a:pPr>
            <a:r>
              <a:rPr lang="en-US" sz="1400" b="0" i="0" dirty="0" smtClean="0">
                <a:latin typeface="Calibri" pitchFamily="34" charset="0"/>
              </a:rPr>
              <a:t> </a:t>
            </a:r>
            <a:r>
              <a:rPr lang="en-US" sz="1400" i="0" dirty="0" err="1" smtClean="0">
                <a:latin typeface="Calibri" pitchFamily="34" charset="0"/>
              </a:rPr>
              <a:t>sbfm,sbfp,sbft</a:t>
            </a:r>
            <a:r>
              <a:rPr lang="en-US" sz="1400" b="0" i="0" dirty="0" smtClean="0">
                <a:latin typeface="Calibri" pitchFamily="34" charset="0"/>
              </a:rPr>
              <a:t>: buffers enable (mo, </a:t>
            </a:r>
            <a:r>
              <a:rPr lang="en-US" sz="1400" b="0" i="0" dirty="0" err="1" smtClean="0">
                <a:latin typeface="Calibri" pitchFamily="34" charset="0"/>
              </a:rPr>
              <a:t>pdo</a:t>
            </a:r>
            <a:r>
              <a:rPr lang="en-US" sz="1400" b="0" i="0" dirty="0" smtClean="0">
                <a:latin typeface="Calibri" pitchFamily="34" charset="0"/>
              </a:rPr>
              <a:t>, </a:t>
            </a:r>
            <a:r>
              <a:rPr lang="en-US" sz="1400" b="0" i="0" dirty="0" err="1" smtClean="0">
                <a:latin typeface="Calibri" pitchFamily="34" charset="0"/>
              </a:rPr>
              <a:t>tdo</a:t>
            </a:r>
            <a:r>
              <a:rPr lang="en-US" sz="1400" b="0" i="0" dirty="0" smtClean="0">
                <a:latin typeface="Calibri" pitchFamily="34" charset="0"/>
              </a:rPr>
              <a:t>)</a:t>
            </a:r>
          </a:p>
          <a:p>
            <a:pPr marL="0" lvl="2" algn="l">
              <a:buFont typeface="Arial" pitchFamily="34" charset="0"/>
              <a:buChar char="•"/>
            </a:pPr>
            <a:r>
              <a:rPr lang="en-US" sz="1400" b="0" i="0" dirty="0" smtClean="0">
                <a:latin typeface="Calibri" pitchFamily="34" charset="0"/>
              </a:rPr>
              <a:t> </a:t>
            </a:r>
            <a:r>
              <a:rPr lang="en-US" sz="1400" i="0" dirty="0" err="1" smtClean="0">
                <a:latin typeface="Calibri" pitchFamily="34" charset="0"/>
              </a:rPr>
              <a:t>sstp</a:t>
            </a:r>
            <a:r>
              <a:rPr lang="en-US" sz="1400" b="0" i="0" dirty="0" smtClean="0">
                <a:latin typeface="Calibri" pitchFamily="34" charset="0"/>
              </a:rPr>
              <a:t>: </a:t>
            </a:r>
            <a:r>
              <a:rPr lang="en-US" sz="1400" i="0" dirty="0" err="1" smtClean="0">
                <a:solidFill>
                  <a:srgbClr val="960000"/>
                </a:solidFill>
                <a:latin typeface="Calibri" pitchFamily="34" charset="0"/>
              </a:rPr>
              <a:t>TAC</a:t>
            </a:r>
            <a:r>
              <a:rPr lang="en-US" sz="1400" b="0" i="0" dirty="0" smtClean="0">
                <a:latin typeface="Calibri" pitchFamily="34" charset="0"/>
              </a:rPr>
              <a:t> </a:t>
            </a:r>
            <a:r>
              <a:rPr lang="en-US" sz="1400" i="0" dirty="0" smtClean="0">
                <a:solidFill>
                  <a:srgbClr val="960000"/>
                </a:solidFill>
                <a:latin typeface="Calibri" pitchFamily="34" charset="0"/>
              </a:rPr>
              <a:t>stop setting</a:t>
            </a:r>
            <a:r>
              <a:rPr lang="en-US" sz="1400" i="0" dirty="0" smtClean="0">
                <a:solidFill>
                  <a:srgbClr val="B40000"/>
                </a:solidFill>
                <a:latin typeface="Calibri" pitchFamily="34" charset="0"/>
              </a:rPr>
              <a:t> </a:t>
            </a:r>
            <a:r>
              <a:rPr lang="en-US" sz="1400" b="0" i="0" dirty="0" smtClean="0">
                <a:latin typeface="Calibri" pitchFamily="34" charset="0"/>
              </a:rPr>
              <a:t>(</a:t>
            </a:r>
            <a:r>
              <a:rPr lang="en-US" sz="1400" b="0" i="0" dirty="0" err="1" smtClean="0">
                <a:latin typeface="Calibri" pitchFamily="34" charset="0"/>
              </a:rPr>
              <a:t>ena</a:t>
            </a:r>
            <a:r>
              <a:rPr lang="en-US" sz="1400" b="0" i="0" dirty="0" smtClean="0">
                <a:latin typeface="Calibri" pitchFamily="34" charset="0"/>
              </a:rPr>
              <a:t>-low or </a:t>
            </a:r>
            <a:r>
              <a:rPr lang="en-US" sz="1400" b="0" i="0" dirty="0" err="1" smtClean="0">
                <a:latin typeface="Calibri" pitchFamily="34" charset="0"/>
              </a:rPr>
              <a:t>stp</a:t>
            </a:r>
            <a:r>
              <a:rPr lang="en-US" sz="1400" b="0" i="0" dirty="0" smtClean="0">
                <a:latin typeface="Calibri" pitchFamily="34" charset="0"/>
              </a:rPr>
              <a:t>-low)</a:t>
            </a:r>
          </a:p>
          <a:p>
            <a:pPr marL="0" lvl="2" algn="l">
              <a:buFont typeface="Arial" pitchFamily="34" charset="0"/>
              <a:buChar char="•"/>
            </a:pPr>
            <a:r>
              <a:rPr lang="en-US" sz="1400" b="0" i="0" dirty="0" smtClean="0">
                <a:latin typeface="Calibri" pitchFamily="34" charset="0"/>
              </a:rPr>
              <a:t> </a:t>
            </a:r>
            <a:r>
              <a:rPr lang="en-US" sz="1400" i="0" dirty="0" err="1" smtClean="0">
                <a:latin typeface="Calibri" pitchFamily="34" charset="0"/>
              </a:rPr>
              <a:t>ssh</a:t>
            </a:r>
            <a:r>
              <a:rPr lang="en-US" sz="1400" b="0" i="0" dirty="0" smtClean="0">
                <a:latin typeface="Calibri" pitchFamily="34" charset="0"/>
              </a:rPr>
              <a:t>: </a:t>
            </a:r>
            <a:r>
              <a:rPr lang="en-US" sz="1400" i="0" dirty="0" smtClean="0">
                <a:solidFill>
                  <a:srgbClr val="960000"/>
                </a:solidFill>
                <a:latin typeface="Calibri" pitchFamily="34" charset="0"/>
              </a:rPr>
              <a:t>sub-hysteresis</a:t>
            </a:r>
            <a:r>
              <a:rPr lang="en-US" sz="1400" b="0" i="0" dirty="0" smtClean="0">
                <a:latin typeface="Calibri" pitchFamily="34" charset="0"/>
              </a:rPr>
              <a:t> discrimination enable</a:t>
            </a:r>
          </a:p>
          <a:p>
            <a:pPr marL="0" lvl="2" algn="l">
              <a:buFont typeface="Arial" pitchFamily="34" charset="0"/>
              <a:buChar char="•"/>
            </a:pPr>
            <a:r>
              <a:rPr lang="en-US" sz="1400" b="0" i="0" dirty="0" smtClean="0">
                <a:latin typeface="Calibri" pitchFamily="34" charset="0"/>
              </a:rPr>
              <a:t> </a:t>
            </a:r>
            <a:r>
              <a:rPr lang="en-US" sz="1400" i="0" dirty="0" err="1" smtClean="0">
                <a:latin typeface="Calibri" pitchFamily="34" charset="0"/>
              </a:rPr>
              <a:t>sttt,stot</a:t>
            </a:r>
            <a:r>
              <a:rPr lang="en-US" sz="1400" b="0" i="0" dirty="0" smtClean="0">
                <a:latin typeface="Calibri" pitchFamily="34" charset="0"/>
              </a:rPr>
              <a:t>: timing outputs enable and mode (</a:t>
            </a:r>
            <a:r>
              <a:rPr lang="en-US" sz="1400" i="0" dirty="0" err="1" smtClean="0">
                <a:solidFill>
                  <a:srgbClr val="960000"/>
                </a:solidFill>
                <a:latin typeface="Calibri" pitchFamily="34" charset="0"/>
              </a:rPr>
              <a:t>ToT</a:t>
            </a:r>
            <a:r>
              <a:rPr lang="en-US" sz="1400" b="0" i="0" dirty="0" smtClean="0">
                <a:latin typeface="Calibri" pitchFamily="34" charset="0"/>
              </a:rPr>
              <a:t> or </a:t>
            </a:r>
            <a:r>
              <a:rPr lang="en-US" sz="1400" i="0" dirty="0" err="1" smtClean="0">
                <a:solidFill>
                  <a:srgbClr val="960000"/>
                </a:solidFill>
                <a:latin typeface="Calibri" pitchFamily="34" charset="0"/>
              </a:rPr>
              <a:t>TtP</a:t>
            </a:r>
            <a:r>
              <a:rPr lang="en-US" sz="1400" b="0" i="0" dirty="0" smtClean="0">
                <a:latin typeface="Calibri" pitchFamily="34" charset="0"/>
              </a:rPr>
              <a:t>)</a:t>
            </a:r>
          </a:p>
          <a:p>
            <a:pPr marL="0" lvl="2" algn="l">
              <a:buFont typeface="Arial" pitchFamily="34" charset="0"/>
              <a:buChar char="•"/>
            </a:pPr>
            <a:r>
              <a:rPr lang="en-US" sz="1400" b="0" i="0" dirty="0" smtClean="0">
                <a:latin typeface="Calibri" pitchFamily="34" charset="0"/>
              </a:rPr>
              <a:t> </a:t>
            </a:r>
            <a:r>
              <a:rPr lang="en-US" sz="1400" i="0" dirty="0" smtClean="0">
                <a:latin typeface="Calibri" pitchFamily="34" charset="0"/>
              </a:rPr>
              <a:t>s16</a:t>
            </a:r>
            <a:r>
              <a:rPr lang="en-US" sz="1400" b="0" i="0" dirty="0" smtClean="0">
                <a:latin typeface="Calibri" pitchFamily="34" charset="0"/>
              </a:rPr>
              <a:t>: makes </a:t>
            </a:r>
            <a:r>
              <a:rPr lang="en-US" sz="1400" i="0" dirty="0" err="1" smtClean="0">
                <a:solidFill>
                  <a:srgbClr val="960000"/>
                </a:solidFill>
                <a:latin typeface="Calibri" pitchFamily="34" charset="0"/>
              </a:rPr>
              <a:t>ch</a:t>
            </a:r>
            <a:r>
              <a:rPr lang="en-US" sz="1400" i="0" dirty="0" smtClean="0">
                <a:solidFill>
                  <a:srgbClr val="960000"/>
                </a:solidFill>
                <a:latin typeface="Calibri" pitchFamily="34" charset="0"/>
              </a:rPr>
              <a:t> 7 neighbor to </a:t>
            </a:r>
            <a:r>
              <a:rPr lang="en-US" sz="1400" i="0" dirty="0" err="1" smtClean="0">
                <a:solidFill>
                  <a:srgbClr val="960000"/>
                </a:solidFill>
                <a:latin typeface="Calibri" pitchFamily="34" charset="0"/>
              </a:rPr>
              <a:t>ch</a:t>
            </a:r>
            <a:r>
              <a:rPr lang="en-US" sz="1400" i="0" dirty="0" smtClean="0">
                <a:solidFill>
                  <a:srgbClr val="960000"/>
                </a:solidFill>
                <a:latin typeface="Calibri" pitchFamily="34" charset="0"/>
              </a:rPr>
              <a:t> 56</a:t>
            </a:r>
          </a:p>
          <a:p>
            <a:pPr marL="0" lvl="2" algn="l">
              <a:buFont typeface="Arial" pitchFamily="34" charset="0"/>
              <a:buChar char="•"/>
            </a:pPr>
            <a:r>
              <a:rPr lang="en-US" sz="1400" b="0" i="0" dirty="0" smtClean="0">
                <a:latin typeface="Calibri" pitchFamily="34" charset="0"/>
              </a:rPr>
              <a:t> </a:t>
            </a:r>
            <a:r>
              <a:rPr lang="en-US" sz="1400" i="0" dirty="0" err="1" smtClean="0">
                <a:latin typeface="Calibri" pitchFamily="34" charset="0"/>
              </a:rPr>
              <a:t>srst</a:t>
            </a:r>
            <a:r>
              <a:rPr lang="en-US" sz="1400" b="0" i="0" dirty="0" smtClean="0">
                <a:latin typeface="Calibri" pitchFamily="34" charset="0"/>
              </a:rPr>
              <a:t>: </a:t>
            </a:r>
            <a:r>
              <a:rPr lang="en-US" sz="1400" i="0" dirty="0" smtClean="0">
                <a:solidFill>
                  <a:srgbClr val="960000"/>
                </a:solidFill>
                <a:latin typeface="Calibri" pitchFamily="34" charset="0"/>
              </a:rPr>
              <a:t>self reset</a:t>
            </a:r>
            <a:r>
              <a:rPr lang="en-US" sz="1400" b="0" i="0" dirty="0" smtClean="0">
                <a:latin typeface="Calibri" pitchFamily="34" charset="0"/>
              </a:rPr>
              <a:t> enable (40ns after flag)</a:t>
            </a:r>
          </a:p>
          <a:p>
            <a:pPr marL="0" lvl="2" algn="l">
              <a:buFont typeface="Arial" pitchFamily="34" charset="0"/>
              <a:buChar char="•"/>
            </a:pPr>
            <a:r>
              <a:rPr lang="en-US" sz="1400" b="0" i="0" dirty="0" smtClean="0">
                <a:latin typeface="Calibri" pitchFamily="34" charset="0"/>
              </a:rPr>
              <a:t> </a:t>
            </a:r>
            <a:r>
              <a:rPr lang="en-US" sz="1400" i="0" dirty="0" err="1" smtClean="0">
                <a:latin typeface="Calibri" pitchFamily="34" charset="0"/>
              </a:rPr>
              <a:t>sdt0-sdt9</a:t>
            </a:r>
            <a:r>
              <a:rPr lang="en-US" sz="1400" b="0" i="0" dirty="0" smtClean="0">
                <a:latin typeface="Calibri" pitchFamily="34" charset="0"/>
              </a:rPr>
              <a:t>: coarse threshold </a:t>
            </a:r>
            <a:r>
              <a:rPr lang="en-US" sz="1400" b="0" i="0" dirty="0" err="1" smtClean="0">
                <a:latin typeface="Calibri" pitchFamily="34" charset="0"/>
              </a:rPr>
              <a:t>DAC</a:t>
            </a:r>
            <a:endParaRPr lang="en-US" sz="1400" b="0" i="0" dirty="0" smtClean="0">
              <a:latin typeface="Calibri" pitchFamily="34" charset="0"/>
            </a:endParaRPr>
          </a:p>
          <a:p>
            <a:pPr marL="0" lvl="2" algn="l">
              <a:buFont typeface="Arial" pitchFamily="34" charset="0"/>
              <a:buChar char="•"/>
            </a:pPr>
            <a:r>
              <a:rPr lang="en-US" sz="1400" b="0" i="0" dirty="0" smtClean="0">
                <a:latin typeface="Calibri" pitchFamily="34" charset="0"/>
              </a:rPr>
              <a:t> </a:t>
            </a:r>
            <a:r>
              <a:rPr lang="en-US" sz="1400" i="0" dirty="0" err="1" smtClean="0">
                <a:latin typeface="Calibri" pitchFamily="34" charset="0"/>
              </a:rPr>
              <a:t>sdp0-sdp9</a:t>
            </a:r>
            <a:r>
              <a:rPr lang="en-US" sz="1400" b="0" i="0" dirty="0" smtClean="0">
                <a:latin typeface="Calibri" pitchFamily="34" charset="0"/>
              </a:rPr>
              <a:t>: test pulse </a:t>
            </a:r>
            <a:r>
              <a:rPr lang="en-US" sz="1400" b="0" i="0" dirty="0" err="1" smtClean="0">
                <a:latin typeface="Calibri" pitchFamily="34" charset="0"/>
              </a:rPr>
              <a:t>DAC</a:t>
            </a:r>
            <a:endParaRPr lang="en-US" sz="1400" b="0" i="0" dirty="0" smtClean="0">
              <a:latin typeface="Calibri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en-US" sz="1400" b="0" i="0" dirty="0">
              <a:latin typeface="Calibri" pitchFamily="34" charset="0"/>
            </a:endParaRPr>
          </a:p>
        </p:txBody>
      </p:sp>
      <p:pic>
        <p:nvPicPr>
          <p:cNvPr id="4098" name="Picture 2" descr="D:\AAA\Micromegas\ReviewOct2011\GREGschem1.png"/>
          <p:cNvPicPr>
            <a:picLocks noChangeAspect="1" noChangeArrowheads="1"/>
          </p:cNvPicPr>
          <p:nvPr/>
        </p:nvPicPr>
        <p:blipFill>
          <a:blip r:embed="rId2" cstate="print"/>
          <a:srcRect l="23500" t="42400" r="16500" b="27200"/>
          <a:stretch>
            <a:fillRect/>
          </a:stretch>
        </p:blipFill>
        <p:spPr bwMode="auto">
          <a:xfrm>
            <a:off x="215200" y="1450480"/>
            <a:ext cx="4428808" cy="1402456"/>
          </a:xfrm>
          <a:prstGeom prst="rect">
            <a:avLst/>
          </a:prstGeom>
          <a:noFill/>
        </p:spPr>
      </p:pic>
      <p:pic>
        <p:nvPicPr>
          <p:cNvPr id="4099" name="Picture 3" descr="D:\AAA\Micromegas\ReviewOct2011\CREGschem1.png"/>
          <p:cNvPicPr>
            <a:picLocks noChangeAspect="1" noChangeArrowheads="1"/>
          </p:cNvPicPr>
          <p:nvPr/>
        </p:nvPicPr>
        <p:blipFill>
          <a:blip r:embed="rId3" cstate="print"/>
          <a:srcRect l="13500" t="25600" r="12000" b="12800"/>
          <a:stretch>
            <a:fillRect/>
          </a:stretch>
        </p:blipFill>
        <p:spPr bwMode="auto">
          <a:xfrm>
            <a:off x="1011355" y="4409328"/>
            <a:ext cx="2840565" cy="14679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24028" y="4390653"/>
            <a:ext cx="41764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l"/>
            <a:r>
              <a:rPr lang="en-US" sz="1600" i="0" dirty="0" smtClean="0">
                <a:solidFill>
                  <a:srgbClr val="000099"/>
                </a:solidFill>
                <a:latin typeface="Calibri" pitchFamily="34" charset="0"/>
              </a:rPr>
              <a:t>Channel bits</a:t>
            </a:r>
          </a:p>
          <a:p>
            <a:pPr marL="0" lvl="1" algn="l">
              <a:buFont typeface="Arial" pitchFamily="34" charset="0"/>
              <a:buChar char="•"/>
            </a:pPr>
            <a:r>
              <a:rPr lang="en-US" sz="1400" b="0" i="0" dirty="0" smtClean="0">
                <a:latin typeface="Calibri" pitchFamily="34" charset="0"/>
              </a:rPr>
              <a:t> </a:t>
            </a:r>
            <a:r>
              <a:rPr lang="en-US" sz="1400" i="0" dirty="0" smtClean="0">
                <a:latin typeface="Calibri" pitchFamily="34" charset="0"/>
              </a:rPr>
              <a:t>sp</a:t>
            </a:r>
            <a:r>
              <a:rPr lang="en-US" sz="1400" b="0" i="0" dirty="0" smtClean="0">
                <a:latin typeface="Calibri" pitchFamily="34" charset="0"/>
              </a:rPr>
              <a:t>: charge </a:t>
            </a:r>
            <a:r>
              <a:rPr lang="en-US" sz="1400" i="0" dirty="0" smtClean="0">
                <a:solidFill>
                  <a:srgbClr val="960000"/>
                </a:solidFill>
                <a:latin typeface="Calibri" pitchFamily="34" charset="0"/>
              </a:rPr>
              <a:t>polarity</a:t>
            </a:r>
          </a:p>
          <a:p>
            <a:pPr marL="0" lvl="1" algn="l">
              <a:buFont typeface="Arial" pitchFamily="34" charset="0"/>
              <a:buChar char="•"/>
            </a:pPr>
            <a:r>
              <a:rPr lang="en-US" sz="1400" b="0" i="0" dirty="0" smtClean="0">
                <a:latin typeface="Calibri" pitchFamily="34" charset="0"/>
              </a:rPr>
              <a:t> </a:t>
            </a:r>
            <a:r>
              <a:rPr lang="en-US" sz="1400" i="0" dirty="0" smtClean="0">
                <a:latin typeface="Calibri" pitchFamily="34" charset="0"/>
              </a:rPr>
              <a:t>sc</a:t>
            </a:r>
            <a:r>
              <a:rPr lang="en-US" sz="1400" b="0" i="0" dirty="0" smtClean="0">
                <a:latin typeface="Calibri" pitchFamily="34" charset="0"/>
              </a:rPr>
              <a:t>: large input capacitance mode (C</a:t>
            </a:r>
            <a:r>
              <a:rPr lang="en-US" sz="1400" b="0" i="0" baseline="-25000" dirty="0" smtClean="0">
                <a:latin typeface="Calibri" pitchFamily="34" charset="0"/>
              </a:rPr>
              <a:t>DET</a:t>
            </a:r>
            <a:r>
              <a:rPr lang="en-US" sz="1400" b="0" i="0" dirty="0" smtClean="0">
                <a:latin typeface="Calibri" pitchFamily="34" charset="0"/>
              </a:rPr>
              <a:t>&gt;30pF)</a:t>
            </a:r>
          </a:p>
          <a:p>
            <a:pPr marL="0" lvl="1" algn="l">
              <a:buFont typeface="Arial" pitchFamily="34" charset="0"/>
              <a:buChar char="•"/>
            </a:pPr>
            <a:r>
              <a:rPr lang="en-US" sz="1400" b="0" i="0" dirty="0" smtClean="0">
                <a:latin typeface="Calibri" pitchFamily="34" charset="0"/>
              </a:rPr>
              <a:t> </a:t>
            </a:r>
            <a:r>
              <a:rPr lang="en-US" sz="1400" i="0" dirty="0" err="1" smtClean="0">
                <a:latin typeface="Calibri" pitchFamily="34" charset="0"/>
              </a:rPr>
              <a:t>sl</a:t>
            </a:r>
            <a:r>
              <a:rPr lang="en-US" sz="1400" b="0" i="0" dirty="0" smtClean="0">
                <a:latin typeface="Calibri" pitchFamily="34" charset="0"/>
              </a:rPr>
              <a:t>: leakage generator enable</a:t>
            </a:r>
          </a:p>
          <a:p>
            <a:pPr marL="0" lvl="1" algn="l">
              <a:buFont typeface="Arial" pitchFamily="34" charset="0"/>
              <a:buChar char="•"/>
            </a:pPr>
            <a:r>
              <a:rPr lang="en-US" sz="1400" b="0" i="0" dirty="0" smtClean="0">
                <a:latin typeface="Calibri" pitchFamily="34" charset="0"/>
              </a:rPr>
              <a:t> </a:t>
            </a:r>
            <a:r>
              <a:rPr lang="en-US" sz="1400" i="0" dirty="0" err="1" smtClean="0">
                <a:latin typeface="Calibri" pitchFamily="34" charset="0"/>
              </a:rPr>
              <a:t>st</a:t>
            </a:r>
            <a:r>
              <a:rPr lang="en-US" sz="1400" b="0" i="0" dirty="0" smtClean="0">
                <a:latin typeface="Calibri" pitchFamily="34" charset="0"/>
              </a:rPr>
              <a:t>: </a:t>
            </a:r>
            <a:r>
              <a:rPr lang="en-US" sz="1400" i="0" dirty="0" smtClean="0">
                <a:solidFill>
                  <a:srgbClr val="960000"/>
                </a:solidFill>
                <a:latin typeface="Calibri" pitchFamily="34" charset="0"/>
              </a:rPr>
              <a:t>test capacitor</a:t>
            </a:r>
            <a:r>
              <a:rPr lang="en-US" sz="1400" i="0" dirty="0" smtClean="0">
                <a:solidFill>
                  <a:srgbClr val="B40000"/>
                </a:solidFill>
                <a:latin typeface="Calibri" pitchFamily="34" charset="0"/>
              </a:rPr>
              <a:t> </a:t>
            </a:r>
            <a:r>
              <a:rPr lang="en-US" sz="1400" b="0" i="0" dirty="0" smtClean="0">
                <a:latin typeface="Calibri" pitchFamily="34" charset="0"/>
              </a:rPr>
              <a:t>enable</a:t>
            </a:r>
          </a:p>
          <a:p>
            <a:pPr marL="0" lvl="1" algn="l">
              <a:buFont typeface="Arial" pitchFamily="34" charset="0"/>
              <a:buChar char="•"/>
            </a:pPr>
            <a:r>
              <a:rPr lang="en-US" sz="1400" b="0" i="0" dirty="0" smtClean="0">
                <a:latin typeface="Calibri" pitchFamily="34" charset="0"/>
              </a:rPr>
              <a:t> </a:t>
            </a:r>
            <a:r>
              <a:rPr lang="en-US" sz="1400" i="0" dirty="0" err="1" smtClean="0">
                <a:latin typeface="Calibri" pitchFamily="34" charset="0"/>
              </a:rPr>
              <a:t>sm</a:t>
            </a:r>
            <a:r>
              <a:rPr lang="en-US" sz="1400" b="0" i="0" dirty="0" smtClean="0">
                <a:latin typeface="Calibri" pitchFamily="34" charset="0"/>
              </a:rPr>
              <a:t>: </a:t>
            </a:r>
            <a:r>
              <a:rPr lang="en-US" sz="1400" i="0" dirty="0" smtClean="0">
                <a:solidFill>
                  <a:srgbClr val="960000"/>
                </a:solidFill>
                <a:latin typeface="Calibri" pitchFamily="34" charset="0"/>
              </a:rPr>
              <a:t>mask</a:t>
            </a:r>
            <a:r>
              <a:rPr lang="en-US" sz="1400" b="0" i="0" dirty="0" smtClean="0">
                <a:latin typeface="Calibri" pitchFamily="34" charset="0"/>
              </a:rPr>
              <a:t> enable</a:t>
            </a:r>
          </a:p>
          <a:p>
            <a:pPr marL="0" lvl="1" algn="l">
              <a:buFont typeface="Arial" pitchFamily="34" charset="0"/>
              <a:buChar char="•"/>
            </a:pPr>
            <a:r>
              <a:rPr lang="en-US" sz="1400" b="0" i="0" dirty="0" smtClean="0">
                <a:latin typeface="Calibri" pitchFamily="34" charset="0"/>
              </a:rPr>
              <a:t> </a:t>
            </a:r>
            <a:r>
              <a:rPr lang="en-US" sz="1400" i="0" dirty="0" smtClean="0">
                <a:latin typeface="Calibri" pitchFamily="34" charset="0"/>
              </a:rPr>
              <a:t>sd0-sd3</a:t>
            </a:r>
            <a:r>
              <a:rPr lang="en-US" sz="1400" b="0" i="0" dirty="0" smtClean="0">
                <a:latin typeface="Calibri" pitchFamily="34" charset="0"/>
              </a:rPr>
              <a:t>: </a:t>
            </a:r>
            <a:r>
              <a:rPr lang="en-US" sz="1400" i="0" dirty="0" smtClean="0">
                <a:solidFill>
                  <a:srgbClr val="960000"/>
                </a:solidFill>
                <a:latin typeface="Calibri" pitchFamily="34" charset="0"/>
              </a:rPr>
              <a:t>trim</a:t>
            </a:r>
            <a:r>
              <a:rPr lang="en-US" sz="1400" b="0" i="0" dirty="0" smtClean="0">
                <a:latin typeface="Calibri" pitchFamily="34" charset="0"/>
              </a:rPr>
              <a:t> threshold DAC</a:t>
            </a:r>
          </a:p>
          <a:p>
            <a:pPr marL="0" lvl="1" algn="l">
              <a:buFont typeface="Arial" pitchFamily="34" charset="0"/>
              <a:buChar char="•"/>
            </a:pPr>
            <a:r>
              <a:rPr lang="en-US" sz="1400" b="0" i="0" dirty="0" smtClean="0">
                <a:latin typeface="Calibri" pitchFamily="34" charset="0"/>
              </a:rPr>
              <a:t> </a:t>
            </a:r>
            <a:r>
              <a:rPr lang="en-US" sz="1400" i="0" dirty="0" err="1" smtClean="0">
                <a:latin typeface="Calibri" pitchFamily="34" charset="0"/>
              </a:rPr>
              <a:t>smx</a:t>
            </a:r>
            <a:r>
              <a:rPr lang="en-US" sz="1400" b="0" i="0" dirty="0" smtClean="0">
                <a:latin typeface="Calibri" pitchFamily="34" charset="0"/>
              </a:rPr>
              <a:t>: </a:t>
            </a:r>
            <a:r>
              <a:rPr lang="en-US" sz="1400" b="0" i="0" dirty="0" err="1" smtClean="0">
                <a:latin typeface="Calibri" pitchFamily="34" charset="0"/>
              </a:rPr>
              <a:t>mux</a:t>
            </a:r>
            <a:r>
              <a:rPr lang="en-US" sz="1400" b="0" i="0" dirty="0" smtClean="0">
                <a:latin typeface="Calibri" pitchFamily="34" charset="0"/>
              </a:rPr>
              <a:t> monitor mode (</a:t>
            </a:r>
            <a:r>
              <a:rPr lang="en-US" sz="1400" i="0" dirty="0" smtClean="0">
                <a:solidFill>
                  <a:srgbClr val="960000"/>
                </a:solidFill>
                <a:latin typeface="Calibri" pitchFamily="34" charset="0"/>
              </a:rPr>
              <a:t>analog or trim threshold</a:t>
            </a:r>
            <a:r>
              <a:rPr lang="en-US" sz="1400" b="0" i="0" dirty="0" smtClean="0">
                <a:latin typeface="Calibri" pitchFamily="34" charset="0"/>
              </a:rPr>
              <a:t>)</a:t>
            </a:r>
            <a:endParaRPr lang="en-US" sz="1400" b="0" i="0" dirty="0">
              <a:latin typeface="Calibri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719F7-55EB-46A0-A3A8-C77C1BAFC8B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1" name="Picture 30" descr="Log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4388" y="6525344"/>
            <a:ext cx="80581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Documents and Settings\Gianluigi\Desktop\ReviewOct2011\COREschem1.png"/>
          <p:cNvPicPr>
            <a:picLocks noChangeAspect="1" noChangeArrowheads="1"/>
          </p:cNvPicPr>
          <p:nvPr/>
        </p:nvPicPr>
        <p:blipFill>
          <a:blip r:embed="rId2" cstate="print"/>
          <a:srcRect l="20500" t="16000" r="10000" b="8000"/>
          <a:stretch>
            <a:fillRect/>
          </a:stretch>
        </p:blipFill>
        <p:spPr bwMode="auto">
          <a:xfrm>
            <a:off x="3815916" y="908720"/>
            <a:ext cx="5084064" cy="3474720"/>
          </a:xfrm>
          <a:prstGeom prst="rect">
            <a:avLst/>
          </a:prstGeom>
          <a:noFill/>
        </p:spPr>
      </p:pic>
      <p:sp>
        <p:nvSpPr>
          <p:cNvPr id="6" name="Text Box 196"/>
          <p:cNvSpPr txBox="1">
            <a:spLocks noChangeArrowheads="1"/>
          </p:cNvSpPr>
          <p:nvPr/>
        </p:nvSpPr>
        <p:spPr bwMode="auto">
          <a:xfrm>
            <a:off x="723900" y="80628"/>
            <a:ext cx="7696200" cy="400050"/>
          </a:xfrm>
          <a:prstGeom prst="rect">
            <a:avLst/>
          </a:prstGeom>
          <a:gradFill rotWithShape="0">
            <a:gsLst>
              <a:gs pos="0">
                <a:srgbClr val="FF7C80">
                  <a:gamma/>
                  <a:shade val="60000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6000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dirty="0" smtClean="0"/>
              <a:t>Core</a:t>
            </a:r>
            <a:endParaRPr lang="en-US" sz="2000" i="0" dirty="0"/>
          </a:p>
        </p:txBody>
      </p:sp>
      <p:sp>
        <p:nvSpPr>
          <p:cNvPr id="11" name="TextBox 10"/>
          <p:cNvSpPr txBox="1"/>
          <p:nvPr/>
        </p:nvSpPr>
        <p:spPr>
          <a:xfrm>
            <a:off x="6440715" y="2204864"/>
            <a:ext cx="920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smtClean="0">
                <a:solidFill>
                  <a:srgbClr val="FFFF00"/>
                </a:solidFill>
                <a:latin typeface="Calibri" pitchFamily="34" charset="0"/>
              </a:rPr>
              <a:t>64</a:t>
            </a:r>
          </a:p>
          <a:p>
            <a:r>
              <a:rPr lang="en-US" sz="1600" b="0" i="0" dirty="0" smtClean="0">
                <a:solidFill>
                  <a:srgbClr val="FFFF00"/>
                </a:solidFill>
                <a:latin typeface="Calibri" pitchFamily="34" charset="0"/>
              </a:rPr>
              <a:t>channels</a:t>
            </a:r>
            <a:endParaRPr lang="en-US" sz="1600" b="0" i="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5045" y="3954542"/>
            <a:ext cx="109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err="1" smtClean="0">
                <a:solidFill>
                  <a:srgbClr val="FFFF00"/>
                </a:solidFill>
                <a:latin typeface="Calibri" pitchFamily="34" charset="0"/>
              </a:rPr>
              <a:t>pulser</a:t>
            </a:r>
            <a:r>
              <a:rPr lang="en-US" sz="1600" b="0" i="0" dirty="0" smtClean="0">
                <a:solidFill>
                  <a:srgbClr val="FFFF00"/>
                </a:solidFill>
                <a:latin typeface="Calibri" pitchFamily="34" charset="0"/>
              </a:rPr>
              <a:t> DAC</a:t>
            </a:r>
            <a:endParaRPr lang="en-US" sz="1600" b="0" i="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20072" y="3615988"/>
            <a:ext cx="700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err="1" smtClean="0">
                <a:solidFill>
                  <a:srgbClr val="FFFF00"/>
                </a:solidFill>
                <a:latin typeface="Calibri" pitchFamily="34" charset="0"/>
              </a:rPr>
              <a:t>pulser</a:t>
            </a:r>
            <a:endParaRPr lang="en-US" sz="1600" b="0" i="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95597" y="3277434"/>
            <a:ext cx="1379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smtClean="0">
                <a:solidFill>
                  <a:srgbClr val="FFFF00"/>
                </a:solidFill>
                <a:latin typeface="Calibri" pitchFamily="34" charset="0"/>
              </a:rPr>
              <a:t>threshold DAC</a:t>
            </a:r>
            <a:endParaRPr lang="en-US" sz="1600" b="0" i="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81083" y="2550386"/>
            <a:ext cx="16790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smtClean="0">
                <a:solidFill>
                  <a:srgbClr val="FFFF00"/>
                </a:solidFill>
                <a:latin typeface="Calibri" pitchFamily="34" charset="0"/>
              </a:rPr>
              <a:t>common registers</a:t>
            </a:r>
            <a:endParaRPr lang="en-US" sz="1600" b="0" i="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4369" y="1052736"/>
            <a:ext cx="2155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smtClean="0">
                <a:solidFill>
                  <a:srgbClr val="FFFF00"/>
                </a:solidFill>
                <a:latin typeface="Calibri" pitchFamily="34" charset="0"/>
              </a:rPr>
              <a:t>bias, BGR, temp. sensor</a:t>
            </a:r>
            <a:endParaRPr lang="en-US" sz="1600" b="0" i="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76056" y="1592796"/>
            <a:ext cx="777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smtClean="0">
                <a:solidFill>
                  <a:srgbClr val="FFFF00"/>
                </a:solidFill>
                <a:latin typeface="Calibri" pitchFamily="34" charset="0"/>
              </a:rPr>
              <a:t>control</a:t>
            </a:r>
          </a:p>
          <a:p>
            <a:r>
              <a:rPr lang="en-US" sz="1600" b="0" i="0" dirty="0" smtClean="0">
                <a:solidFill>
                  <a:srgbClr val="FFFF00"/>
                </a:solidFill>
                <a:latin typeface="Calibri" pitchFamily="34" charset="0"/>
              </a:rPr>
              <a:t>logic</a:t>
            </a:r>
            <a:endParaRPr lang="en-US" sz="1600" b="0" i="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96336" y="1002214"/>
            <a:ext cx="859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smtClean="0">
                <a:solidFill>
                  <a:srgbClr val="FFFF00"/>
                </a:solidFill>
                <a:latin typeface="Calibri" pitchFamily="34" charset="0"/>
              </a:rPr>
              <a:t>monitor</a:t>
            </a:r>
            <a:endParaRPr lang="en-US" sz="1600" b="0" i="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00392" y="1866310"/>
            <a:ext cx="768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smtClean="0">
                <a:solidFill>
                  <a:srgbClr val="FFFF00"/>
                </a:solidFill>
                <a:latin typeface="Calibri" pitchFamily="34" charset="0"/>
              </a:rPr>
              <a:t>buffers</a:t>
            </a:r>
            <a:endParaRPr lang="en-US" sz="1600" b="0" i="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5611528" y="2381109"/>
            <a:ext cx="957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smtClean="0">
                <a:solidFill>
                  <a:srgbClr val="00FF00"/>
                </a:solidFill>
                <a:latin typeface="Calibri" pitchFamily="34" charset="0"/>
              </a:rPr>
              <a:t>64 inputs</a:t>
            </a:r>
            <a:endParaRPr lang="en-US" sz="1600" b="0" i="0" dirty="0">
              <a:solidFill>
                <a:srgbClr val="00FF00"/>
              </a:solidFill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60332" y="1304764"/>
            <a:ext cx="5693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err="1" smtClean="0">
                <a:solidFill>
                  <a:srgbClr val="00FF00"/>
                </a:solidFill>
                <a:latin typeface="Calibri" pitchFamily="34" charset="0"/>
              </a:rPr>
              <a:t>pdo</a:t>
            </a:r>
            <a:endParaRPr lang="en-US" sz="1600" b="0" i="0" dirty="0" smtClean="0">
              <a:solidFill>
                <a:srgbClr val="00FF00"/>
              </a:solidFill>
              <a:latin typeface="Calibri" pitchFamily="34" charset="0"/>
            </a:endParaRPr>
          </a:p>
          <a:p>
            <a:r>
              <a:rPr lang="en-US" sz="1600" b="0" i="0" dirty="0" err="1" smtClean="0">
                <a:solidFill>
                  <a:srgbClr val="00FF00"/>
                </a:solidFill>
                <a:latin typeface="Calibri" pitchFamily="34" charset="0"/>
              </a:rPr>
              <a:t>tdo</a:t>
            </a:r>
            <a:endParaRPr lang="en-US" sz="1600" b="0" i="0" dirty="0" smtClean="0">
              <a:solidFill>
                <a:srgbClr val="00FF00"/>
              </a:solidFill>
              <a:latin typeface="Calibri" pitchFamily="34" charset="0"/>
            </a:endParaRPr>
          </a:p>
          <a:p>
            <a:r>
              <a:rPr lang="en-US" sz="1600" b="0" i="0" dirty="0" err="1" smtClean="0">
                <a:solidFill>
                  <a:srgbClr val="00FF00"/>
                </a:solidFill>
                <a:latin typeface="Calibri" pitchFamily="34" charset="0"/>
              </a:rPr>
              <a:t>addr</a:t>
            </a:r>
            <a:endParaRPr lang="en-US" sz="1600" b="0" i="0" dirty="0">
              <a:solidFill>
                <a:srgbClr val="00FF00"/>
              </a:solidFill>
              <a:latin typeface="Calibri" pitchFamily="34" charset="0"/>
            </a:endParaRPr>
          </a:p>
        </p:txBody>
      </p:sp>
      <p:pic>
        <p:nvPicPr>
          <p:cNvPr id="67587" name="Picture 3" descr="C:\Documents and Settings\Gianluigi\Desktop\ReviewOct2011\CORElay1.png"/>
          <p:cNvPicPr>
            <a:picLocks noChangeAspect="1" noChangeArrowheads="1"/>
          </p:cNvPicPr>
          <p:nvPr/>
        </p:nvPicPr>
        <p:blipFill>
          <a:blip r:embed="rId3" cstate="print"/>
          <a:srcRect l="39500" t="16800" r="30000" b="8800"/>
          <a:stretch>
            <a:fillRect/>
          </a:stretch>
        </p:blipFill>
        <p:spPr bwMode="auto">
          <a:xfrm>
            <a:off x="143508" y="908720"/>
            <a:ext cx="3600400" cy="5489134"/>
          </a:xfrm>
          <a:prstGeom prst="rect">
            <a:avLst/>
          </a:prstGeom>
          <a:noFill/>
        </p:spPr>
      </p:pic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4247964" y="4941168"/>
            <a:ext cx="4504383" cy="830997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i="0" dirty="0" smtClean="0">
                <a:latin typeface="Calibri" pitchFamily="34" charset="0"/>
              </a:rPr>
              <a:t> size  4.7 mm x 7.1 mm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i="0" dirty="0" smtClean="0">
                <a:latin typeface="Calibri" pitchFamily="34" charset="0"/>
              </a:rPr>
              <a:t> five banks of MOSCAP filters on bias lines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i="0" dirty="0" smtClean="0">
                <a:latin typeface="Calibri" pitchFamily="34" charset="0"/>
              </a:rPr>
              <a:t> power dissipation ~ 300 </a:t>
            </a:r>
            <a:r>
              <a:rPr lang="en-US" sz="1800" i="0" dirty="0" err="1" smtClean="0">
                <a:latin typeface="Calibri" pitchFamily="34" charset="0"/>
              </a:rPr>
              <a:t>mW</a:t>
            </a:r>
            <a:endParaRPr lang="en-US" sz="1800" i="0" dirty="0" smtClean="0">
              <a:latin typeface="Calibri" pitchFamily="34" charset="0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719F7-55EB-46A0-A3A8-C77C1BAFC8B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7" name="Picture 30" descr="Log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4388" y="6525344"/>
            <a:ext cx="80581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96"/>
          <p:cNvSpPr txBox="1">
            <a:spLocks noChangeArrowheads="1"/>
          </p:cNvSpPr>
          <p:nvPr/>
        </p:nvSpPr>
        <p:spPr bwMode="auto">
          <a:xfrm>
            <a:off x="723900" y="80628"/>
            <a:ext cx="7696200" cy="400050"/>
          </a:xfrm>
          <a:prstGeom prst="rect">
            <a:avLst/>
          </a:prstGeom>
          <a:gradFill rotWithShape="0">
            <a:gsLst>
              <a:gs pos="0">
                <a:srgbClr val="FF7C80">
                  <a:gamma/>
                  <a:shade val="60000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6000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dirty="0" smtClean="0"/>
              <a:t>Top level</a:t>
            </a:r>
            <a:endParaRPr lang="en-US" sz="2000" i="0" dirty="0"/>
          </a:p>
        </p:txBody>
      </p:sp>
      <p:pic>
        <p:nvPicPr>
          <p:cNvPr id="1026" name="Picture 2" descr="C:\Documents and Settings\degeronimo.BNL\Desktop\Asic1.png"/>
          <p:cNvPicPr>
            <a:picLocks noChangeAspect="1" noChangeArrowheads="1"/>
          </p:cNvPicPr>
          <p:nvPr/>
        </p:nvPicPr>
        <p:blipFill>
          <a:blip r:embed="rId2" cstate="print"/>
          <a:srcRect l="38500" t="16800" r="29000" b="9600"/>
          <a:stretch>
            <a:fillRect/>
          </a:stretch>
        </p:blipFill>
        <p:spPr bwMode="auto">
          <a:xfrm>
            <a:off x="719032" y="1628800"/>
            <a:ext cx="2772308" cy="3923882"/>
          </a:xfrm>
          <a:prstGeom prst="rect">
            <a:avLst/>
          </a:prstGeom>
          <a:noFill/>
        </p:spPr>
      </p:pic>
      <p:pic>
        <p:nvPicPr>
          <p:cNvPr id="2050" name="Picture 2" descr="D:\AAA\Micromegas\ReviewOct2011\ASICschem1.png"/>
          <p:cNvPicPr>
            <a:picLocks noChangeAspect="1" noChangeArrowheads="1"/>
          </p:cNvPicPr>
          <p:nvPr/>
        </p:nvPicPr>
        <p:blipFill>
          <a:blip r:embed="rId3" cstate="print"/>
          <a:srcRect l="31000" t="16000" r="21500" b="8800"/>
          <a:stretch>
            <a:fillRect/>
          </a:stretch>
        </p:blipFill>
        <p:spPr bwMode="auto">
          <a:xfrm>
            <a:off x="3959392" y="1340768"/>
            <a:ext cx="4465036" cy="4418036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>
            <a:stCxn id="10" idx="1"/>
          </p:cNvCxnSpPr>
          <p:nvPr/>
        </p:nvCxnSpPr>
        <p:spPr bwMode="auto">
          <a:xfrm flipH="1">
            <a:off x="2807264" y="3388350"/>
            <a:ext cx="3008690" cy="184666"/>
          </a:xfrm>
          <a:prstGeom prst="straightConnector1">
            <a:avLst/>
          </a:prstGeom>
          <a:solidFill>
            <a:schemeClr val="tx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815954" y="3203684"/>
            <a:ext cx="702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rgbClr val="FFFF00"/>
                </a:solidFill>
                <a:latin typeface="Calibri" pitchFamily="34" charset="0"/>
              </a:rPr>
              <a:t>CORE</a:t>
            </a:r>
            <a:endParaRPr lang="en-US" sz="1800" i="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6794" y="1979548"/>
            <a:ext cx="1016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err="1" smtClean="0">
                <a:solidFill>
                  <a:srgbClr val="FFFF00"/>
                </a:solidFill>
                <a:latin typeface="Calibri" pitchFamily="34" charset="0"/>
              </a:rPr>
              <a:t>LVDS</a:t>
            </a:r>
            <a:r>
              <a:rPr lang="en-US" sz="1800" i="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1800" i="0" dirty="0" err="1" smtClean="0">
                <a:solidFill>
                  <a:srgbClr val="FFFF00"/>
                </a:solidFill>
                <a:latin typeface="Calibri" pitchFamily="34" charset="0"/>
              </a:rPr>
              <a:t>IOs</a:t>
            </a:r>
            <a:endParaRPr lang="en-US" sz="1800" i="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079612" y="6021288"/>
            <a:ext cx="4504383" cy="276999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i="0" dirty="0" smtClean="0">
                <a:latin typeface="Calibri" pitchFamily="34" charset="0"/>
              </a:rPr>
              <a:t> size  5.9 mm x 8.4 mm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719F7-55EB-46A0-A3A8-C77C1BAFC8B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5" name="Picture 30" descr="Log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4388" y="6525344"/>
            <a:ext cx="80581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96"/>
          <p:cNvSpPr txBox="1">
            <a:spLocks noChangeArrowheads="1"/>
          </p:cNvSpPr>
          <p:nvPr/>
        </p:nvSpPr>
        <p:spPr bwMode="auto">
          <a:xfrm>
            <a:off x="723900" y="80628"/>
            <a:ext cx="7696200" cy="400050"/>
          </a:xfrm>
          <a:prstGeom prst="rect">
            <a:avLst/>
          </a:prstGeom>
          <a:gradFill rotWithShape="0">
            <a:gsLst>
              <a:gs pos="0">
                <a:srgbClr val="FF7C80">
                  <a:gamma/>
                  <a:shade val="60000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6000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dirty="0" err="1" smtClean="0"/>
              <a:t>Pinout</a:t>
            </a:r>
            <a:endParaRPr lang="en-US" sz="2000" i="0" dirty="0"/>
          </a:p>
        </p:txBody>
      </p:sp>
      <p:pic>
        <p:nvPicPr>
          <p:cNvPr id="3074" name="Picture 2" descr="D:\AAA\Micromegas\VMM1\doc\pinou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948" y="764704"/>
            <a:ext cx="5212080" cy="5097780"/>
          </a:xfrm>
          <a:prstGeom prst="rect">
            <a:avLst/>
          </a:prstGeom>
          <a:noFill/>
        </p:spPr>
      </p:pic>
      <p:pic>
        <p:nvPicPr>
          <p:cNvPr id="11" name="Pictur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" y="1733878"/>
            <a:ext cx="4034294" cy="284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436096" y="620688"/>
            <a:ext cx="359989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l"/>
            <a:r>
              <a:rPr lang="en-US" sz="1200" i="0" dirty="0" err="1" smtClean="0">
                <a:solidFill>
                  <a:srgbClr val="000099"/>
                </a:solidFill>
                <a:latin typeface="Calibri" pitchFamily="34" charset="0"/>
              </a:rPr>
              <a:t>Pinout</a:t>
            </a:r>
            <a:endParaRPr lang="en-US" sz="1200" i="0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0" lvl="1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</a:t>
            </a:r>
            <a:r>
              <a:rPr lang="en-US" sz="1000" i="0" dirty="0" smtClean="0">
                <a:latin typeface="Calibri" pitchFamily="34" charset="0"/>
              </a:rPr>
              <a:t>176</a:t>
            </a:r>
            <a:r>
              <a:rPr lang="en-US" sz="1000" b="0" i="0" dirty="0" smtClean="0">
                <a:latin typeface="Calibri" pitchFamily="34" charset="0"/>
              </a:rPr>
              <a:t> pins (44 each side)</a:t>
            </a:r>
          </a:p>
          <a:p>
            <a:pPr marL="0" lvl="1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</a:t>
            </a:r>
            <a:r>
              <a:rPr lang="en-US" sz="1000" i="0" dirty="0" err="1" smtClean="0">
                <a:latin typeface="Calibri" pitchFamily="34" charset="0"/>
              </a:rPr>
              <a:t>Vdd,Vss</a:t>
            </a:r>
            <a:r>
              <a:rPr lang="en-US" sz="1000" b="0" i="0" dirty="0" smtClean="0">
                <a:latin typeface="Calibri" pitchFamily="34" charset="0"/>
              </a:rPr>
              <a:t>: analog supplies </a:t>
            </a:r>
            <a:r>
              <a:rPr lang="en-US" sz="1000" b="0" i="0" dirty="0" err="1" smtClean="0">
                <a:latin typeface="Calibri" pitchFamily="34" charset="0"/>
              </a:rPr>
              <a:t>1.2V</a:t>
            </a:r>
            <a:r>
              <a:rPr lang="en-US" sz="1000" b="0" i="0" dirty="0" smtClean="0">
                <a:latin typeface="Calibri" pitchFamily="34" charset="0"/>
              </a:rPr>
              <a:t> and grounds </a:t>
            </a:r>
            <a:r>
              <a:rPr lang="en-US" sz="1000" b="0" i="0" dirty="0" err="1" smtClean="0">
                <a:latin typeface="Calibri" pitchFamily="34" charset="0"/>
              </a:rPr>
              <a:t>0V</a:t>
            </a:r>
            <a:endParaRPr lang="en-US" sz="1000" b="0" i="0" dirty="0" smtClean="0">
              <a:latin typeface="Calibri" pitchFamily="34" charset="0"/>
            </a:endParaRPr>
          </a:p>
          <a:p>
            <a:pPr marL="0" lvl="1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</a:t>
            </a:r>
            <a:r>
              <a:rPr lang="en-US" sz="1000" i="0" dirty="0" err="1" smtClean="0">
                <a:latin typeface="Calibri" pitchFamily="34" charset="0"/>
              </a:rPr>
              <a:t>Vddd</a:t>
            </a:r>
            <a:r>
              <a:rPr lang="en-US" sz="1000" i="0" dirty="0" smtClean="0">
                <a:latin typeface="Calibri" pitchFamily="34" charset="0"/>
              </a:rPr>
              <a:t>, </a:t>
            </a:r>
            <a:r>
              <a:rPr lang="en-US" sz="1000" i="0" dirty="0" err="1" smtClean="0">
                <a:latin typeface="Calibri" pitchFamily="34" charset="0"/>
              </a:rPr>
              <a:t>Vssd</a:t>
            </a:r>
            <a:r>
              <a:rPr lang="en-US" sz="1000" b="0" i="0" dirty="0" smtClean="0">
                <a:latin typeface="Calibri" pitchFamily="34" charset="0"/>
              </a:rPr>
              <a:t>: digital supplies </a:t>
            </a:r>
            <a:r>
              <a:rPr lang="en-US" sz="1000" b="0" i="0" dirty="0" err="1" smtClean="0">
                <a:latin typeface="Calibri" pitchFamily="34" charset="0"/>
              </a:rPr>
              <a:t>1.2V</a:t>
            </a:r>
            <a:r>
              <a:rPr lang="en-US" sz="1000" b="0" i="0" dirty="0" smtClean="0">
                <a:latin typeface="Calibri" pitchFamily="34" charset="0"/>
              </a:rPr>
              <a:t> and grounds </a:t>
            </a:r>
            <a:r>
              <a:rPr lang="en-US" sz="1000" b="0" i="0" dirty="0" err="1" smtClean="0">
                <a:latin typeface="Calibri" pitchFamily="34" charset="0"/>
              </a:rPr>
              <a:t>0V</a:t>
            </a:r>
            <a:endParaRPr lang="en-US" sz="1000" b="0" i="0" dirty="0" smtClean="0">
              <a:latin typeface="Calibri" pitchFamily="34" charset="0"/>
            </a:endParaRPr>
          </a:p>
          <a:p>
            <a:pPr marL="0" lvl="1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</a:t>
            </a:r>
            <a:r>
              <a:rPr lang="en-US" sz="1000" i="0" dirty="0" err="1" smtClean="0">
                <a:latin typeface="Calibri" pitchFamily="34" charset="0"/>
              </a:rPr>
              <a:t>Vddp0-Vddp3</a:t>
            </a:r>
            <a:r>
              <a:rPr lang="en-US" sz="1000" b="0" i="0" dirty="0" smtClean="0">
                <a:latin typeface="Calibri" pitchFamily="34" charset="0"/>
              </a:rPr>
              <a:t>: charge amplifier supplies </a:t>
            </a:r>
            <a:r>
              <a:rPr lang="en-US" sz="1000" b="0" i="0" dirty="0" err="1" smtClean="0">
                <a:latin typeface="Calibri" pitchFamily="34" charset="0"/>
              </a:rPr>
              <a:t>1.2V</a:t>
            </a:r>
            <a:endParaRPr lang="en-US" sz="1000" b="0" i="0" dirty="0" smtClean="0">
              <a:latin typeface="Calibri" pitchFamily="34" charset="0"/>
            </a:endParaRPr>
          </a:p>
          <a:p>
            <a:pPr marL="0" lvl="1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</a:t>
            </a:r>
            <a:r>
              <a:rPr lang="en-US" sz="1000" i="0" dirty="0" err="1" smtClean="0">
                <a:latin typeface="Calibri" pitchFamily="34" charset="0"/>
              </a:rPr>
              <a:t>V600m</a:t>
            </a:r>
            <a:r>
              <a:rPr lang="en-US" sz="1000" b="0" i="0" dirty="0" smtClean="0">
                <a:latin typeface="Calibri" pitchFamily="34" charset="0"/>
              </a:rPr>
              <a:t>: reference for </a:t>
            </a:r>
            <a:r>
              <a:rPr lang="en-US" sz="1000" b="0" i="0" dirty="0" err="1" smtClean="0">
                <a:latin typeface="Calibri" pitchFamily="34" charset="0"/>
              </a:rPr>
              <a:t>LVDS</a:t>
            </a:r>
            <a:r>
              <a:rPr lang="en-US" sz="1000" b="0" i="0" dirty="0" smtClean="0">
                <a:latin typeface="Calibri" pitchFamily="34" charset="0"/>
              </a:rPr>
              <a:t> </a:t>
            </a:r>
            <a:r>
              <a:rPr lang="en-US" sz="1000" b="0" i="0" dirty="0" err="1" smtClean="0">
                <a:latin typeface="Calibri" pitchFamily="34" charset="0"/>
              </a:rPr>
              <a:t>600mV</a:t>
            </a:r>
            <a:endParaRPr lang="en-US" sz="1000" b="0" i="0" dirty="0" smtClean="0">
              <a:latin typeface="Calibri" pitchFamily="34" charset="0"/>
            </a:endParaRPr>
          </a:p>
          <a:p>
            <a:pPr marL="0" lvl="1" algn="l">
              <a:buFont typeface="Arial" pitchFamily="34" charset="0"/>
              <a:buChar char="•"/>
            </a:pPr>
            <a:endParaRPr lang="en-US" sz="1000" b="0" i="0" dirty="0" smtClean="0">
              <a:latin typeface="Calibri" pitchFamily="34" charset="0"/>
            </a:endParaRPr>
          </a:p>
          <a:p>
            <a:pPr marL="0" lvl="1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</a:t>
            </a:r>
            <a:r>
              <a:rPr lang="en-US" sz="1000" i="0" dirty="0" err="1" smtClean="0">
                <a:latin typeface="Calibri" pitchFamily="34" charset="0"/>
              </a:rPr>
              <a:t>i0-i63</a:t>
            </a:r>
            <a:r>
              <a:rPr lang="en-US" sz="1000" b="0" i="0" dirty="0" smtClean="0">
                <a:latin typeface="Calibri" pitchFamily="34" charset="0"/>
              </a:rPr>
              <a:t>: </a:t>
            </a:r>
            <a:r>
              <a:rPr lang="en-US" sz="1000" i="0" dirty="0" smtClean="0">
                <a:solidFill>
                  <a:srgbClr val="960000"/>
                </a:solidFill>
                <a:latin typeface="Calibri" pitchFamily="34" charset="0"/>
              </a:rPr>
              <a:t>analog inputs</a:t>
            </a:r>
            <a:r>
              <a:rPr lang="en-US" sz="1000" b="0" i="0" dirty="0" smtClean="0">
                <a:latin typeface="Calibri" pitchFamily="34" charset="0"/>
              </a:rPr>
              <a:t>, </a:t>
            </a:r>
            <a:r>
              <a:rPr lang="en-US" sz="1000" b="0" i="0" dirty="0" err="1" smtClean="0">
                <a:latin typeface="Calibri" pitchFamily="34" charset="0"/>
              </a:rPr>
              <a:t>ESD</a:t>
            </a:r>
            <a:r>
              <a:rPr lang="en-US" sz="1000" b="0" i="0" dirty="0" smtClean="0">
                <a:latin typeface="Calibri" pitchFamily="34" charset="0"/>
              </a:rPr>
              <a:t> protected</a:t>
            </a:r>
          </a:p>
          <a:p>
            <a:pPr marL="0" lvl="1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</a:t>
            </a:r>
            <a:r>
              <a:rPr lang="en-US" sz="1000" i="0" dirty="0" smtClean="0">
                <a:latin typeface="Calibri" pitchFamily="34" charset="0"/>
              </a:rPr>
              <a:t>mo</a:t>
            </a:r>
            <a:r>
              <a:rPr lang="en-US" sz="1000" b="0" i="0" dirty="0" smtClean="0">
                <a:latin typeface="Calibri" pitchFamily="34" charset="0"/>
              </a:rPr>
              <a:t>: monitor multiplexed analog output</a:t>
            </a:r>
          </a:p>
          <a:p>
            <a:pPr marL="0" lvl="1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</a:t>
            </a:r>
            <a:r>
              <a:rPr lang="en-US" sz="1000" i="0" dirty="0" err="1" smtClean="0">
                <a:latin typeface="Calibri" pitchFamily="34" charset="0"/>
              </a:rPr>
              <a:t>pdo</a:t>
            </a:r>
            <a:r>
              <a:rPr lang="en-US" sz="1000" b="0" i="0" dirty="0" smtClean="0">
                <a:latin typeface="Calibri" pitchFamily="34" charset="0"/>
              </a:rPr>
              <a:t>: </a:t>
            </a:r>
            <a:r>
              <a:rPr lang="en-US" sz="1000" i="0" dirty="0" smtClean="0">
                <a:solidFill>
                  <a:srgbClr val="960000"/>
                </a:solidFill>
                <a:latin typeface="Calibri" pitchFamily="34" charset="0"/>
              </a:rPr>
              <a:t>peak detector </a:t>
            </a:r>
            <a:r>
              <a:rPr lang="en-US" sz="1000" b="0" i="0" dirty="0" smtClean="0">
                <a:latin typeface="Calibri" pitchFamily="34" charset="0"/>
              </a:rPr>
              <a:t>multiplexed analog output</a:t>
            </a:r>
          </a:p>
          <a:p>
            <a:pPr marL="0" lvl="1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</a:t>
            </a:r>
            <a:r>
              <a:rPr lang="en-US" sz="1000" i="0" dirty="0" err="1" smtClean="0">
                <a:latin typeface="Calibri" pitchFamily="34" charset="0"/>
              </a:rPr>
              <a:t>tdo</a:t>
            </a:r>
            <a:r>
              <a:rPr lang="en-US" sz="1000" b="0" i="0" dirty="0" smtClean="0">
                <a:latin typeface="Calibri" pitchFamily="34" charset="0"/>
              </a:rPr>
              <a:t>: </a:t>
            </a:r>
            <a:r>
              <a:rPr lang="en-US" sz="1000" i="0" dirty="0" smtClean="0">
                <a:solidFill>
                  <a:srgbClr val="960000"/>
                </a:solidFill>
                <a:latin typeface="Calibri" pitchFamily="34" charset="0"/>
              </a:rPr>
              <a:t>time detector </a:t>
            </a:r>
            <a:r>
              <a:rPr lang="en-US" sz="1000" b="0" i="0" dirty="0" smtClean="0">
                <a:latin typeface="Calibri" pitchFamily="34" charset="0"/>
              </a:rPr>
              <a:t>multiplexed analog output</a:t>
            </a:r>
          </a:p>
          <a:p>
            <a:pPr marL="0" lvl="1" algn="l">
              <a:buFont typeface="Arial" pitchFamily="34" charset="0"/>
              <a:buChar char="•"/>
            </a:pPr>
            <a:endParaRPr lang="en-US" sz="1000" b="0" i="0" dirty="0" smtClean="0">
              <a:latin typeface="Calibri" pitchFamily="34" charset="0"/>
            </a:endParaRPr>
          </a:p>
          <a:p>
            <a:pPr marL="0" lvl="1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</a:t>
            </a:r>
            <a:r>
              <a:rPr lang="en-US" sz="1000" i="0" dirty="0" smtClean="0">
                <a:latin typeface="Calibri" pitchFamily="34" charset="0"/>
              </a:rPr>
              <a:t>flag</a:t>
            </a:r>
            <a:r>
              <a:rPr lang="en-US" sz="1000" b="0" i="0" dirty="0" smtClean="0">
                <a:latin typeface="Calibri" pitchFamily="34" charset="0"/>
              </a:rPr>
              <a:t>: event indicator</a:t>
            </a:r>
          </a:p>
          <a:p>
            <a:pPr marL="0" lvl="1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</a:t>
            </a:r>
            <a:r>
              <a:rPr lang="en-US" sz="1000" i="0" dirty="0" err="1" smtClean="0">
                <a:latin typeface="Calibri" pitchFamily="34" charset="0"/>
              </a:rPr>
              <a:t>a0-a5</a:t>
            </a:r>
            <a:r>
              <a:rPr lang="en-US" sz="1000" b="0" i="0" dirty="0" smtClean="0">
                <a:latin typeface="Calibri" pitchFamily="34" charset="0"/>
              </a:rPr>
              <a:t>: multiplexed address, </a:t>
            </a:r>
            <a:r>
              <a:rPr lang="en-US" sz="1000" b="0" i="0" dirty="0" err="1" smtClean="0">
                <a:latin typeface="Calibri" pitchFamily="34" charset="0"/>
              </a:rPr>
              <a:t>tristated</a:t>
            </a:r>
            <a:r>
              <a:rPr lang="en-US" sz="1000" b="0" i="0" dirty="0" smtClean="0">
                <a:latin typeface="Calibri" pitchFamily="34" charset="0"/>
              </a:rPr>
              <a:t> (driven with token)</a:t>
            </a:r>
          </a:p>
          <a:p>
            <a:pPr marL="0" lvl="1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</a:t>
            </a:r>
            <a:r>
              <a:rPr lang="en-US" sz="1000" i="0" dirty="0" err="1" smtClean="0">
                <a:latin typeface="Calibri" pitchFamily="34" charset="0"/>
              </a:rPr>
              <a:t>ttp0-ttp7</a:t>
            </a:r>
            <a:r>
              <a:rPr lang="en-US" sz="1000" b="0" i="0" dirty="0" smtClean="0">
                <a:latin typeface="Calibri" pitchFamily="34" charset="0"/>
              </a:rPr>
              <a:t> and </a:t>
            </a:r>
            <a:r>
              <a:rPr lang="en-US" sz="1000" i="0" dirty="0" err="1" smtClean="0">
                <a:latin typeface="Calibri" pitchFamily="34" charset="0"/>
              </a:rPr>
              <a:t>ttp56-ttp63</a:t>
            </a:r>
            <a:r>
              <a:rPr lang="en-US" sz="1000" b="0" i="0" dirty="0" smtClean="0">
                <a:latin typeface="Calibri" pitchFamily="34" charset="0"/>
              </a:rPr>
              <a:t>: </a:t>
            </a:r>
            <a:r>
              <a:rPr lang="en-US" sz="1000" i="0" dirty="0" err="1" smtClean="0">
                <a:solidFill>
                  <a:srgbClr val="960000"/>
                </a:solidFill>
                <a:latin typeface="Calibri" pitchFamily="34" charset="0"/>
              </a:rPr>
              <a:t>ToT</a:t>
            </a:r>
            <a:r>
              <a:rPr lang="en-US" sz="1000" i="0" dirty="0" smtClean="0">
                <a:solidFill>
                  <a:srgbClr val="960000"/>
                </a:solidFill>
                <a:latin typeface="Calibri" pitchFamily="34" charset="0"/>
              </a:rPr>
              <a:t> or </a:t>
            </a:r>
            <a:r>
              <a:rPr lang="en-US" sz="1000" i="0" dirty="0" err="1" smtClean="0">
                <a:solidFill>
                  <a:srgbClr val="960000"/>
                </a:solidFill>
                <a:latin typeface="Calibri" pitchFamily="34" charset="0"/>
              </a:rPr>
              <a:t>TtP</a:t>
            </a:r>
            <a:endParaRPr lang="en-US" sz="1000" i="0" dirty="0" smtClean="0">
              <a:solidFill>
                <a:srgbClr val="960000"/>
              </a:solidFill>
              <a:latin typeface="Calibri" pitchFamily="34" charset="0"/>
            </a:endParaRPr>
          </a:p>
          <a:p>
            <a:pPr marL="0" lvl="1" algn="l"/>
            <a:endParaRPr lang="en-US" sz="1000" b="0" i="0" dirty="0" smtClean="0">
              <a:latin typeface="Calibri" pitchFamily="34" charset="0"/>
            </a:endParaRPr>
          </a:p>
          <a:p>
            <a:pPr marL="0" lvl="1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</a:t>
            </a:r>
            <a:r>
              <a:rPr lang="en-US" sz="1000" i="0" dirty="0" err="1" smtClean="0">
                <a:latin typeface="Calibri" pitchFamily="34" charset="0"/>
              </a:rPr>
              <a:t>fflag</a:t>
            </a:r>
            <a:r>
              <a:rPr lang="en-US" sz="1000" b="0" i="0" dirty="0" smtClean="0">
                <a:latin typeface="Calibri" pitchFamily="34" charset="0"/>
              </a:rPr>
              <a:t>: </a:t>
            </a:r>
            <a:r>
              <a:rPr lang="en-US" sz="1000" i="0" dirty="0" smtClean="0">
                <a:solidFill>
                  <a:srgbClr val="960000"/>
                </a:solidFill>
                <a:latin typeface="Calibri" pitchFamily="34" charset="0"/>
              </a:rPr>
              <a:t>ART</a:t>
            </a:r>
            <a:r>
              <a:rPr lang="en-US" sz="1000" b="0" i="0" dirty="0" smtClean="0">
                <a:latin typeface="Calibri" pitchFamily="34" charset="0"/>
              </a:rPr>
              <a:t> event indicator</a:t>
            </a:r>
          </a:p>
          <a:p>
            <a:pPr marL="0" lvl="1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</a:t>
            </a:r>
            <a:r>
              <a:rPr lang="en-US" sz="1000" i="0" dirty="0" err="1" smtClean="0">
                <a:latin typeface="Calibri" pitchFamily="34" charset="0"/>
              </a:rPr>
              <a:t>fa0-fa5</a:t>
            </a:r>
            <a:r>
              <a:rPr lang="en-US" sz="1000" b="0" i="0" dirty="0" smtClean="0">
                <a:latin typeface="Calibri" pitchFamily="34" charset="0"/>
              </a:rPr>
              <a:t>: ART address output</a:t>
            </a:r>
          </a:p>
          <a:p>
            <a:pPr marL="0" lvl="1" algn="l"/>
            <a:r>
              <a:rPr lang="en-US" sz="1000" b="0" i="0" dirty="0" smtClean="0">
                <a:latin typeface="Calibri" pitchFamily="34" charset="0"/>
              </a:rPr>
              <a:t> </a:t>
            </a:r>
          </a:p>
          <a:p>
            <a:pPr marL="0" lvl="1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</a:t>
            </a:r>
            <a:r>
              <a:rPr lang="en-US" sz="1000" i="0" dirty="0" err="1" smtClean="0">
                <a:latin typeface="Calibri" pitchFamily="34" charset="0"/>
              </a:rPr>
              <a:t>stp</a:t>
            </a:r>
            <a:r>
              <a:rPr lang="en-US" sz="1000" b="0" i="0" dirty="0" smtClean="0">
                <a:latin typeface="Calibri" pitchFamily="34" charset="0"/>
              </a:rPr>
              <a:t>: timing stop</a:t>
            </a:r>
          </a:p>
          <a:p>
            <a:pPr marL="0" lvl="1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</a:t>
            </a:r>
            <a:r>
              <a:rPr lang="en-US" sz="1000" i="0" dirty="0" smtClean="0">
                <a:latin typeface="Calibri" pitchFamily="34" charset="0"/>
              </a:rPr>
              <a:t>sett, </a:t>
            </a:r>
            <a:r>
              <a:rPr lang="en-US" sz="1000" i="0" dirty="0" err="1" smtClean="0">
                <a:latin typeface="Calibri" pitchFamily="34" charset="0"/>
              </a:rPr>
              <a:t>setb</a:t>
            </a:r>
            <a:r>
              <a:rPr lang="en-US" sz="1000" b="0" i="0" dirty="0" smtClean="0">
                <a:latin typeface="Calibri" pitchFamily="34" charset="0"/>
              </a:rPr>
              <a:t>: </a:t>
            </a:r>
            <a:r>
              <a:rPr lang="en-US" sz="1000" b="0" i="0" dirty="0" err="1" smtClean="0">
                <a:latin typeface="Calibri" pitchFamily="34" charset="0"/>
              </a:rPr>
              <a:t>ch0</a:t>
            </a:r>
            <a:r>
              <a:rPr lang="en-US" sz="1000" b="0" i="0" dirty="0" smtClean="0">
                <a:latin typeface="Calibri" pitchFamily="34" charset="0"/>
              </a:rPr>
              <a:t>, </a:t>
            </a:r>
            <a:r>
              <a:rPr lang="en-US" sz="1000" b="0" i="0" dirty="0" err="1" smtClean="0">
                <a:latin typeface="Calibri" pitchFamily="34" charset="0"/>
              </a:rPr>
              <a:t>ch63</a:t>
            </a:r>
            <a:r>
              <a:rPr lang="en-US" sz="1000" b="0" i="0" dirty="0" smtClean="0">
                <a:latin typeface="Calibri" pitchFamily="34" charset="0"/>
              </a:rPr>
              <a:t> </a:t>
            </a:r>
            <a:r>
              <a:rPr lang="en-US" sz="1000" i="0" dirty="0" smtClean="0">
                <a:solidFill>
                  <a:srgbClr val="960000"/>
                </a:solidFill>
                <a:latin typeface="Calibri" pitchFamily="34" charset="0"/>
              </a:rPr>
              <a:t>neighbor</a:t>
            </a:r>
            <a:r>
              <a:rPr lang="en-US" sz="1000" b="0" i="0" dirty="0" smtClean="0">
                <a:latin typeface="Calibri" pitchFamily="34" charset="0"/>
              </a:rPr>
              <a:t> chip triggers (bi-directional)</a:t>
            </a:r>
          </a:p>
          <a:p>
            <a:pPr marL="0" lvl="1" algn="l"/>
            <a:endParaRPr lang="en-US" sz="1000" b="0" i="0" dirty="0" smtClean="0">
              <a:latin typeface="Calibri" pitchFamily="34" charset="0"/>
            </a:endParaRPr>
          </a:p>
          <a:p>
            <a:pPr marL="0" lvl="1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</a:t>
            </a:r>
            <a:r>
              <a:rPr lang="en-US" sz="1000" i="0" dirty="0" err="1" smtClean="0">
                <a:latin typeface="Calibri" pitchFamily="34" charset="0"/>
              </a:rPr>
              <a:t>ena</a:t>
            </a:r>
            <a:r>
              <a:rPr lang="en-US" sz="1000" b="0" i="0" dirty="0" smtClean="0">
                <a:latin typeface="Calibri" pitchFamily="34" charset="0"/>
              </a:rPr>
              <a:t>: acquisition enable</a:t>
            </a:r>
          </a:p>
          <a:p>
            <a:pPr marL="457200" lvl="3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</a:t>
            </a:r>
            <a:r>
              <a:rPr lang="en-US" sz="1000" b="0" i="0" dirty="0" err="1" smtClean="0">
                <a:latin typeface="Calibri" pitchFamily="34" charset="0"/>
              </a:rPr>
              <a:t>ena</a:t>
            </a:r>
            <a:r>
              <a:rPr lang="en-US" sz="1000" b="0" i="0" dirty="0" smtClean="0">
                <a:latin typeface="Calibri" pitchFamily="34" charset="0"/>
              </a:rPr>
              <a:t> high, </a:t>
            </a:r>
            <a:r>
              <a:rPr lang="en-US" sz="1000" b="0" i="0" dirty="0" err="1" smtClean="0">
                <a:latin typeface="Calibri" pitchFamily="34" charset="0"/>
              </a:rPr>
              <a:t>wen</a:t>
            </a:r>
            <a:r>
              <a:rPr lang="en-US" sz="1000" b="0" i="0" dirty="0" smtClean="0">
                <a:latin typeface="Calibri" pitchFamily="34" charset="0"/>
              </a:rPr>
              <a:t> low: acquisition mode</a:t>
            </a:r>
          </a:p>
          <a:p>
            <a:pPr marL="457200" lvl="3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</a:t>
            </a:r>
            <a:r>
              <a:rPr lang="en-US" sz="1000" b="0" i="0" dirty="0" err="1" smtClean="0">
                <a:latin typeface="Calibri" pitchFamily="34" charset="0"/>
              </a:rPr>
              <a:t>ena</a:t>
            </a:r>
            <a:r>
              <a:rPr lang="en-US" sz="1000" b="0" i="0" dirty="0" smtClean="0">
                <a:latin typeface="Calibri" pitchFamily="34" charset="0"/>
              </a:rPr>
              <a:t> low, </a:t>
            </a:r>
            <a:r>
              <a:rPr lang="en-US" sz="1000" b="0" i="0" dirty="0" err="1" smtClean="0">
                <a:latin typeface="Calibri" pitchFamily="34" charset="0"/>
              </a:rPr>
              <a:t>wen</a:t>
            </a:r>
            <a:r>
              <a:rPr lang="en-US" sz="1000" b="0" i="0" dirty="0" smtClean="0">
                <a:latin typeface="Calibri" pitchFamily="34" charset="0"/>
              </a:rPr>
              <a:t> low: readout mode</a:t>
            </a:r>
          </a:p>
          <a:p>
            <a:pPr marL="457200" lvl="3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</a:t>
            </a:r>
            <a:r>
              <a:rPr lang="en-US" sz="1000" b="0" i="0" dirty="0" err="1" smtClean="0">
                <a:latin typeface="Calibri" pitchFamily="34" charset="0"/>
              </a:rPr>
              <a:t>ena</a:t>
            </a:r>
            <a:r>
              <a:rPr lang="en-US" sz="1000" b="0" i="0" dirty="0" smtClean="0">
                <a:latin typeface="Calibri" pitchFamily="34" charset="0"/>
              </a:rPr>
              <a:t> pulse, </a:t>
            </a:r>
            <a:r>
              <a:rPr lang="en-US" sz="1000" b="0" i="0" dirty="0" err="1" smtClean="0">
                <a:latin typeface="Calibri" pitchFamily="34" charset="0"/>
              </a:rPr>
              <a:t>wen</a:t>
            </a:r>
            <a:r>
              <a:rPr lang="en-US" sz="1000" b="0" i="0" dirty="0" smtClean="0">
                <a:latin typeface="Calibri" pitchFamily="34" charset="0"/>
              </a:rPr>
              <a:t> high: global reset</a:t>
            </a:r>
          </a:p>
          <a:p>
            <a:pPr marL="0" lvl="1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</a:t>
            </a:r>
            <a:r>
              <a:rPr lang="en-US" sz="1000" i="0" dirty="0" err="1" smtClean="0">
                <a:latin typeface="Calibri" pitchFamily="34" charset="0"/>
              </a:rPr>
              <a:t>wen</a:t>
            </a:r>
            <a:r>
              <a:rPr lang="en-US" sz="1000" b="0" i="0" dirty="0" smtClean="0">
                <a:latin typeface="Calibri" pitchFamily="34" charset="0"/>
              </a:rPr>
              <a:t>: configuration enable</a:t>
            </a:r>
          </a:p>
          <a:p>
            <a:pPr marL="457200" lvl="3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</a:t>
            </a:r>
            <a:r>
              <a:rPr lang="en-US" sz="1000" b="0" i="0" dirty="0" err="1" smtClean="0">
                <a:latin typeface="Calibri" pitchFamily="34" charset="0"/>
              </a:rPr>
              <a:t>wen</a:t>
            </a:r>
            <a:r>
              <a:rPr lang="en-US" sz="1000" b="0" i="0" dirty="0" smtClean="0">
                <a:latin typeface="Calibri" pitchFamily="34" charset="0"/>
              </a:rPr>
              <a:t> high: configuration mode</a:t>
            </a:r>
          </a:p>
          <a:p>
            <a:pPr marL="457200" lvl="3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</a:t>
            </a:r>
            <a:r>
              <a:rPr lang="en-US" sz="1000" b="0" i="0" dirty="0" err="1" smtClean="0">
                <a:latin typeface="Calibri" pitchFamily="34" charset="0"/>
              </a:rPr>
              <a:t>wen</a:t>
            </a:r>
            <a:r>
              <a:rPr lang="en-US" sz="1000" b="0" i="0" dirty="0" smtClean="0">
                <a:latin typeface="Calibri" pitchFamily="34" charset="0"/>
              </a:rPr>
              <a:t> pulse: acquisition reset</a:t>
            </a:r>
          </a:p>
          <a:p>
            <a:pPr marL="0" lvl="1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</a:t>
            </a:r>
            <a:r>
              <a:rPr lang="en-US" sz="1000" i="0" dirty="0" smtClean="0">
                <a:latin typeface="Calibri" pitchFamily="34" charset="0"/>
              </a:rPr>
              <a:t>ck</a:t>
            </a:r>
            <a:r>
              <a:rPr lang="en-US" sz="1000" b="0" i="0" dirty="0" smtClean="0">
                <a:latin typeface="Calibri" pitchFamily="34" charset="0"/>
              </a:rPr>
              <a:t>: clock</a:t>
            </a:r>
          </a:p>
          <a:p>
            <a:pPr marL="457200" lvl="3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in acquisition mode ck is counter clock</a:t>
            </a:r>
          </a:p>
          <a:p>
            <a:pPr marL="457200" lvl="3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in readout mode ck is readout clock</a:t>
            </a:r>
          </a:p>
          <a:p>
            <a:pPr marL="457200" lvl="3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in configuration mode ck is </a:t>
            </a:r>
            <a:r>
              <a:rPr lang="en-US" sz="1000" b="0" i="0" dirty="0" err="1" smtClean="0">
                <a:latin typeface="Calibri" pitchFamily="34" charset="0"/>
              </a:rPr>
              <a:t>writein</a:t>
            </a:r>
            <a:r>
              <a:rPr lang="en-US" sz="1000" b="0" i="0" dirty="0" smtClean="0">
                <a:latin typeface="Calibri" pitchFamily="34" charset="0"/>
              </a:rPr>
              <a:t> clock</a:t>
            </a:r>
          </a:p>
          <a:p>
            <a:pPr marL="0" lvl="1" algn="l">
              <a:buFont typeface="Arial" pitchFamily="34" charset="0"/>
              <a:buChar char="•"/>
            </a:pPr>
            <a:endParaRPr lang="en-US" sz="1000" b="0" i="0" dirty="0" smtClean="0">
              <a:latin typeface="Calibri" pitchFamily="34" charset="0"/>
            </a:endParaRPr>
          </a:p>
          <a:p>
            <a:pPr marL="0" lvl="1" algn="l">
              <a:buFont typeface="Arial" pitchFamily="34" charset="0"/>
              <a:buChar char="•"/>
            </a:pPr>
            <a:r>
              <a:rPr lang="en-US" sz="1000" i="0" dirty="0" smtClean="0">
                <a:latin typeface="Calibri" pitchFamily="34" charset="0"/>
              </a:rPr>
              <a:t> </a:t>
            </a:r>
            <a:r>
              <a:rPr lang="en-US" sz="1000" i="0" dirty="0" err="1" smtClean="0">
                <a:latin typeface="Calibri" pitchFamily="34" charset="0"/>
              </a:rPr>
              <a:t>tki</a:t>
            </a:r>
            <a:r>
              <a:rPr lang="en-US" sz="1000" i="0" dirty="0" smtClean="0">
                <a:latin typeface="Calibri" pitchFamily="34" charset="0"/>
              </a:rPr>
              <a:t>, </a:t>
            </a:r>
            <a:r>
              <a:rPr lang="en-US" sz="1000" i="0" dirty="0" err="1" smtClean="0">
                <a:latin typeface="Calibri" pitchFamily="34" charset="0"/>
              </a:rPr>
              <a:t>tko</a:t>
            </a:r>
            <a:r>
              <a:rPr lang="en-US" sz="1000" b="0" i="0" dirty="0" smtClean="0">
                <a:latin typeface="Calibri" pitchFamily="34" charset="0"/>
              </a:rPr>
              <a:t>: token input and output (3/2 clock wider)</a:t>
            </a:r>
          </a:p>
          <a:p>
            <a:pPr marL="0" lvl="1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</a:t>
            </a:r>
            <a:r>
              <a:rPr lang="en-US" sz="1000" i="0" dirty="0" err="1" smtClean="0">
                <a:latin typeface="Calibri" pitchFamily="34" charset="0"/>
              </a:rPr>
              <a:t>di</a:t>
            </a:r>
            <a:r>
              <a:rPr lang="en-US" sz="1000" i="0" dirty="0" smtClean="0">
                <a:latin typeface="Calibri" pitchFamily="34" charset="0"/>
              </a:rPr>
              <a:t>, do</a:t>
            </a:r>
            <a:r>
              <a:rPr lang="en-US" sz="1000" b="0" i="0" dirty="0" smtClean="0">
                <a:latin typeface="Calibri" pitchFamily="34" charset="0"/>
              </a:rPr>
              <a:t>: data configuration input and output (1/2 clock shifted)</a:t>
            </a:r>
          </a:p>
          <a:p>
            <a:pPr marL="457200" lvl="3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in acquisition mode </a:t>
            </a:r>
            <a:r>
              <a:rPr lang="en-US" sz="1000" b="0" i="0" dirty="0" err="1" smtClean="0">
                <a:latin typeface="Calibri" pitchFamily="34" charset="0"/>
              </a:rPr>
              <a:t>di</a:t>
            </a:r>
            <a:r>
              <a:rPr lang="en-US" sz="1000" b="0" i="0" dirty="0" smtClean="0">
                <a:latin typeface="Calibri" pitchFamily="34" charset="0"/>
              </a:rPr>
              <a:t> is </a:t>
            </a:r>
            <a:r>
              <a:rPr lang="en-US" sz="1000" b="0" i="0" dirty="0" err="1" smtClean="0">
                <a:latin typeface="Calibri" pitchFamily="34" charset="0"/>
              </a:rPr>
              <a:t>pulser</a:t>
            </a:r>
            <a:r>
              <a:rPr lang="en-US" sz="1000" b="0" i="0" dirty="0" smtClean="0">
                <a:latin typeface="Calibri" pitchFamily="34" charset="0"/>
              </a:rPr>
              <a:t> clock</a:t>
            </a:r>
          </a:p>
          <a:p>
            <a:pPr algn="l">
              <a:buFont typeface="Arial" pitchFamily="34" charset="0"/>
              <a:buChar char="•"/>
            </a:pP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719F7-55EB-46A0-A3A8-C77C1BAFC8B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" name="Picture 30" descr="Log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4388" y="6525344"/>
            <a:ext cx="80581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96"/>
          <p:cNvSpPr txBox="1">
            <a:spLocks noChangeArrowheads="1"/>
          </p:cNvSpPr>
          <p:nvPr/>
        </p:nvSpPr>
        <p:spPr bwMode="auto">
          <a:xfrm>
            <a:off x="723900" y="80628"/>
            <a:ext cx="7696200" cy="400050"/>
          </a:xfrm>
          <a:prstGeom prst="rect">
            <a:avLst/>
          </a:prstGeom>
          <a:gradFill rotWithShape="0">
            <a:gsLst>
              <a:gs pos="0">
                <a:srgbClr val="FF7C80">
                  <a:gamma/>
                  <a:shade val="60000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6000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dirty="0" smtClean="0"/>
              <a:t>Schedule and status</a:t>
            </a:r>
            <a:endParaRPr lang="en-US" sz="2000" i="0" dirty="0"/>
          </a:p>
        </p:txBody>
      </p:sp>
      <p:graphicFrame>
        <p:nvGraphicFramePr>
          <p:cNvPr id="83" name="Table 82"/>
          <p:cNvGraphicFramePr>
            <a:graphicFrameLocks noGrp="1"/>
          </p:cNvGraphicFramePr>
          <p:nvPr/>
        </p:nvGraphicFramePr>
        <p:xfrm>
          <a:off x="1079612" y="755340"/>
          <a:ext cx="6984775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9829"/>
                <a:gridCol w="2347473"/>
                <a:gridCol w="2347473"/>
              </a:tblGrid>
              <a:tr h="289370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scheduled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completed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937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Analog section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smtClean="0">
                          <a:solidFill>
                            <a:srgbClr val="000099"/>
                          </a:solidFill>
                        </a:rPr>
                        <a:t>Jan 2011</a:t>
                      </a:r>
                      <a:endParaRPr lang="en-US" sz="1300" b="0" dirty="0">
                        <a:solidFill>
                          <a:srgbClr val="00009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smtClean="0">
                          <a:solidFill>
                            <a:srgbClr val="000099"/>
                          </a:solidFill>
                        </a:rPr>
                        <a:t>February 2011</a:t>
                      </a:r>
                      <a:endParaRPr lang="en-US" sz="1300" b="0" dirty="0">
                        <a:solidFill>
                          <a:srgbClr val="000099"/>
                        </a:solidFill>
                      </a:endParaRPr>
                    </a:p>
                  </a:txBody>
                  <a:tcPr anchor="ctr"/>
                </a:tc>
              </a:tr>
              <a:tr h="28937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Peak/time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section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smtClean="0">
                          <a:solidFill>
                            <a:srgbClr val="000099"/>
                          </a:solidFill>
                        </a:rPr>
                        <a:t>March</a:t>
                      </a:r>
                      <a:endParaRPr lang="en-US" sz="1300" b="0" dirty="0">
                        <a:solidFill>
                          <a:srgbClr val="00009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smtClean="0">
                          <a:solidFill>
                            <a:srgbClr val="000099"/>
                          </a:solidFill>
                        </a:rPr>
                        <a:t>April</a:t>
                      </a:r>
                      <a:endParaRPr lang="en-US" sz="1300" b="0" dirty="0">
                        <a:solidFill>
                          <a:srgbClr val="000099"/>
                        </a:solidFill>
                      </a:endParaRPr>
                    </a:p>
                  </a:txBody>
                  <a:tcPr anchor="ctr"/>
                </a:tc>
              </a:tr>
              <a:tr h="289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Common circuitry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rgbClr val="000099"/>
                          </a:solidFill>
                        </a:rPr>
                        <a:t>April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rgbClr val="000099"/>
                          </a:solidFill>
                        </a:rPr>
                        <a:t>May</a:t>
                      </a:r>
                    </a:p>
                  </a:txBody>
                  <a:tcPr anchor="ctr"/>
                </a:tc>
              </a:tr>
              <a:tr h="28937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Digital sections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smtClean="0">
                          <a:solidFill>
                            <a:srgbClr val="000099"/>
                          </a:solidFill>
                        </a:rPr>
                        <a:t>May</a:t>
                      </a:r>
                      <a:endParaRPr lang="en-US" sz="1300" b="0" dirty="0">
                        <a:solidFill>
                          <a:srgbClr val="00009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smtClean="0">
                          <a:solidFill>
                            <a:srgbClr val="000099"/>
                          </a:solidFill>
                        </a:rPr>
                        <a:t>July</a:t>
                      </a:r>
                      <a:endParaRPr lang="en-US" sz="1300" b="0" dirty="0">
                        <a:solidFill>
                          <a:srgbClr val="000099"/>
                        </a:solidFill>
                      </a:endParaRPr>
                    </a:p>
                  </a:txBody>
                  <a:tcPr anchor="ctr"/>
                </a:tc>
              </a:tr>
              <a:tr h="28937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Physical layout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smtClean="0">
                          <a:solidFill>
                            <a:srgbClr val="000099"/>
                          </a:solidFill>
                        </a:rPr>
                        <a:t>July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baseline="0" dirty="0" smtClean="0">
                          <a:solidFill>
                            <a:srgbClr val="000099"/>
                          </a:solidFill>
                        </a:rPr>
                        <a:t>October</a:t>
                      </a:r>
                      <a:endParaRPr lang="en-US" sz="1300" b="0" dirty="0" smtClean="0">
                        <a:solidFill>
                          <a:srgbClr val="000099"/>
                        </a:solidFill>
                      </a:endParaRPr>
                    </a:p>
                  </a:txBody>
                  <a:tcPr anchor="ctr"/>
                </a:tc>
              </a:tr>
              <a:tr h="28937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Fabrication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rgbClr val="000099"/>
                          </a:solidFill>
                        </a:rPr>
                        <a:t>September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B40000"/>
                          </a:solidFill>
                        </a:rPr>
                        <a:t>Queued for November 7th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4067944" y="3400544"/>
            <a:ext cx="3672408" cy="892552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i="0" dirty="0" smtClean="0">
                <a:latin typeface="Calibri" pitchFamily="34" charset="0"/>
              </a:rPr>
              <a:t> technology </a:t>
            </a:r>
            <a:r>
              <a:rPr lang="en-US" sz="1600" i="0" dirty="0" smtClean="0">
                <a:solidFill>
                  <a:srgbClr val="000099"/>
                </a:solidFill>
                <a:latin typeface="Calibri" pitchFamily="34" charset="0"/>
              </a:rPr>
              <a:t>IBM </a:t>
            </a:r>
            <a:r>
              <a:rPr lang="en-US" sz="1600" i="0" dirty="0" err="1" smtClean="0">
                <a:solidFill>
                  <a:srgbClr val="000099"/>
                </a:solidFill>
                <a:latin typeface="Calibri" pitchFamily="34" charset="0"/>
              </a:rPr>
              <a:t>8RF</a:t>
            </a:r>
            <a:r>
              <a:rPr lang="en-US" sz="1600" i="0" dirty="0" smtClean="0">
                <a:latin typeface="Calibri" pitchFamily="34" charset="0"/>
              </a:rPr>
              <a:t> </a:t>
            </a:r>
            <a:r>
              <a:rPr lang="en-US" sz="1600" i="0" dirty="0" err="1" smtClean="0">
                <a:latin typeface="Calibri" pitchFamily="34" charset="0"/>
              </a:rPr>
              <a:t>CMOS</a:t>
            </a:r>
            <a:r>
              <a:rPr lang="en-US" sz="1600" i="0" dirty="0" smtClean="0">
                <a:latin typeface="Calibri" pitchFamily="34" charset="0"/>
              </a:rPr>
              <a:t> 130 nm</a:t>
            </a:r>
          </a:p>
          <a:p>
            <a:pPr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i="0" dirty="0" smtClean="0">
                <a:latin typeface="Calibri" pitchFamily="34" charset="0"/>
              </a:rPr>
              <a:t> size  5.9 mm x 8.4 mm (~</a:t>
            </a:r>
            <a:r>
              <a:rPr lang="en-US" sz="1600" i="0" dirty="0" smtClean="0">
                <a:solidFill>
                  <a:srgbClr val="000099"/>
                </a:solidFill>
                <a:latin typeface="Calibri" pitchFamily="34" charset="0"/>
              </a:rPr>
              <a:t>50mm²</a:t>
            </a:r>
            <a:r>
              <a:rPr lang="en-US" sz="1600" i="0" dirty="0" smtClean="0">
                <a:latin typeface="Calibri" pitchFamily="34" charset="0"/>
              </a:rPr>
              <a:t>)</a:t>
            </a:r>
          </a:p>
          <a:p>
            <a:pPr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i="0" dirty="0" smtClean="0">
                <a:latin typeface="Calibri" pitchFamily="34" charset="0"/>
              </a:rPr>
              <a:t> pads count 176,  package </a:t>
            </a:r>
            <a:r>
              <a:rPr lang="en-US" sz="1600" i="0" dirty="0" err="1" smtClean="0">
                <a:solidFill>
                  <a:srgbClr val="960000"/>
                </a:solidFill>
                <a:latin typeface="Calibri" pitchFamily="34" charset="0"/>
              </a:rPr>
              <a:t>LQFP</a:t>
            </a:r>
            <a:r>
              <a:rPr lang="en-US" sz="1600" i="0" dirty="0" smtClean="0">
                <a:solidFill>
                  <a:srgbClr val="960000"/>
                </a:solidFill>
                <a:latin typeface="Calibri" pitchFamily="34" charset="0"/>
              </a:rPr>
              <a:t> 176 ?</a:t>
            </a:r>
          </a:p>
        </p:txBody>
      </p:sp>
      <p:pic>
        <p:nvPicPr>
          <p:cNvPr id="1026" name="Picture 2" descr="C:\Documents and Settings\degeronimo.BNL\Desktop\Asic1.png"/>
          <p:cNvPicPr>
            <a:picLocks noChangeAspect="1" noChangeArrowheads="1"/>
          </p:cNvPicPr>
          <p:nvPr/>
        </p:nvPicPr>
        <p:blipFill>
          <a:blip r:embed="rId2" cstate="print"/>
          <a:srcRect l="38500" t="16800" r="29000" b="9600"/>
          <a:stretch>
            <a:fillRect/>
          </a:stretch>
        </p:blipFill>
        <p:spPr bwMode="auto">
          <a:xfrm>
            <a:off x="1295636" y="3176972"/>
            <a:ext cx="2339968" cy="3311955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719F7-55EB-46A0-A3A8-C77C1BAFC8B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0" name="Picture 30" descr="Log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4388" y="6525344"/>
            <a:ext cx="80581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3" name="Picture 1" descr="C:\Documents and Settings\degeronimo.BNL\Desktop\LQFP1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4578349"/>
            <a:ext cx="2592164" cy="2160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6" name="Picture 4" descr="C:\Documents and Settings\degeronimo.BNL\Desktop\LQFP208.jpg"/>
          <p:cNvPicPr>
            <a:picLocks noChangeAspect="1" noChangeArrowheads="1"/>
          </p:cNvPicPr>
          <p:nvPr/>
        </p:nvPicPr>
        <p:blipFill>
          <a:blip r:embed="rId2" cstate="print"/>
          <a:srcRect t="21333" b="25600"/>
          <a:stretch>
            <a:fillRect/>
          </a:stretch>
        </p:blipFill>
        <p:spPr bwMode="auto">
          <a:xfrm>
            <a:off x="791580" y="5193196"/>
            <a:ext cx="2954735" cy="1567972"/>
          </a:xfrm>
          <a:prstGeom prst="rect">
            <a:avLst/>
          </a:prstGeom>
          <a:noFill/>
        </p:spPr>
      </p:pic>
      <p:sp>
        <p:nvSpPr>
          <p:cNvPr id="6" name="Text Box 196"/>
          <p:cNvSpPr txBox="1">
            <a:spLocks noChangeArrowheads="1"/>
          </p:cNvSpPr>
          <p:nvPr/>
        </p:nvSpPr>
        <p:spPr bwMode="auto">
          <a:xfrm>
            <a:off x="723900" y="80628"/>
            <a:ext cx="7696200" cy="400050"/>
          </a:xfrm>
          <a:prstGeom prst="rect">
            <a:avLst/>
          </a:prstGeom>
          <a:gradFill rotWithShape="0">
            <a:gsLst>
              <a:gs pos="0">
                <a:srgbClr val="FF7C80">
                  <a:gamma/>
                  <a:shade val="60000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6000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dirty="0" smtClean="0"/>
              <a:t>Schedule and status: update March 2012</a:t>
            </a:r>
            <a:endParaRPr lang="en-US" sz="2000" i="0" dirty="0"/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723900" y="656692"/>
            <a:ext cx="3956112" cy="1846659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600" i="0" dirty="0" smtClean="0">
                <a:latin typeface="Calibri" pitchFamily="34" charset="0"/>
              </a:rPr>
              <a:t> Packaged in</a:t>
            </a:r>
            <a:r>
              <a:rPr lang="en-US" sz="1600" i="0" dirty="0" smtClean="0">
                <a:solidFill>
                  <a:srgbClr val="960000"/>
                </a:solidFill>
                <a:latin typeface="Calibri" pitchFamily="34" charset="0"/>
              </a:rPr>
              <a:t> </a:t>
            </a:r>
            <a:r>
              <a:rPr lang="en-US" sz="1600" i="0" dirty="0" err="1" smtClean="0">
                <a:solidFill>
                  <a:srgbClr val="960000"/>
                </a:solidFill>
                <a:latin typeface="Calibri" pitchFamily="34" charset="0"/>
              </a:rPr>
              <a:t>LQFP208</a:t>
            </a:r>
            <a:r>
              <a:rPr lang="en-US" sz="1600" i="0" dirty="0" smtClean="0">
                <a:solidFill>
                  <a:srgbClr val="960000"/>
                </a:solidFill>
                <a:latin typeface="Calibri" pitchFamily="34" charset="0"/>
              </a:rPr>
              <a:t> </a:t>
            </a:r>
            <a:r>
              <a:rPr lang="en-US" sz="1600" i="0" dirty="0" smtClean="0">
                <a:latin typeface="Calibri" pitchFamily="34" charset="0"/>
              </a:rPr>
              <a:t>(instead of </a:t>
            </a:r>
            <a:r>
              <a:rPr lang="en-US" sz="1600" i="0" dirty="0" err="1" smtClean="0">
                <a:latin typeface="Calibri" pitchFamily="34" charset="0"/>
              </a:rPr>
              <a:t>LQFP</a:t>
            </a:r>
            <a:r>
              <a:rPr lang="en-US" sz="1600" i="0" dirty="0" smtClean="0">
                <a:latin typeface="Calibri" pitchFamily="34" charset="0"/>
              </a:rPr>
              <a:t> 176)</a:t>
            </a:r>
          </a:p>
          <a:p>
            <a:pPr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600" i="0" dirty="0" smtClean="0">
                <a:latin typeface="Calibri" pitchFamily="34" charset="0"/>
              </a:rPr>
              <a:t> Received from </a:t>
            </a:r>
            <a:r>
              <a:rPr lang="en-US" sz="1600" i="0" dirty="0" err="1" smtClean="0">
                <a:latin typeface="Calibri" pitchFamily="34" charset="0"/>
              </a:rPr>
              <a:t>MOSIS</a:t>
            </a:r>
            <a:r>
              <a:rPr lang="en-US" sz="1600" i="0" dirty="0" smtClean="0">
                <a:latin typeface="Calibri" pitchFamily="34" charset="0"/>
              </a:rPr>
              <a:t> 3/7/2012</a:t>
            </a:r>
          </a:p>
          <a:p>
            <a:pPr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600" i="0" dirty="0" smtClean="0">
                <a:latin typeface="Calibri" pitchFamily="34" charset="0"/>
              </a:rPr>
              <a:t> Test board fabricated 3/22/2012</a:t>
            </a:r>
          </a:p>
          <a:p>
            <a:pPr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600" i="0" dirty="0" smtClean="0">
                <a:latin typeface="Calibri" pitchFamily="34" charset="0"/>
              </a:rPr>
              <a:t> Test board assembled 3/29/2012</a:t>
            </a:r>
            <a:endParaRPr lang="en-US" sz="1600" i="0" dirty="0" smtClean="0">
              <a:solidFill>
                <a:srgbClr val="000099"/>
              </a:solidFill>
              <a:latin typeface="Calibri" pitchFamily="34" charset="0"/>
            </a:endParaRPr>
          </a:p>
          <a:p>
            <a:pPr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600" i="0" dirty="0" smtClean="0">
                <a:latin typeface="Calibri" pitchFamily="34" charset="0"/>
              </a:rPr>
              <a:t> </a:t>
            </a:r>
            <a:r>
              <a:rPr lang="en-US" sz="1600" i="0" dirty="0" err="1" smtClean="0">
                <a:latin typeface="Calibri" pitchFamily="34" charset="0"/>
              </a:rPr>
              <a:t>DAQ</a:t>
            </a:r>
            <a:r>
              <a:rPr lang="en-US" sz="1600" i="0" dirty="0" smtClean="0">
                <a:latin typeface="Calibri" pitchFamily="34" charset="0"/>
              </a:rPr>
              <a:t> development in progress</a:t>
            </a:r>
            <a:endParaRPr lang="en-US" sz="1600" i="0" dirty="0" smtClean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719F7-55EB-46A0-A3A8-C77C1BAFC8B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0" name="Picture 30" descr="Log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4388" y="6525344"/>
            <a:ext cx="80581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4" name="Picture 2" descr="D:\AAA\Micromegas\VMM1\packaging1\USC_Bonded image - V1BD-AH-0726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969" y="1088740"/>
            <a:ext cx="4928531" cy="4788532"/>
          </a:xfrm>
          <a:prstGeom prst="rect">
            <a:avLst/>
          </a:prstGeom>
          <a:noFill/>
        </p:spPr>
      </p:pic>
      <p:pic>
        <p:nvPicPr>
          <p:cNvPr id="1026" name="Picture 2" descr="C:\Documents and Settings\degeronimo.BNL\Desktop\Asic1.png"/>
          <p:cNvPicPr>
            <a:picLocks noChangeAspect="1" noChangeArrowheads="1"/>
          </p:cNvPicPr>
          <p:nvPr/>
        </p:nvPicPr>
        <p:blipFill>
          <a:blip r:embed="rId5" cstate="print"/>
          <a:srcRect l="38500" t="16800" r="29000" b="9600"/>
          <a:stretch>
            <a:fillRect/>
          </a:stretch>
        </p:blipFill>
        <p:spPr bwMode="auto">
          <a:xfrm>
            <a:off x="1367644" y="2636912"/>
            <a:ext cx="1780341" cy="2519867"/>
          </a:xfrm>
          <a:prstGeom prst="rect">
            <a:avLst/>
          </a:prstGeom>
          <a:noFill/>
        </p:spPr>
      </p:pic>
      <p:pic>
        <p:nvPicPr>
          <p:cNvPr id="131077" name="Picture 5" descr="C:\Documents and Settings\degeronimo.BNL\Desktop\LQFP208B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968" y="908720"/>
            <a:ext cx="4928531" cy="5565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344376" cy="638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719F7-55EB-46A0-A3A8-C77C1BAFC8B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0" name="Picture 30" descr="Log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4388" y="6525344"/>
            <a:ext cx="80581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96"/>
          <p:cNvSpPr txBox="1">
            <a:spLocks noChangeArrowheads="1"/>
          </p:cNvSpPr>
          <p:nvPr/>
        </p:nvSpPr>
        <p:spPr bwMode="auto">
          <a:xfrm>
            <a:off x="723900" y="80628"/>
            <a:ext cx="7696200" cy="400050"/>
          </a:xfrm>
          <a:prstGeom prst="rect">
            <a:avLst/>
          </a:prstGeom>
          <a:gradFill rotWithShape="0">
            <a:gsLst>
              <a:gs pos="0">
                <a:srgbClr val="FF7C80">
                  <a:gamma/>
                  <a:shade val="60000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6000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dirty="0" smtClean="0"/>
              <a:t>Status </a:t>
            </a:r>
            <a:r>
              <a:rPr lang="en-US" sz="2000" i="0" dirty="0" smtClean="0"/>
              <a:t>as of April 2</a:t>
            </a:r>
            <a:r>
              <a:rPr lang="en-US" sz="2000" i="0" baseline="30000" dirty="0" smtClean="0"/>
              <a:t>nd</a:t>
            </a:r>
            <a:r>
              <a:rPr lang="en-US" sz="2000" i="0" dirty="0" smtClean="0"/>
              <a:t>, </a:t>
            </a:r>
            <a:r>
              <a:rPr lang="en-US" sz="2000" i="0" dirty="0" smtClean="0"/>
              <a:t>2012 - Test Board</a:t>
            </a:r>
            <a:endParaRPr lang="en-US" sz="20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Box 3"/>
          <p:cNvSpPr txBox="1">
            <a:spLocks noChangeArrowheads="1"/>
          </p:cNvSpPr>
          <p:nvPr/>
        </p:nvSpPr>
        <p:spPr bwMode="auto">
          <a:xfrm>
            <a:off x="839872" y="4797152"/>
            <a:ext cx="7404536" cy="1938992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b="0" i="0" dirty="0" smtClean="0">
                <a:latin typeface="Calibri" pitchFamily="34" charset="0"/>
              </a:rPr>
              <a:t> </a:t>
            </a:r>
            <a:r>
              <a:rPr lang="en-US" sz="1400" i="0" dirty="0" smtClean="0">
                <a:latin typeface="Calibri" pitchFamily="34" charset="0"/>
              </a:rPr>
              <a:t>64 channels</a:t>
            </a:r>
            <a:r>
              <a:rPr lang="en-US" sz="1400" b="0" i="0" dirty="0" smtClean="0">
                <a:latin typeface="Calibri" pitchFamily="34" charset="0"/>
              </a:rPr>
              <a:t>, adj. polarity, adj. gain (</a:t>
            </a:r>
            <a:r>
              <a:rPr lang="en-US" sz="1400" i="0" dirty="0" smtClean="0">
                <a:latin typeface="Calibri" pitchFamily="34" charset="0"/>
              </a:rPr>
              <a:t>0.11 to 2 </a:t>
            </a:r>
            <a:r>
              <a:rPr lang="en-US" sz="1400" i="0" dirty="0" err="1" smtClean="0">
                <a:latin typeface="Calibri" pitchFamily="34" charset="0"/>
              </a:rPr>
              <a:t>pC</a:t>
            </a:r>
            <a:r>
              <a:rPr lang="en-US" sz="1400" b="0" i="0" dirty="0" smtClean="0">
                <a:latin typeface="Calibri" pitchFamily="34" charset="0"/>
              </a:rPr>
              <a:t>), adj. </a:t>
            </a:r>
            <a:r>
              <a:rPr lang="en-US" sz="1400" b="0" i="0" dirty="0" err="1" smtClean="0">
                <a:latin typeface="Calibri" pitchFamily="34" charset="0"/>
              </a:rPr>
              <a:t>peaktime</a:t>
            </a:r>
            <a:r>
              <a:rPr lang="en-US" sz="1400" b="0" i="0" dirty="0" smtClean="0">
                <a:latin typeface="Calibri" pitchFamily="34" charset="0"/>
              </a:rPr>
              <a:t> (</a:t>
            </a:r>
            <a:r>
              <a:rPr lang="en-US" sz="1400" i="0" dirty="0" smtClean="0">
                <a:latin typeface="Calibri" pitchFamily="34" charset="0"/>
              </a:rPr>
              <a:t>25-200 ns</a:t>
            </a:r>
            <a:r>
              <a:rPr lang="en-US" sz="1400" b="0" i="0" dirty="0" smtClean="0">
                <a:latin typeface="Calibri" pitchFamily="34" charset="0"/>
              </a:rPr>
              <a:t>) </a:t>
            </a:r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</a:rPr>
              <a:t>note: interest in 5 </a:t>
            </a:r>
            <a:r>
              <a:rPr lang="en-US" sz="1400" dirty="0" err="1" smtClean="0">
                <a:solidFill>
                  <a:srgbClr val="FF0000"/>
                </a:solidFill>
                <a:latin typeface="Calibri" pitchFamily="34" charset="0"/>
              </a:rPr>
              <a:t>pC</a:t>
            </a:r>
            <a:endParaRPr lang="en-US" sz="14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i="0" dirty="0" smtClean="0">
                <a:latin typeface="Calibri" pitchFamily="34" charset="0"/>
              </a:rPr>
              <a:t> peak</a:t>
            </a:r>
            <a:r>
              <a:rPr lang="en-US" sz="1400" b="0" i="0" dirty="0" smtClean="0">
                <a:latin typeface="Calibri" pitchFamily="34" charset="0"/>
              </a:rPr>
              <a:t> detection (10-bit) and </a:t>
            </a:r>
            <a:r>
              <a:rPr lang="en-US" sz="1400" i="0" dirty="0" smtClean="0">
                <a:latin typeface="Calibri" pitchFamily="34" charset="0"/>
              </a:rPr>
              <a:t>time</a:t>
            </a:r>
            <a:r>
              <a:rPr lang="en-US" sz="1400" b="0" i="0" dirty="0" smtClean="0">
                <a:latin typeface="Calibri" pitchFamily="34" charset="0"/>
              </a:rPr>
              <a:t> detection (1.5 ns)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i="0" dirty="0" smtClean="0">
                <a:latin typeface="Calibri" pitchFamily="34" charset="0"/>
              </a:rPr>
              <a:t> </a:t>
            </a:r>
            <a:r>
              <a:rPr lang="en-US" sz="1400" b="0" i="0" dirty="0" smtClean="0">
                <a:latin typeface="Calibri" pitchFamily="34" charset="0"/>
              </a:rPr>
              <a:t>real-time</a:t>
            </a:r>
            <a:r>
              <a:rPr lang="en-US" sz="1400" i="0" dirty="0" smtClean="0">
                <a:latin typeface="Calibri" pitchFamily="34" charset="0"/>
              </a:rPr>
              <a:t> first address</a:t>
            </a:r>
            <a:endParaRPr lang="en-US" sz="1400" b="0" i="0" dirty="0" smtClean="0">
              <a:latin typeface="Calibri" pitchFamily="34" charset="0"/>
            </a:endParaRP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i="0" dirty="0" smtClean="0">
                <a:latin typeface="Calibri" pitchFamily="34" charset="0"/>
              </a:rPr>
              <a:t> </a:t>
            </a:r>
            <a:r>
              <a:rPr lang="en-US" sz="1400" b="0" i="0" dirty="0" smtClean="0">
                <a:latin typeface="Calibri" pitchFamily="34" charset="0"/>
              </a:rPr>
              <a:t>sub-threshold </a:t>
            </a:r>
            <a:r>
              <a:rPr lang="en-US" sz="1400" i="0" dirty="0" smtClean="0">
                <a:latin typeface="Calibri" pitchFamily="34" charset="0"/>
              </a:rPr>
              <a:t>neighbor</a:t>
            </a:r>
            <a:r>
              <a:rPr lang="en-US" sz="1400" b="0" i="0" dirty="0" smtClean="0">
                <a:latin typeface="Calibri" pitchFamily="34" charset="0"/>
              </a:rPr>
              <a:t> acquisition (channel or chip) 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b="0" i="0" dirty="0" smtClean="0">
                <a:latin typeface="Calibri" pitchFamily="34" charset="0"/>
              </a:rPr>
              <a:t> 10-bit single-trigger </a:t>
            </a:r>
            <a:r>
              <a:rPr lang="en-US" sz="1400" i="0" dirty="0" smtClean="0">
                <a:latin typeface="Calibri" pitchFamily="34" charset="0"/>
              </a:rPr>
              <a:t>ADCs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b="0" i="0" dirty="0" smtClean="0">
                <a:latin typeface="Calibri" pitchFamily="34" charset="0"/>
              </a:rPr>
              <a:t> </a:t>
            </a:r>
            <a:r>
              <a:rPr lang="en-US" sz="1400" b="0" i="0" dirty="0" err="1" smtClean="0">
                <a:latin typeface="Calibri" pitchFamily="34" charset="0"/>
              </a:rPr>
              <a:t>derandomizing</a:t>
            </a:r>
            <a:r>
              <a:rPr lang="en-US" sz="1400" b="0" i="0" dirty="0" smtClean="0">
                <a:latin typeface="Calibri" pitchFamily="34" charset="0"/>
              </a:rPr>
              <a:t> </a:t>
            </a:r>
            <a:r>
              <a:rPr lang="en-US" sz="1400" i="0" dirty="0" smtClean="0">
                <a:latin typeface="Calibri" pitchFamily="34" charset="0"/>
              </a:rPr>
              <a:t>buffer</a:t>
            </a:r>
            <a:r>
              <a:rPr lang="en-US" sz="1400" b="0" i="0" dirty="0" smtClean="0">
                <a:latin typeface="Calibri" pitchFamily="34" charset="0"/>
              </a:rPr>
              <a:t> for continuous operation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b="0" i="0" dirty="0" smtClean="0">
                <a:latin typeface="Calibri" pitchFamily="34" charset="0"/>
              </a:rPr>
              <a:t> integrated threshold and pulse generators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b="0" i="0" dirty="0" smtClean="0">
                <a:latin typeface="Calibri" pitchFamily="34" charset="0"/>
              </a:rPr>
              <a:t> monitors, channel mask, temperature sensor, 600mV-LVDS interface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b="0" i="0" dirty="0" smtClean="0">
                <a:latin typeface="Calibri" pitchFamily="34" charset="0"/>
              </a:rPr>
              <a:t> ~ 5 </a:t>
            </a:r>
            <a:r>
              <a:rPr lang="en-US" sz="1400" b="0" i="0" dirty="0" err="1" smtClean="0">
                <a:latin typeface="Calibri" pitchFamily="34" charset="0"/>
              </a:rPr>
              <a:t>mW</a:t>
            </a:r>
            <a:r>
              <a:rPr lang="en-US" sz="1400" b="0" i="0" dirty="0" smtClean="0">
                <a:latin typeface="Calibri" pitchFamily="34" charset="0"/>
              </a:rPr>
              <a:t> per channel, </a:t>
            </a:r>
            <a:r>
              <a:rPr lang="en-US" sz="1400" b="0" i="0" dirty="0" err="1" smtClean="0">
                <a:latin typeface="Calibri" pitchFamily="34" charset="0"/>
              </a:rPr>
              <a:t>CMOS</a:t>
            </a:r>
            <a:r>
              <a:rPr lang="en-US" sz="1400" b="0" i="0" dirty="0" smtClean="0">
                <a:latin typeface="Calibri" pitchFamily="34" charset="0"/>
              </a:rPr>
              <a:t> 130 nm</a:t>
            </a:r>
            <a:endParaRPr lang="en-US" sz="1400" i="0" dirty="0" smtClean="0">
              <a:latin typeface="Calibri" pitchFamily="34" charset="0"/>
            </a:endParaRPr>
          </a:p>
        </p:txBody>
      </p:sp>
      <p:sp>
        <p:nvSpPr>
          <p:cNvPr id="121" name="Text Box 196"/>
          <p:cNvSpPr txBox="1">
            <a:spLocks noChangeArrowheads="1"/>
          </p:cNvSpPr>
          <p:nvPr/>
        </p:nvSpPr>
        <p:spPr bwMode="auto">
          <a:xfrm>
            <a:off x="723900" y="80628"/>
            <a:ext cx="7696200" cy="400050"/>
          </a:xfrm>
          <a:prstGeom prst="rect">
            <a:avLst/>
          </a:prstGeom>
          <a:gradFill rotWithShape="0">
            <a:gsLst>
              <a:gs pos="0">
                <a:srgbClr val="FF7C80">
                  <a:gamma/>
                  <a:shade val="60000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6000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dirty="0" smtClean="0"/>
              <a:t>Targeted architecture</a:t>
            </a:r>
            <a:endParaRPr lang="en-US" sz="2000" i="0" dirty="0"/>
          </a:p>
        </p:txBody>
      </p:sp>
      <p:pic>
        <p:nvPicPr>
          <p:cNvPr id="5" name="Picture 30" descr="Log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0661" y="6525344"/>
            <a:ext cx="80581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4D9D2-C1CF-42BC-A259-7A74AA0E8C5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9318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12676"/>
            <a:ext cx="7687505" cy="423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719F7-55EB-46A0-A3A8-C77C1BAFC8B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0" name="Picture 30" descr="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4388" y="6525344"/>
            <a:ext cx="80581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96"/>
          <p:cNvSpPr txBox="1">
            <a:spLocks noChangeArrowheads="1"/>
          </p:cNvSpPr>
          <p:nvPr/>
        </p:nvSpPr>
        <p:spPr bwMode="auto">
          <a:xfrm>
            <a:off x="723900" y="80628"/>
            <a:ext cx="7696200" cy="400050"/>
          </a:xfrm>
          <a:prstGeom prst="rect">
            <a:avLst/>
          </a:prstGeom>
          <a:gradFill rotWithShape="0">
            <a:gsLst>
              <a:gs pos="0">
                <a:srgbClr val="FF7C80">
                  <a:gamma/>
                  <a:shade val="60000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6000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dirty="0" smtClean="0"/>
              <a:t>Status </a:t>
            </a:r>
            <a:r>
              <a:rPr lang="en-US" sz="2000" i="0" dirty="0" smtClean="0"/>
              <a:t>as of April 2</a:t>
            </a:r>
            <a:r>
              <a:rPr lang="en-US" sz="2000" i="0" baseline="30000" dirty="0" smtClean="0"/>
              <a:t>nd</a:t>
            </a:r>
            <a:r>
              <a:rPr lang="en-US" sz="2000" i="0" dirty="0" smtClean="0"/>
              <a:t>, </a:t>
            </a:r>
            <a:r>
              <a:rPr lang="en-US" sz="2000" i="0" dirty="0" smtClean="0"/>
              <a:t>2012 - Test Board</a:t>
            </a:r>
            <a:endParaRPr lang="en-US" sz="2000" i="0" dirty="0"/>
          </a:p>
        </p:txBody>
      </p:sp>
      <p:pic>
        <p:nvPicPr>
          <p:cNvPr id="112642" name="Picture 2" descr="C:\Documents and Settings\degeronimo.BNL\Desktop\IMG_08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557" y="512676"/>
            <a:ext cx="8016891" cy="6012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719F7-55EB-46A0-A3A8-C77C1BAFC8B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0" name="Picture 30" descr="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4388" y="6525344"/>
            <a:ext cx="80581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96"/>
          <p:cNvSpPr txBox="1">
            <a:spLocks noChangeArrowheads="1"/>
          </p:cNvSpPr>
          <p:nvPr/>
        </p:nvSpPr>
        <p:spPr bwMode="auto">
          <a:xfrm>
            <a:off x="723900" y="80628"/>
            <a:ext cx="7696200" cy="400050"/>
          </a:xfrm>
          <a:prstGeom prst="rect">
            <a:avLst/>
          </a:prstGeom>
          <a:gradFill rotWithShape="0">
            <a:gsLst>
              <a:gs pos="0">
                <a:srgbClr val="FF7C80">
                  <a:gamma/>
                  <a:shade val="60000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6000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dirty="0" smtClean="0"/>
              <a:t>Status </a:t>
            </a:r>
            <a:r>
              <a:rPr lang="en-US" sz="2000" i="0" dirty="0" smtClean="0"/>
              <a:t>as of April 2</a:t>
            </a:r>
            <a:r>
              <a:rPr lang="en-US" sz="2000" i="0" baseline="30000" dirty="0" smtClean="0"/>
              <a:t>nd</a:t>
            </a:r>
            <a:r>
              <a:rPr lang="en-US" sz="2000" i="0" dirty="0" smtClean="0"/>
              <a:t>, </a:t>
            </a:r>
            <a:r>
              <a:rPr lang="en-US" sz="2000" i="0" dirty="0" smtClean="0"/>
              <a:t>2012 - Test System</a:t>
            </a:r>
            <a:endParaRPr lang="en-US" sz="2000" i="0" dirty="0"/>
          </a:p>
        </p:txBody>
      </p:sp>
      <p:pic>
        <p:nvPicPr>
          <p:cNvPr id="113666" name="Picture 2" descr="C:\Documents and Settings\degeronimo.BNL\Desktop\IMG_08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7968885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719F7-55EB-46A0-A3A8-C77C1BAFC8B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0" name="Picture 30" descr="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4388" y="6525344"/>
            <a:ext cx="80581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8" name="Picture 2" descr="C:\Documents and Settings\degeronimo.BNL\Desktop\VMM1interface.JPG"/>
          <p:cNvPicPr>
            <a:picLocks noChangeAspect="1" noChangeArrowheads="1"/>
          </p:cNvPicPr>
          <p:nvPr/>
        </p:nvPicPr>
        <p:blipFill>
          <a:blip r:embed="rId3" cstate="print"/>
          <a:srcRect l="38500" t="10667" r="4500" b="5333"/>
          <a:stretch>
            <a:fillRect/>
          </a:stretch>
        </p:blipFill>
        <p:spPr bwMode="auto">
          <a:xfrm>
            <a:off x="899592" y="476672"/>
            <a:ext cx="7340488" cy="6084859"/>
          </a:xfrm>
          <a:prstGeom prst="rect">
            <a:avLst/>
          </a:prstGeom>
          <a:noFill/>
        </p:spPr>
      </p:pic>
      <p:sp>
        <p:nvSpPr>
          <p:cNvPr id="6" name="Text Box 196"/>
          <p:cNvSpPr txBox="1">
            <a:spLocks noChangeArrowheads="1"/>
          </p:cNvSpPr>
          <p:nvPr/>
        </p:nvSpPr>
        <p:spPr bwMode="auto">
          <a:xfrm>
            <a:off x="723900" y="80628"/>
            <a:ext cx="7696200" cy="400050"/>
          </a:xfrm>
          <a:prstGeom prst="rect">
            <a:avLst/>
          </a:prstGeom>
          <a:gradFill rotWithShape="0">
            <a:gsLst>
              <a:gs pos="0">
                <a:srgbClr val="FF7C80">
                  <a:gamma/>
                  <a:shade val="60000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6000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dirty="0" smtClean="0"/>
              <a:t>Status </a:t>
            </a:r>
            <a:r>
              <a:rPr lang="en-US" sz="2000" i="0" dirty="0" smtClean="0"/>
              <a:t>as of April 2</a:t>
            </a:r>
            <a:r>
              <a:rPr lang="en-US" sz="2000" i="0" baseline="30000" dirty="0" smtClean="0"/>
              <a:t>nd</a:t>
            </a:r>
            <a:r>
              <a:rPr lang="en-US" sz="2000" i="0" dirty="0" smtClean="0"/>
              <a:t>, </a:t>
            </a:r>
            <a:r>
              <a:rPr lang="en-US" sz="2000" i="0" dirty="0" smtClean="0"/>
              <a:t>2012 - Interface</a:t>
            </a:r>
            <a:endParaRPr lang="en-US" sz="20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719F7-55EB-46A0-A3A8-C77C1BAFC8B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0" name="Picture 30" descr="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4388" y="6525344"/>
            <a:ext cx="80581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96"/>
          <p:cNvSpPr txBox="1">
            <a:spLocks noChangeArrowheads="1"/>
          </p:cNvSpPr>
          <p:nvPr/>
        </p:nvSpPr>
        <p:spPr bwMode="auto">
          <a:xfrm>
            <a:off x="723900" y="80628"/>
            <a:ext cx="7696200" cy="400050"/>
          </a:xfrm>
          <a:prstGeom prst="rect">
            <a:avLst/>
          </a:prstGeom>
          <a:gradFill rotWithShape="0">
            <a:gsLst>
              <a:gs pos="0">
                <a:srgbClr val="FF7C80">
                  <a:gamma/>
                  <a:shade val="60000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6000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dirty="0" smtClean="0"/>
              <a:t>Preliminary results as of April 2</a:t>
            </a:r>
            <a:r>
              <a:rPr lang="en-US" sz="2000" i="0" baseline="30000" dirty="0" smtClean="0"/>
              <a:t>nd</a:t>
            </a:r>
            <a:r>
              <a:rPr lang="en-US" sz="2000" i="0" dirty="0" smtClean="0"/>
              <a:t>, </a:t>
            </a:r>
            <a:r>
              <a:rPr lang="en-US" sz="2000" i="0" dirty="0" smtClean="0"/>
              <a:t>2012 - Pulse Response</a:t>
            </a:r>
            <a:endParaRPr lang="en-US" sz="2000" i="0" dirty="0"/>
          </a:p>
        </p:txBody>
      </p:sp>
      <p:pic>
        <p:nvPicPr>
          <p:cNvPr id="115714" name="Picture 2" descr="C:\Documents and Settings\degeronimo.BNL\Desktop\TEK00009.TIF"/>
          <p:cNvPicPr>
            <a:picLocks noChangeAspect="1" noChangeArrowheads="1"/>
          </p:cNvPicPr>
          <p:nvPr/>
        </p:nvPicPr>
        <p:blipFill>
          <a:blip r:embed="rId3" cstate="print"/>
          <a:srcRect t="6510" r="17578" b="9115"/>
          <a:stretch>
            <a:fillRect/>
          </a:stretch>
        </p:blipFill>
        <p:spPr bwMode="auto">
          <a:xfrm>
            <a:off x="359532" y="1137383"/>
            <a:ext cx="3858605" cy="2962825"/>
          </a:xfrm>
          <a:prstGeom prst="rect">
            <a:avLst/>
          </a:prstGeom>
          <a:noFill/>
        </p:spPr>
      </p:pic>
      <p:pic>
        <p:nvPicPr>
          <p:cNvPr id="115715" name="Picture 3" descr="C:\Documents and Settings\degeronimo.BNL\Desktop\TEK00010.TIF"/>
          <p:cNvPicPr>
            <a:picLocks noChangeAspect="1" noChangeArrowheads="1"/>
          </p:cNvPicPr>
          <p:nvPr/>
        </p:nvPicPr>
        <p:blipFill>
          <a:blip r:embed="rId4" cstate="print"/>
          <a:srcRect t="6510" r="17578" b="9115"/>
          <a:stretch>
            <a:fillRect/>
          </a:stretch>
        </p:blipFill>
        <p:spPr bwMode="auto">
          <a:xfrm>
            <a:off x="4561488" y="1137383"/>
            <a:ext cx="3858612" cy="2962879"/>
          </a:xfrm>
          <a:prstGeom prst="rect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67208" y="4432463"/>
            <a:ext cx="7988560" cy="104644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1600" i="0" dirty="0" smtClean="0">
                <a:latin typeface="Calibri" pitchFamily="34" charset="0"/>
              </a:rPr>
              <a:t>Measured output noise at </a:t>
            </a:r>
            <a:r>
              <a:rPr lang="en-US" sz="1600" i="0" dirty="0" err="1" smtClean="0">
                <a:latin typeface="Calibri" pitchFamily="34" charset="0"/>
              </a:rPr>
              <a:t>9mV</a:t>
            </a:r>
            <a:r>
              <a:rPr lang="en-US" sz="1600" i="0" dirty="0" smtClean="0">
                <a:latin typeface="Calibri" pitchFamily="34" charset="0"/>
              </a:rPr>
              <a:t>/</a:t>
            </a:r>
            <a:r>
              <a:rPr lang="en-US" sz="1600" i="0" dirty="0" err="1" smtClean="0">
                <a:latin typeface="Calibri" pitchFamily="34" charset="0"/>
              </a:rPr>
              <a:t>fC</a:t>
            </a:r>
            <a:endParaRPr lang="en-US" sz="1600" i="0" dirty="0" smtClean="0">
              <a:latin typeface="Calibri" pitchFamily="34" charset="0"/>
            </a:endParaRPr>
          </a:p>
          <a:p>
            <a:pPr algn="l">
              <a:spcBef>
                <a:spcPts val="1200"/>
              </a:spcBef>
            </a:pPr>
            <a:r>
              <a:rPr lang="en-US" sz="1600" i="0" dirty="0" err="1" smtClean="0">
                <a:latin typeface="Calibri" pitchFamily="34" charset="0"/>
              </a:rPr>
              <a:t>peaktime</a:t>
            </a:r>
            <a:r>
              <a:rPr lang="en-US" sz="1600" i="0" dirty="0" smtClean="0">
                <a:latin typeface="Calibri" pitchFamily="34" charset="0"/>
              </a:rPr>
              <a:t>		</a:t>
            </a:r>
            <a:r>
              <a:rPr lang="en-US" sz="1600" i="0" dirty="0" err="1" smtClean="0">
                <a:latin typeface="Calibri" pitchFamily="34" charset="0"/>
              </a:rPr>
              <a:t>outnoise</a:t>
            </a:r>
            <a:r>
              <a:rPr lang="en-US" sz="1600" i="0" dirty="0" smtClean="0">
                <a:latin typeface="Calibri" pitchFamily="34" charset="0"/>
              </a:rPr>
              <a:t>			enc</a:t>
            </a:r>
          </a:p>
          <a:p>
            <a:pPr algn="l">
              <a:spcBef>
                <a:spcPts val="1200"/>
              </a:spcBef>
            </a:pPr>
            <a:r>
              <a:rPr lang="en-US" sz="1600" i="0" dirty="0" smtClean="0">
                <a:latin typeface="Calibri" pitchFamily="34" charset="0"/>
              </a:rPr>
              <a:t>25, 50, 100, 200 ns	0.49, 0.81, 1.16, 1.52 mV	340, 560, 800, 1050</a:t>
            </a:r>
            <a:endParaRPr lang="en-US" sz="1600" i="0" dirty="0" smtClean="0">
              <a:latin typeface="Calibri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868144" y="1556792"/>
            <a:ext cx="2160240" cy="646331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1600" i="0" dirty="0" smtClean="0">
                <a:latin typeface="Calibri" pitchFamily="34" charset="0"/>
              </a:rPr>
              <a:t> </a:t>
            </a:r>
            <a:r>
              <a:rPr lang="en-US" sz="1600" i="0" dirty="0" smtClean="0">
                <a:latin typeface="Calibri" pitchFamily="34" charset="0"/>
              </a:rPr>
              <a:t>Input charge ~90 </a:t>
            </a:r>
            <a:r>
              <a:rPr lang="en-US" sz="1600" i="0" dirty="0" err="1" smtClean="0">
                <a:latin typeface="Calibri" pitchFamily="34" charset="0"/>
              </a:rPr>
              <a:t>fC</a:t>
            </a:r>
            <a:endParaRPr lang="en-US" sz="1600" i="0" dirty="0" smtClean="0">
              <a:latin typeface="Calibri" pitchFamily="34" charset="0"/>
            </a:endParaRPr>
          </a:p>
          <a:p>
            <a:pPr algn="l">
              <a:spcBef>
                <a:spcPts val="1200"/>
              </a:spcBef>
            </a:pPr>
            <a:r>
              <a:rPr lang="en-US" sz="1600" i="0" dirty="0" smtClean="0">
                <a:latin typeface="Calibri" pitchFamily="34" charset="0"/>
              </a:rPr>
              <a:t>gain 0.5, 1, 3, 9 mV/</a:t>
            </a:r>
            <a:r>
              <a:rPr lang="en-US" sz="1600" i="0" dirty="0" err="1" smtClean="0">
                <a:latin typeface="Calibri" pitchFamily="34" charset="0"/>
              </a:rPr>
              <a:t>fC</a:t>
            </a:r>
            <a:endParaRPr lang="en-US" sz="1600" i="0" dirty="0" smtClean="0">
              <a:latin typeface="Calibri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727685" y="1592796"/>
            <a:ext cx="2490452" cy="646331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1600" i="0" dirty="0" smtClean="0">
                <a:latin typeface="Calibri" pitchFamily="34" charset="0"/>
              </a:rPr>
              <a:t> </a:t>
            </a:r>
            <a:r>
              <a:rPr lang="en-US" sz="1600" i="0" dirty="0" smtClean="0">
                <a:latin typeface="Calibri" pitchFamily="34" charset="0"/>
              </a:rPr>
              <a:t>Input charge ~90 </a:t>
            </a:r>
            <a:r>
              <a:rPr lang="en-US" sz="1600" i="0" dirty="0" err="1" smtClean="0">
                <a:latin typeface="Calibri" pitchFamily="34" charset="0"/>
              </a:rPr>
              <a:t>fC</a:t>
            </a:r>
            <a:endParaRPr lang="en-US" sz="1600" i="0" dirty="0" smtClean="0">
              <a:latin typeface="Calibri" pitchFamily="34" charset="0"/>
            </a:endParaRPr>
          </a:p>
          <a:p>
            <a:pPr algn="l">
              <a:spcBef>
                <a:spcPts val="1200"/>
              </a:spcBef>
            </a:pPr>
            <a:r>
              <a:rPr lang="en-US" sz="1600" i="0" dirty="0" err="1" smtClean="0">
                <a:latin typeface="Calibri" pitchFamily="34" charset="0"/>
              </a:rPr>
              <a:t>pktime</a:t>
            </a:r>
            <a:r>
              <a:rPr lang="en-US" sz="1600" i="0" dirty="0" smtClean="0">
                <a:latin typeface="Calibri" pitchFamily="34" charset="0"/>
              </a:rPr>
              <a:t> 25, 50, 100, 200 ns</a:t>
            </a:r>
            <a:endParaRPr lang="en-US" sz="1600" i="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719F7-55EB-46A0-A3A8-C77C1BAFC8B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0" name="Picture 30" descr="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4388" y="6525344"/>
            <a:ext cx="80581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96"/>
          <p:cNvSpPr txBox="1">
            <a:spLocks noChangeArrowheads="1"/>
          </p:cNvSpPr>
          <p:nvPr/>
        </p:nvSpPr>
        <p:spPr bwMode="auto">
          <a:xfrm>
            <a:off x="723900" y="80628"/>
            <a:ext cx="7696200" cy="400050"/>
          </a:xfrm>
          <a:prstGeom prst="rect">
            <a:avLst/>
          </a:prstGeom>
          <a:gradFill rotWithShape="0">
            <a:gsLst>
              <a:gs pos="0">
                <a:srgbClr val="FF7C80">
                  <a:gamma/>
                  <a:shade val="60000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6000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dirty="0" smtClean="0"/>
              <a:t>Preliminary results as of April 2</a:t>
            </a:r>
            <a:r>
              <a:rPr lang="en-US" sz="2000" i="0" baseline="30000" dirty="0" smtClean="0"/>
              <a:t>nd</a:t>
            </a:r>
            <a:r>
              <a:rPr lang="en-US" sz="2000" i="0" dirty="0" smtClean="0"/>
              <a:t>, </a:t>
            </a:r>
            <a:r>
              <a:rPr lang="en-US" sz="2000" i="0" dirty="0" smtClean="0"/>
              <a:t>2012 - Peak Detection</a:t>
            </a:r>
            <a:endParaRPr lang="en-US" sz="2000" i="0" dirty="0"/>
          </a:p>
        </p:txBody>
      </p:sp>
      <p:pic>
        <p:nvPicPr>
          <p:cNvPr id="116738" name="Picture 2" descr="C:\Documents and Settings\degeronimo.BNL\Desktop\TEK00011.TIF"/>
          <p:cNvPicPr>
            <a:picLocks noChangeAspect="1" noChangeArrowheads="1"/>
          </p:cNvPicPr>
          <p:nvPr/>
        </p:nvPicPr>
        <p:blipFill>
          <a:blip r:embed="rId3" cstate="print"/>
          <a:srcRect t="6510" r="17578" b="9115"/>
          <a:stretch>
            <a:fillRect/>
          </a:stretch>
        </p:blipFill>
        <p:spPr bwMode="auto">
          <a:xfrm>
            <a:off x="323528" y="1088740"/>
            <a:ext cx="3858612" cy="2962873"/>
          </a:xfrm>
          <a:prstGeom prst="rect">
            <a:avLst/>
          </a:prstGeom>
          <a:noFill/>
        </p:spPr>
      </p:pic>
      <p:pic>
        <p:nvPicPr>
          <p:cNvPr id="116739" name="Picture 3" descr="C:\Documents and Settings\degeronimo.BNL\Desktop\TEK00012.TIF"/>
          <p:cNvPicPr>
            <a:picLocks noChangeAspect="1" noChangeArrowheads="1"/>
          </p:cNvPicPr>
          <p:nvPr/>
        </p:nvPicPr>
        <p:blipFill>
          <a:blip r:embed="rId4" cstate="print"/>
          <a:srcRect t="6510" r="17578" b="9115"/>
          <a:stretch>
            <a:fillRect/>
          </a:stretch>
        </p:blipFill>
        <p:spPr bwMode="auto">
          <a:xfrm>
            <a:off x="4561489" y="1088740"/>
            <a:ext cx="3858611" cy="2962873"/>
          </a:xfrm>
          <a:prstGeom prst="rect">
            <a:avLst/>
          </a:prstGeom>
          <a:noFill/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403648" y="1211850"/>
            <a:ext cx="468051" cy="246221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1600" i="0" dirty="0" smtClean="0">
                <a:latin typeface="Calibri" pitchFamily="34" charset="0"/>
              </a:rPr>
              <a:t>EN</a:t>
            </a:r>
            <a:endParaRPr lang="en-US" sz="1600" i="0" dirty="0" smtClean="0">
              <a:latin typeface="Calibri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871699" y="1610471"/>
            <a:ext cx="468051" cy="246221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1600" i="0" dirty="0" smtClean="0">
                <a:latin typeface="Calibri" pitchFamily="34" charset="0"/>
              </a:rPr>
              <a:t>FL</a:t>
            </a:r>
            <a:endParaRPr lang="en-US" sz="1600" i="0" dirty="0" smtClean="0">
              <a:latin typeface="Calibri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403648" y="2009092"/>
            <a:ext cx="576064" cy="246221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1600" i="0" dirty="0" err="1" smtClean="0">
                <a:latin typeface="Calibri" pitchFamily="34" charset="0"/>
              </a:rPr>
              <a:t>PDO</a:t>
            </a:r>
            <a:endParaRPr lang="en-US" sz="1600" i="0" dirty="0" smtClean="0">
              <a:latin typeface="Calibri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6624228" y="1241139"/>
            <a:ext cx="468051" cy="246221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1600" i="0" dirty="0" smtClean="0">
                <a:latin typeface="Calibri" pitchFamily="34" charset="0"/>
              </a:rPr>
              <a:t>CK</a:t>
            </a:r>
            <a:endParaRPr lang="en-US" sz="1600" i="0" dirty="0" smtClean="0">
              <a:latin typeface="Calibri" pitchFamily="34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858253" y="1610471"/>
            <a:ext cx="468051" cy="246221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1600" i="0" dirty="0" smtClean="0">
                <a:latin typeface="Calibri" pitchFamily="34" charset="0"/>
              </a:rPr>
              <a:t>FL</a:t>
            </a:r>
            <a:endParaRPr lang="en-US" sz="1600" i="0" dirty="0" smtClean="0">
              <a:latin typeface="Calibri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6570221" y="1958643"/>
            <a:ext cx="576064" cy="246221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1600" i="0" dirty="0" err="1" smtClean="0">
                <a:latin typeface="Calibri" pitchFamily="34" charset="0"/>
              </a:rPr>
              <a:t>PDO</a:t>
            </a:r>
            <a:endParaRPr lang="en-US" sz="1600" i="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719F7-55EB-46A0-A3A8-C77C1BAFC8B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0" name="Picture 30" descr="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4388" y="6525344"/>
            <a:ext cx="80581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96"/>
          <p:cNvSpPr txBox="1">
            <a:spLocks noChangeArrowheads="1"/>
          </p:cNvSpPr>
          <p:nvPr/>
        </p:nvSpPr>
        <p:spPr bwMode="auto">
          <a:xfrm>
            <a:off x="723900" y="80628"/>
            <a:ext cx="7696200" cy="400050"/>
          </a:xfrm>
          <a:prstGeom prst="rect">
            <a:avLst/>
          </a:prstGeom>
          <a:gradFill rotWithShape="0">
            <a:gsLst>
              <a:gs pos="0">
                <a:srgbClr val="FF7C80">
                  <a:gamma/>
                  <a:shade val="60000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6000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dirty="0" smtClean="0"/>
              <a:t>Preliminary results as of April 2</a:t>
            </a:r>
            <a:r>
              <a:rPr lang="en-US" sz="2000" i="0" baseline="30000" dirty="0" smtClean="0"/>
              <a:t>nd</a:t>
            </a:r>
            <a:r>
              <a:rPr lang="en-US" sz="2000" i="0" dirty="0" smtClean="0"/>
              <a:t>, </a:t>
            </a:r>
            <a:r>
              <a:rPr lang="en-US" sz="2000" i="0" dirty="0" smtClean="0"/>
              <a:t>2012 - Timing Detection</a:t>
            </a:r>
            <a:endParaRPr lang="en-US" sz="2000" i="0" dirty="0"/>
          </a:p>
        </p:txBody>
      </p:sp>
      <p:pic>
        <p:nvPicPr>
          <p:cNvPr id="119810" name="Picture 2" descr="C:\Documents and Settings\degeronimo.BNL\Desktop\TEK00017.TIF"/>
          <p:cNvPicPr>
            <a:picLocks noChangeAspect="1" noChangeArrowheads="1"/>
          </p:cNvPicPr>
          <p:nvPr/>
        </p:nvPicPr>
        <p:blipFill>
          <a:blip r:embed="rId3" cstate="print"/>
          <a:srcRect t="6510" r="17578" b="9115"/>
          <a:stretch>
            <a:fillRect/>
          </a:stretch>
        </p:blipFill>
        <p:spPr bwMode="auto">
          <a:xfrm>
            <a:off x="467544" y="1304764"/>
            <a:ext cx="3858612" cy="2962873"/>
          </a:xfrm>
          <a:prstGeom prst="rect">
            <a:avLst/>
          </a:prstGeom>
          <a:noFill/>
        </p:spPr>
      </p:pic>
      <p:pic>
        <p:nvPicPr>
          <p:cNvPr id="119811" name="Picture 3" descr="C:\Documents and Settings\degeronimo.BNL\Desktop\TEK00018.TIF"/>
          <p:cNvPicPr>
            <a:picLocks noChangeAspect="1" noChangeArrowheads="1"/>
          </p:cNvPicPr>
          <p:nvPr/>
        </p:nvPicPr>
        <p:blipFill>
          <a:blip r:embed="rId4" cstate="print"/>
          <a:srcRect t="6510" r="17578" b="9115"/>
          <a:stretch>
            <a:fillRect/>
          </a:stretch>
        </p:blipFill>
        <p:spPr bwMode="auto">
          <a:xfrm>
            <a:off x="4752020" y="1304764"/>
            <a:ext cx="3858611" cy="2962873"/>
          </a:xfrm>
          <a:prstGeom prst="rect">
            <a:avLst/>
          </a:prstGeom>
          <a:noFill/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43708" y="1487360"/>
            <a:ext cx="468051" cy="246221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1600" i="0" dirty="0" smtClean="0">
                <a:latin typeface="Calibri" pitchFamily="34" charset="0"/>
              </a:rPr>
              <a:t>CK</a:t>
            </a:r>
            <a:endParaRPr lang="en-US" sz="1600" i="0" dirty="0" smtClean="0">
              <a:latin typeface="Calibri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177733" y="1856692"/>
            <a:ext cx="468051" cy="246221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1600" i="0" dirty="0" smtClean="0">
                <a:latin typeface="Calibri" pitchFamily="34" charset="0"/>
              </a:rPr>
              <a:t>FL</a:t>
            </a:r>
            <a:endParaRPr lang="en-US" sz="1600" i="0" dirty="0" smtClean="0">
              <a:latin typeface="Calibri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889700" y="2204864"/>
            <a:ext cx="1494167" cy="646331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1600" i="0" dirty="0" err="1" smtClean="0">
                <a:latin typeface="Calibri" pitchFamily="34" charset="0"/>
              </a:rPr>
              <a:t>TDO</a:t>
            </a:r>
            <a:endParaRPr lang="en-US" sz="1600" i="0" dirty="0" smtClean="0">
              <a:latin typeface="Calibri" pitchFamily="34" charset="0"/>
            </a:endParaRPr>
          </a:p>
          <a:p>
            <a:pPr algn="l">
              <a:spcBef>
                <a:spcPts val="1200"/>
              </a:spcBef>
            </a:pPr>
            <a:r>
              <a:rPr lang="en-US" sz="1600" i="0" dirty="0" smtClean="0">
                <a:latin typeface="Calibri" pitchFamily="34" charset="0"/>
              </a:rPr>
              <a:t>ramp </a:t>
            </a:r>
            <a:r>
              <a:rPr lang="en-US" sz="1600" i="0" dirty="0" err="1" smtClean="0">
                <a:latin typeface="Calibri" pitchFamily="34" charset="0"/>
              </a:rPr>
              <a:t>125ns</a:t>
            </a:r>
            <a:endParaRPr lang="en-US" sz="1600" i="0" dirty="0" smtClean="0">
              <a:latin typeface="Calibri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7362312" y="1487360"/>
            <a:ext cx="468051" cy="246221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1600" i="0" dirty="0" smtClean="0">
                <a:latin typeface="Calibri" pitchFamily="34" charset="0"/>
              </a:rPr>
              <a:t>CK</a:t>
            </a:r>
            <a:endParaRPr lang="en-US" sz="1600" i="0" dirty="0" smtClean="0">
              <a:latin typeface="Calibri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7596337" y="1856692"/>
            <a:ext cx="468051" cy="246221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1600" i="0" dirty="0" smtClean="0">
                <a:latin typeface="Calibri" pitchFamily="34" charset="0"/>
              </a:rPr>
              <a:t>FL</a:t>
            </a:r>
            <a:endParaRPr lang="en-US" sz="1600" i="0" dirty="0" smtClean="0">
              <a:latin typeface="Calibri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7488323" y="2327974"/>
            <a:ext cx="1122307" cy="646331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1600" i="0" dirty="0" err="1" smtClean="0">
                <a:latin typeface="Calibri" pitchFamily="34" charset="0"/>
              </a:rPr>
              <a:t>TDO</a:t>
            </a:r>
            <a:endParaRPr lang="en-US" sz="1600" i="0" dirty="0" smtClean="0">
              <a:latin typeface="Calibri" pitchFamily="34" charset="0"/>
            </a:endParaRPr>
          </a:p>
          <a:p>
            <a:pPr algn="l">
              <a:spcBef>
                <a:spcPts val="1200"/>
              </a:spcBef>
            </a:pPr>
            <a:r>
              <a:rPr lang="en-US" sz="1600" i="0" dirty="0" smtClean="0">
                <a:latin typeface="Calibri" pitchFamily="34" charset="0"/>
              </a:rPr>
              <a:t>ramp </a:t>
            </a:r>
            <a:r>
              <a:rPr lang="en-US" sz="1600" i="0" dirty="0" err="1" smtClean="0">
                <a:latin typeface="Calibri" pitchFamily="34" charset="0"/>
              </a:rPr>
              <a:t>1us</a:t>
            </a:r>
            <a:endParaRPr lang="en-US" sz="1600" i="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719F7-55EB-46A0-A3A8-C77C1BAFC8B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10" name="Picture 30" descr="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4388" y="6525344"/>
            <a:ext cx="80581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96"/>
          <p:cNvSpPr txBox="1">
            <a:spLocks noChangeArrowheads="1"/>
          </p:cNvSpPr>
          <p:nvPr/>
        </p:nvSpPr>
        <p:spPr bwMode="auto">
          <a:xfrm>
            <a:off x="723900" y="80628"/>
            <a:ext cx="7696200" cy="400050"/>
          </a:xfrm>
          <a:prstGeom prst="rect">
            <a:avLst/>
          </a:prstGeom>
          <a:gradFill rotWithShape="0">
            <a:gsLst>
              <a:gs pos="0">
                <a:srgbClr val="FF7C80">
                  <a:gamma/>
                  <a:shade val="60000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6000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dirty="0" smtClean="0"/>
              <a:t>Preliminary results as of April 2</a:t>
            </a:r>
            <a:r>
              <a:rPr lang="en-US" sz="2000" i="0" baseline="30000" dirty="0" smtClean="0"/>
              <a:t>nd</a:t>
            </a:r>
            <a:r>
              <a:rPr lang="en-US" sz="2000" i="0" dirty="0" smtClean="0"/>
              <a:t>, </a:t>
            </a:r>
            <a:r>
              <a:rPr lang="en-US" sz="2000" i="0" dirty="0" smtClean="0"/>
              <a:t>2012 - Neighboring</a:t>
            </a:r>
            <a:endParaRPr lang="en-US" sz="2000" i="0" dirty="0"/>
          </a:p>
        </p:txBody>
      </p:sp>
      <p:pic>
        <p:nvPicPr>
          <p:cNvPr id="117762" name="Picture 2" descr="C:\Documents and Settings\degeronimo.BNL\Desktop\TEK00014.TIF"/>
          <p:cNvPicPr>
            <a:picLocks noChangeAspect="1" noChangeArrowheads="1"/>
          </p:cNvPicPr>
          <p:nvPr/>
        </p:nvPicPr>
        <p:blipFill>
          <a:blip r:embed="rId3" cstate="print"/>
          <a:srcRect t="6510" r="17578" b="9115"/>
          <a:stretch>
            <a:fillRect/>
          </a:stretch>
        </p:blipFill>
        <p:spPr bwMode="auto">
          <a:xfrm>
            <a:off x="1223628" y="944724"/>
            <a:ext cx="6408712" cy="4920994"/>
          </a:xfrm>
          <a:prstGeom prst="rect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059832" y="1241139"/>
            <a:ext cx="468051" cy="246221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1600" i="0" dirty="0" smtClean="0">
                <a:latin typeface="Calibri" pitchFamily="34" charset="0"/>
              </a:rPr>
              <a:t>CK</a:t>
            </a:r>
            <a:endParaRPr lang="en-US" sz="1600" i="0" dirty="0" smtClean="0">
              <a:latin typeface="Calibri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527883" y="1856692"/>
            <a:ext cx="468051" cy="246221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1600" i="0" dirty="0" smtClean="0">
                <a:latin typeface="Calibri" pitchFamily="34" charset="0"/>
              </a:rPr>
              <a:t>FL</a:t>
            </a:r>
            <a:endParaRPr lang="en-US" sz="1600" i="0" dirty="0" smtClean="0">
              <a:latin typeface="Calibri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746996" y="2404918"/>
            <a:ext cx="1122307" cy="246221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1600" i="0" dirty="0" err="1" smtClean="0">
                <a:latin typeface="Calibri" pitchFamily="34" charset="0"/>
              </a:rPr>
              <a:t>PDO</a:t>
            </a:r>
            <a:endParaRPr lang="en-US" sz="1600" i="0" dirty="0" smtClean="0">
              <a:latin typeface="Calibri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527883" y="4205989"/>
            <a:ext cx="1620180" cy="246221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1600" i="0" dirty="0" smtClean="0">
                <a:latin typeface="Calibri" pitchFamily="34" charset="0"/>
              </a:rPr>
              <a:t>neigh channel</a:t>
            </a:r>
            <a:endParaRPr lang="en-US" sz="1600" i="0" dirty="0" smtClean="0">
              <a:latin typeface="Calibri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608004" y="1610471"/>
            <a:ext cx="1620180" cy="246221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1600" i="0" dirty="0" smtClean="0">
                <a:latin typeface="Calibri" pitchFamily="34" charset="0"/>
              </a:rPr>
              <a:t>neigh chip</a:t>
            </a:r>
            <a:endParaRPr lang="en-US" sz="1600" i="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719F7-55EB-46A0-A3A8-C77C1BAFC8B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10" name="Picture 30" descr="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4388" y="6525344"/>
            <a:ext cx="80581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96"/>
          <p:cNvSpPr txBox="1">
            <a:spLocks noChangeArrowheads="1"/>
          </p:cNvSpPr>
          <p:nvPr/>
        </p:nvSpPr>
        <p:spPr bwMode="auto">
          <a:xfrm>
            <a:off x="723900" y="80628"/>
            <a:ext cx="7696200" cy="400050"/>
          </a:xfrm>
          <a:prstGeom prst="rect">
            <a:avLst/>
          </a:prstGeom>
          <a:gradFill rotWithShape="0">
            <a:gsLst>
              <a:gs pos="0">
                <a:srgbClr val="FF7C80">
                  <a:gamma/>
                  <a:shade val="60000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6000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dirty="0" smtClean="0"/>
              <a:t>Preliminary results as of April 2</a:t>
            </a:r>
            <a:r>
              <a:rPr lang="en-US" sz="2000" i="0" baseline="30000" dirty="0" smtClean="0"/>
              <a:t>nd</a:t>
            </a:r>
            <a:r>
              <a:rPr lang="en-US" sz="2000" i="0" dirty="0" smtClean="0"/>
              <a:t>, </a:t>
            </a:r>
            <a:r>
              <a:rPr lang="en-US" sz="2000" i="0" dirty="0" smtClean="0"/>
              <a:t>2012 - Fast Flag</a:t>
            </a:r>
            <a:endParaRPr lang="en-US" sz="2000" i="0" dirty="0"/>
          </a:p>
        </p:txBody>
      </p:sp>
      <p:pic>
        <p:nvPicPr>
          <p:cNvPr id="118788" name="Picture 4" descr="C:\Documents and Settings\degeronimo.BNL\Desktop\TEK00015.TIF"/>
          <p:cNvPicPr>
            <a:picLocks noChangeAspect="1" noChangeArrowheads="1"/>
          </p:cNvPicPr>
          <p:nvPr/>
        </p:nvPicPr>
        <p:blipFill>
          <a:blip r:embed="rId3" cstate="print"/>
          <a:srcRect t="6510" r="17578" b="9115"/>
          <a:stretch>
            <a:fillRect/>
          </a:stretch>
        </p:blipFill>
        <p:spPr bwMode="auto">
          <a:xfrm>
            <a:off x="395536" y="1340768"/>
            <a:ext cx="3858612" cy="2962874"/>
          </a:xfrm>
          <a:prstGeom prst="rect">
            <a:avLst/>
          </a:prstGeom>
          <a:noFill/>
        </p:spPr>
      </p:pic>
      <p:pic>
        <p:nvPicPr>
          <p:cNvPr id="118789" name="Picture 5" descr="C:\Documents and Settings\degeronimo.BNL\Desktop\TEK00016.TIF"/>
          <p:cNvPicPr>
            <a:picLocks noChangeAspect="1" noChangeArrowheads="1"/>
          </p:cNvPicPr>
          <p:nvPr/>
        </p:nvPicPr>
        <p:blipFill>
          <a:blip r:embed="rId4" cstate="print"/>
          <a:srcRect t="6510" r="17578" b="9115"/>
          <a:stretch>
            <a:fillRect/>
          </a:stretch>
        </p:blipFill>
        <p:spPr bwMode="auto">
          <a:xfrm>
            <a:off x="4561481" y="1340768"/>
            <a:ext cx="3858619" cy="2962873"/>
          </a:xfrm>
          <a:prstGeom prst="rect">
            <a:avLst/>
          </a:prstGeom>
          <a:noFill/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91951" y="1487360"/>
            <a:ext cx="2047901" cy="246221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1600" i="0" dirty="0" smtClean="0">
                <a:latin typeface="Calibri" pitchFamily="34" charset="0"/>
              </a:rPr>
              <a:t>ART at threshold</a:t>
            </a:r>
            <a:endParaRPr lang="en-US" sz="1600" i="0" dirty="0" smtClean="0">
              <a:latin typeface="Calibri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191951" y="1856692"/>
            <a:ext cx="468051" cy="246221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1600" i="0" dirty="0" smtClean="0">
                <a:latin typeface="Calibri" pitchFamily="34" charset="0"/>
              </a:rPr>
              <a:t>FL</a:t>
            </a:r>
            <a:endParaRPr lang="en-US" sz="1600" i="0" dirty="0" smtClean="0">
              <a:latin typeface="Calibri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616116" y="1448780"/>
            <a:ext cx="2047901" cy="246221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1600" i="0" dirty="0" smtClean="0">
                <a:latin typeface="Calibri" pitchFamily="34" charset="0"/>
              </a:rPr>
              <a:t>ART at peak</a:t>
            </a:r>
            <a:endParaRPr lang="en-US" sz="1600" i="0" dirty="0" smtClean="0">
              <a:latin typeface="Calibri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616116" y="1818112"/>
            <a:ext cx="468051" cy="246221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1600" i="0" dirty="0" smtClean="0">
                <a:latin typeface="Calibri" pitchFamily="34" charset="0"/>
              </a:rPr>
              <a:t>FL</a:t>
            </a:r>
            <a:endParaRPr lang="en-US" sz="1600" i="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719F7-55EB-46A0-A3A8-C77C1BAFC8B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0" name="Picture 30" descr="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4388" y="6525344"/>
            <a:ext cx="80581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96"/>
          <p:cNvSpPr txBox="1">
            <a:spLocks noChangeArrowheads="1"/>
          </p:cNvSpPr>
          <p:nvPr/>
        </p:nvSpPr>
        <p:spPr bwMode="auto">
          <a:xfrm>
            <a:off x="723900" y="80628"/>
            <a:ext cx="7696200" cy="400050"/>
          </a:xfrm>
          <a:prstGeom prst="rect">
            <a:avLst/>
          </a:prstGeom>
          <a:gradFill rotWithShape="0">
            <a:gsLst>
              <a:gs pos="0">
                <a:srgbClr val="FF7C80">
                  <a:gamma/>
                  <a:shade val="60000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6000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dirty="0" smtClean="0"/>
              <a:t>Preliminary results as of April 2</a:t>
            </a:r>
            <a:r>
              <a:rPr lang="en-US" sz="2000" i="0" baseline="30000" dirty="0" smtClean="0"/>
              <a:t>nd</a:t>
            </a:r>
            <a:r>
              <a:rPr lang="en-US" sz="2000" i="0" dirty="0" smtClean="0"/>
              <a:t>, </a:t>
            </a:r>
            <a:r>
              <a:rPr lang="en-US" sz="2000" i="0" dirty="0" smtClean="0"/>
              <a:t>2012 - Timing Outputs 1/2</a:t>
            </a:r>
            <a:endParaRPr lang="en-US" sz="2000" i="0" dirty="0"/>
          </a:p>
        </p:txBody>
      </p:sp>
      <p:pic>
        <p:nvPicPr>
          <p:cNvPr id="120834" name="Picture 2" descr="C:\Documents and Settings\degeronimo.BNL\Desktop\TEK00019.TIF"/>
          <p:cNvPicPr>
            <a:picLocks noChangeAspect="1" noChangeArrowheads="1"/>
          </p:cNvPicPr>
          <p:nvPr/>
        </p:nvPicPr>
        <p:blipFill>
          <a:blip r:embed="rId3" cstate="print"/>
          <a:srcRect t="6510" r="17578" b="9115"/>
          <a:stretch>
            <a:fillRect/>
          </a:stretch>
        </p:blipFill>
        <p:spPr bwMode="auto">
          <a:xfrm>
            <a:off x="395536" y="1124744"/>
            <a:ext cx="3858612" cy="2962873"/>
          </a:xfrm>
          <a:prstGeom prst="rect">
            <a:avLst/>
          </a:prstGeom>
          <a:noFill/>
        </p:spPr>
      </p:pic>
      <p:pic>
        <p:nvPicPr>
          <p:cNvPr id="120835" name="Picture 3" descr="C:\Documents and Settings\degeronimo.BNL\Desktop\TEK00020.TIF"/>
          <p:cNvPicPr>
            <a:picLocks noChangeAspect="1" noChangeArrowheads="1"/>
          </p:cNvPicPr>
          <p:nvPr/>
        </p:nvPicPr>
        <p:blipFill>
          <a:blip r:embed="rId4" cstate="print"/>
          <a:srcRect t="6510" r="17578" b="9115"/>
          <a:stretch>
            <a:fillRect/>
          </a:stretch>
        </p:blipFill>
        <p:spPr bwMode="auto">
          <a:xfrm>
            <a:off x="4752020" y="1124744"/>
            <a:ext cx="3858612" cy="2962873"/>
          </a:xfrm>
          <a:prstGeom prst="rect">
            <a:avLst/>
          </a:prstGeom>
          <a:noFill/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11660" y="1241139"/>
            <a:ext cx="2047901" cy="246221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1600" i="0" dirty="0" smtClean="0">
                <a:latin typeface="Calibri" pitchFamily="34" charset="0"/>
              </a:rPr>
              <a:t>ART at peak</a:t>
            </a:r>
            <a:endParaRPr lang="en-US" sz="1600" i="0" dirty="0" smtClean="0">
              <a:latin typeface="Calibri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511660" y="1610471"/>
            <a:ext cx="468051" cy="246221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1600" i="0" dirty="0" smtClean="0">
                <a:latin typeface="Calibri" pitchFamily="34" charset="0"/>
              </a:rPr>
              <a:t>FL</a:t>
            </a:r>
            <a:endParaRPr lang="en-US" sz="1600" i="0" dirty="0" smtClean="0">
              <a:latin typeface="Calibri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745685" y="2348880"/>
            <a:ext cx="810091" cy="246221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1600" i="0" dirty="0" err="1" smtClean="0">
                <a:latin typeface="Calibri" pitchFamily="34" charset="0"/>
              </a:rPr>
              <a:t>ToT</a:t>
            </a:r>
            <a:endParaRPr lang="en-US" sz="1600" i="0" dirty="0" smtClean="0">
              <a:latin typeface="Calibri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868144" y="1270428"/>
            <a:ext cx="2047901" cy="246221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1600" i="0" dirty="0" smtClean="0">
                <a:latin typeface="Calibri" pitchFamily="34" charset="0"/>
              </a:rPr>
              <a:t>ART at peak</a:t>
            </a:r>
            <a:endParaRPr lang="en-US" sz="1600" i="0" dirty="0" smtClean="0">
              <a:latin typeface="Calibri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868144" y="1639760"/>
            <a:ext cx="468051" cy="246221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1600" i="0" dirty="0" smtClean="0">
                <a:latin typeface="Calibri" pitchFamily="34" charset="0"/>
              </a:rPr>
              <a:t>FL</a:t>
            </a:r>
            <a:endParaRPr lang="en-US" sz="1600" i="0" dirty="0" smtClean="0">
              <a:latin typeface="Calibri" pitchFamily="34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868144" y="2348880"/>
            <a:ext cx="810091" cy="246221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1600" i="0" dirty="0" err="1" smtClean="0">
                <a:latin typeface="Calibri" pitchFamily="34" charset="0"/>
              </a:rPr>
              <a:t>TtP</a:t>
            </a:r>
            <a:endParaRPr lang="en-US" sz="1600" i="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719F7-55EB-46A0-A3A8-C77C1BAFC8B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10" name="Picture 30" descr="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4388" y="6525344"/>
            <a:ext cx="80581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96"/>
          <p:cNvSpPr txBox="1">
            <a:spLocks noChangeArrowheads="1"/>
          </p:cNvSpPr>
          <p:nvPr/>
        </p:nvSpPr>
        <p:spPr bwMode="auto">
          <a:xfrm>
            <a:off x="723900" y="80628"/>
            <a:ext cx="7696200" cy="400050"/>
          </a:xfrm>
          <a:prstGeom prst="rect">
            <a:avLst/>
          </a:prstGeom>
          <a:gradFill rotWithShape="0">
            <a:gsLst>
              <a:gs pos="0">
                <a:srgbClr val="FF7C80">
                  <a:gamma/>
                  <a:shade val="60000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6000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dirty="0" smtClean="0"/>
              <a:t>Preliminary results as of April 2</a:t>
            </a:r>
            <a:r>
              <a:rPr lang="en-US" sz="2000" i="0" baseline="30000" dirty="0" smtClean="0"/>
              <a:t>nd</a:t>
            </a:r>
            <a:r>
              <a:rPr lang="en-US" sz="2000" i="0" dirty="0" smtClean="0"/>
              <a:t>, </a:t>
            </a:r>
            <a:r>
              <a:rPr lang="en-US" sz="2000" i="0" dirty="0" smtClean="0"/>
              <a:t>2012 - Timing Outputs 2/2</a:t>
            </a:r>
            <a:endParaRPr lang="en-US" sz="2000" i="0" dirty="0"/>
          </a:p>
        </p:txBody>
      </p:sp>
      <p:pic>
        <p:nvPicPr>
          <p:cNvPr id="121858" name="Picture 2" descr="C:\Documents and Settings\degeronimo.BNL\Desktop\TEK00021.TIF"/>
          <p:cNvPicPr>
            <a:picLocks noChangeAspect="1" noChangeArrowheads="1"/>
          </p:cNvPicPr>
          <p:nvPr/>
        </p:nvPicPr>
        <p:blipFill>
          <a:blip r:embed="rId3" cstate="print"/>
          <a:srcRect t="6510" r="17578" b="8854"/>
          <a:stretch>
            <a:fillRect/>
          </a:stretch>
        </p:blipFill>
        <p:spPr bwMode="auto">
          <a:xfrm>
            <a:off x="4716016" y="1109092"/>
            <a:ext cx="3858612" cy="2972017"/>
          </a:xfrm>
          <a:prstGeom prst="rect">
            <a:avLst/>
          </a:prstGeom>
          <a:noFill/>
        </p:spPr>
      </p:pic>
      <p:pic>
        <p:nvPicPr>
          <p:cNvPr id="121859" name="Picture 3" descr="C:\Documents and Settings\degeronimo.BNL\Desktop\TEK00022.TIF"/>
          <p:cNvPicPr>
            <a:picLocks noChangeAspect="1" noChangeArrowheads="1"/>
          </p:cNvPicPr>
          <p:nvPr/>
        </p:nvPicPr>
        <p:blipFill>
          <a:blip r:embed="rId4" cstate="print"/>
          <a:srcRect t="6510" r="17578" b="9115"/>
          <a:stretch>
            <a:fillRect/>
          </a:stretch>
        </p:blipFill>
        <p:spPr bwMode="auto">
          <a:xfrm>
            <a:off x="395536" y="1142953"/>
            <a:ext cx="3858611" cy="2962873"/>
          </a:xfrm>
          <a:prstGeom prst="rect">
            <a:avLst/>
          </a:prstGeom>
          <a:noFill/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11660" y="1241139"/>
            <a:ext cx="2047901" cy="246221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1600" i="0" dirty="0" smtClean="0">
                <a:latin typeface="Calibri" pitchFamily="34" charset="0"/>
              </a:rPr>
              <a:t>ART at peak</a:t>
            </a:r>
            <a:endParaRPr lang="en-US" sz="1600" i="0" dirty="0" smtClean="0">
              <a:latin typeface="Calibri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511660" y="1610471"/>
            <a:ext cx="468051" cy="246221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1600" i="0" dirty="0" smtClean="0">
                <a:latin typeface="Calibri" pitchFamily="34" charset="0"/>
              </a:rPr>
              <a:t>FL</a:t>
            </a:r>
            <a:endParaRPr lang="en-US" sz="1600" i="0" dirty="0" smtClean="0">
              <a:latin typeface="Calibri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150730" y="2348880"/>
            <a:ext cx="810091" cy="246221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1600" i="0" dirty="0" err="1" smtClean="0">
                <a:latin typeface="Calibri" pitchFamily="34" charset="0"/>
              </a:rPr>
              <a:t>ToT</a:t>
            </a:r>
            <a:endParaRPr lang="en-US" sz="1600" i="0" dirty="0" smtClean="0">
              <a:latin typeface="Calibri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868144" y="1270428"/>
            <a:ext cx="2047901" cy="246221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1600" i="0" dirty="0" smtClean="0">
                <a:latin typeface="Calibri" pitchFamily="34" charset="0"/>
              </a:rPr>
              <a:t>ART at peak</a:t>
            </a:r>
            <a:endParaRPr lang="en-US" sz="1600" i="0" dirty="0" smtClean="0">
              <a:latin typeface="Calibri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868144" y="1639760"/>
            <a:ext cx="468051" cy="246221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1600" i="0" dirty="0" smtClean="0">
                <a:latin typeface="Calibri" pitchFamily="34" charset="0"/>
              </a:rPr>
              <a:t>FL</a:t>
            </a:r>
            <a:endParaRPr lang="en-US" sz="1600" i="0" dirty="0" smtClean="0">
              <a:latin typeface="Calibri" pitchFamily="34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868144" y="2348880"/>
            <a:ext cx="810091" cy="246221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1600" i="0" dirty="0" err="1" smtClean="0">
                <a:latin typeface="Calibri" pitchFamily="34" charset="0"/>
              </a:rPr>
              <a:t>TtP</a:t>
            </a:r>
            <a:endParaRPr lang="en-US" sz="1600" i="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Box 3"/>
          <p:cNvSpPr txBox="1">
            <a:spLocks noChangeArrowheads="1"/>
          </p:cNvSpPr>
          <p:nvPr/>
        </p:nvSpPr>
        <p:spPr bwMode="auto">
          <a:xfrm>
            <a:off x="839872" y="5088086"/>
            <a:ext cx="7296524" cy="1369606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b="0" i="0" dirty="0" smtClean="0">
                <a:latin typeface="Calibri" pitchFamily="34" charset="0"/>
              </a:rPr>
              <a:t> 64 channels, integrates almost all of the </a:t>
            </a:r>
            <a:r>
              <a:rPr lang="en-US" sz="1400" i="0" dirty="0" smtClean="0">
                <a:latin typeface="Calibri" pitchFamily="34" charset="0"/>
              </a:rPr>
              <a:t>critical functions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i="0" dirty="0" smtClean="0">
                <a:latin typeface="Calibri" pitchFamily="34" charset="0"/>
              </a:rPr>
              <a:t> </a:t>
            </a:r>
            <a:r>
              <a:rPr lang="en-US" sz="1400" i="0" dirty="0" err="1" smtClean="0">
                <a:latin typeface="Calibri" pitchFamily="34" charset="0"/>
              </a:rPr>
              <a:t>MUX</a:t>
            </a:r>
            <a:r>
              <a:rPr lang="en-US" sz="1400" i="0" dirty="0" smtClean="0">
                <a:latin typeface="Calibri" pitchFamily="34" charset="0"/>
              </a:rPr>
              <a:t> </a:t>
            </a:r>
            <a:r>
              <a:rPr lang="en-US" sz="1400" b="0" i="0" dirty="0" smtClean="0">
                <a:latin typeface="Calibri" pitchFamily="34" charset="0"/>
              </a:rPr>
              <a:t>replaces ADCs and FIFO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i="0" dirty="0" smtClean="0">
                <a:latin typeface="Calibri" pitchFamily="34" charset="0"/>
              </a:rPr>
              <a:t> </a:t>
            </a:r>
            <a:r>
              <a:rPr lang="en-US" sz="1400" b="0" i="0" dirty="0" smtClean="0">
                <a:latin typeface="Calibri" pitchFamily="34" charset="0"/>
              </a:rPr>
              <a:t>external trigger replaces </a:t>
            </a:r>
            <a:r>
              <a:rPr lang="en-US" sz="1400" i="0" dirty="0" err="1" smtClean="0">
                <a:latin typeface="Calibri" pitchFamily="34" charset="0"/>
              </a:rPr>
              <a:t>TAC</a:t>
            </a:r>
            <a:r>
              <a:rPr lang="en-US" sz="1400" i="0" dirty="0" smtClean="0">
                <a:latin typeface="Calibri" pitchFamily="34" charset="0"/>
              </a:rPr>
              <a:t> stop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i="0" dirty="0" smtClean="0">
                <a:latin typeface="Calibri" pitchFamily="34" charset="0"/>
              </a:rPr>
              <a:t> ADC </a:t>
            </a:r>
            <a:r>
              <a:rPr lang="en-US" sz="1400" b="0" i="0" dirty="0" smtClean="0">
                <a:latin typeface="Calibri" pitchFamily="34" charset="0"/>
              </a:rPr>
              <a:t>architecture being in a separate project</a:t>
            </a:r>
          </a:p>
          <a:p>
            <a:pPr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1400" i="0" dirty="0" smtClean="0">
                <a:latin typeface="Calibri" pitchFamily="34" charset="0"/>
              </a:rPr>
              <a:t> </a:t>
            </a:r>
            <a:r>
              <a:rPr lang="en-US" sz="1400" b="0" i="0" dirty="0" smtClean="0">
                <a:latin typeface="Calibri" pitchFamily="34" charset="0"/>
              </a:rPr>
              <a:t>includes direct </a:t>
            </a:r>
            <a:r>
              <a:rPr lang="en-US" sz="1400" i="0" dirty="0" err="1" smtClean="0">
                <a:latin typeface="Calibri" pitchFamily="34" charset="0"/>
              </a:rPr>
              <a:t>ToT</a:t>
            </a:r>
            <a:r>
              <a:rPr lang="en-US" sz="1400" i="0" dirty="0" smtClean="0">
                <a:latin typeface="Calibri" pitchFamily="34" charset="0"/>
              </a:rPr>
              <a:t> </a:t>
            </a:r>
            <a:r>
              <a:rPr lang="en-US" sz="1400" b="0" i="0" dirty="0" smtClean="0">
                <a:latin typeface="Calibri" pitchFamily="34" charset="0"/>
              </a:rPr>
              <a:t>(time-over-threshold) or </a:t>
            </a:r>
            <a:r>
              <a:rPr lang="en-US" sz="1400" i="0" dirty="0" err="1" smtClean="0">
                <a:latin typeface="Calibri" pitchFamily="34" charset="0"/>
              </a:rPr>
              <a:t>TtP</a:t>
            </a:r>
            <a:r>
              <a:rPr lang="en-US" sz="1400" i="0" dirty="0" smtClean="0">
                <a:latin typeface="Calibri" pitchFamily="34" charset="0"/>
              </a:rPr>
              <a:t> </a:t>
            </a:r>
            <a:r>
              <a:rPr lang="en-US" sz="1400" b="0" i="0" dirty="0" smtClean="0">
                <a:latin typeface="Calibri" pitchFamily="34" charset="0"/>
              </a:rPr>
              <a:t>(time-to-peak) on 16 channels (0-7 and 56-63)</a:t>
            </a:r>
          </a:p>
          <a:p>
            <a:pPr algn="l">
              <a:spcBef>
                <a:spcPts val="0"/>
              </a:spcBef>
            </a:pPr>
            <a:r>
              <a:rPr lang="en-US" sz="1400" i="0" dirty="0" smtClean="0">
                <a:solidFill>
                  <a:srgbClr val="FF0000"/>
                </a:solidFill>
                <a:latin typeface="Calibri" pitchFamily="34" charset="0"/>
              </a:rPr>
              <a:t>   note: interest in </a:t>
            </a:r>
            <a:r>
              <a:rPr lang="en-US" sz="1400" i="0" dirty="0" err="1" smtClean="0">
                <a:solidFill>
                  <a:srgbClr val="FF0000"/>
                </a:solidFill>
                <a:latin typeface="Calibri" pitchFamily="34" charset="0"/>
              </a:rPr>
              <a:t>PdT</a:t>
            </a:r>
            <a:r>
              <a:rPr lang="en-US" sz="1400" i="0" dirty="0" smtClean="0">
                <a:solidFill>
                  <a:srgbClr val="FF0000"/>
                </a:solidFill>
                <a:latin typeface="Calibri" pitchFamily="34" charset="0"/>
              </a:rPr>
              <a:t> (peak-discharge-to-threshold)</a:t>
            </a:r>
          </a:p>
        </p:txBody>
      </p:sp>
      <p:sp>
        <p:nvSpPr>
          <p:cNvPr id="121" name="Text Box 196"/>
          <p:cNvSpPr txBox="1">
            <a:spLocks noChangeArrowheads="1"/>
          </p:cNvSpPr>
          <p:nvPr/>
        </p:nvSpPr>
        <p:spPr bwMode="auto">
          <a:xfrm>
            <a:off x="723900" y="80628"/>
            <a:ext cx="7696200" cy="400050"/>
          </a:xfrm>
          <a:prstGeom prst="rect">
            <a:avLst/>
          </a:prstGeom>
          <a:gradFill rotWithShape="0">
            <a:gsLst>
              <a:gs pos="0">
                <a:srgbClr val="FF7C80">
                  <a:gamma/>
                  <a:shade val="60000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6000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dirty="0" smtClean="0"/>
              <a:t>Initial architecture ( first prototype )</a:t>
            </a:r>
            <a:endParaRPr lang="en-US" sz="2000" i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4D9D2-C1CF-42BC-A259-7A74AA0E8C5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30" descr="Log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0661" y="6525344"/>
            <a:ext cx="80581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923" y="512676"/>
            <a:ext cx="7687505" cy="424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96"/>
          <p:cNvSpPr txBox="1">
            <a:spLocks noChangeArrowheads="1"/>
          </p:cNvSpPr>
          <p:nvPr/>
        </p:nvSpPr>
        <p:spPr bwMode="auto">
          <a:xfrm>
            <a:off x="723900" y="80628"/>
            <a:ext cx="7696200" cy="400050"/>
          </a:xfrm>
          <a:prstGeom prst="rect">
            <a:avLst/>
          </a:prstGeom>
          <a:gradFill rotWithShape="0">
            <a:gsLst>
              <a:gs pos="0">
                <a:srgbClr val="FF7C80">
                  <a:gamma/>
                  <a:shade val="60000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6000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dirty="0" smtClean="0"/>
              <a:t>Preliminary results as of April 2</a:t>
            </a:r>
            <a:r>
              <a:rPr lang="en-US" sz="2000" i="0" baseline="30000" dirty="0" smtClean="0"/>
              <a:t>nd</a:t>
            </a:r>
            <a:r>
              <a:rPr lang="en-US" sz="2000" i="0" dirty="0" smtClean="0"/>
              <a:t>, </a:t>
            </a:r>
            <a:r>
              <a:rPr lang="en-US" sz="2000" i="0" dirty="0" smtClean="0"/>
              <a:t>2012 - Summary</a:t>
            </a:r>
            <a:endParaRPr lang="en-US" sz="2000" i="0" dirty="0"/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687896" y="1084091"/>
            <a:ext cx="7988560" cy="249299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600" i="0" dirty="0" smtClean="0">
                <a:latin typeface="Calibri" pitchFamily="34" charset="0"/>
              </a:rPr>
              <a:t> Most relevant issues so far:</a:t>
            </a:r>
          </a:p>
          <a:p>
            <a:pPr lvl="1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600" i="0" dirty="0" smtClean="0">
                <a:solidFill>
                  <a:srgbClr val="000099"/>
                </a:solidFill>
                <a:latin typeface="Calibri" pitchFamily="34" charset="0"/>
              </a:rPr>
              <a:t> large leakage from input protection increases noise (~</a:t>
            </a:r>
            <a:r>
              <a:rPr lang="en-US" sz="1600" i="0" dirty="0" err="1" smtClean="0">
                <a:solidFill>
                  <a:srgbClr val="000099"/>
                </a:solidFill>
                <a:latin typeface="Calibri" pitchFamily="34" charset="0"/>
              </a:rPr>
              <a:t>400e</a:t>
            </a:r>
            <a:r>
              <a:rPr lang="en-US" sz="1600" i="0" baseline="30000" dirty="0" smtClean="0">
                <a:solidFill>
                  <a:srgbClr val="000099"/>
                </a:solidFill>
                <a:latin typeface="Calibri" pitchFamily="34" charset="0"/>
              </a:rPr>
              <a:t>-</a:t>
            </a:r>
            <a:r>
              <a:rPr lang="en-US" sz="1600" i="0" dirty="0" smtClean="0">
                <a:solidFill>
                  <a:srgbClr val="000099"/>
                </a:solidFill>
                <a:latin typeface="Calibri" pitchFamily="34" charset="0"/>
              </a:rPr>
              <a:t>) and disables positive charge front-end circuit (needs external current compensation, e.g. resistor)</a:t>
            </a:r>
          </a:p>
          <a:p>
            <a:pPr lvl="1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600" i="0" dirty="0" smtClean="0">
                <a:solidFill>
                  <a:srgbClr val="000099"/>
                </a:solidFill>
                <a:latin typeface="Calibri" pitchFamily="34" charset="0"/>
              </a:rPr>
              <a:t> self-reset function does not reset discriminator</a:t>
            </a:r>
          </a:p>
          <a:p>
            <a:pPr lvl="1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600" i="0" dirty="0" smtClean="0">
                <a:solidFill>
                  <a:srgbClr val="000099"/>
                </a:solidFill>
                <a:latin typeface="Calibri" pitchFamily="34" charset="0"/>
              </a:rPr>
              <a:t> analog pulse shows some digital </a:t>
            </a:r>
            <a:r>
              <a:rPr lang="en-US" sz="1600" i="0" dirty="0" smtClean="0">
                <a:solidFill>
                  <a:srgbClr val="000099"/>
                </a:solidFill>
                <a:latin typeface="Calibri" pitchFamily="34" charset="0"/>
              </a:rPr>
              <a:t>pick-up</a:t>
            </a:r>
          </a:p>
          <a:p>
            <a:pPr lvl="1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600" i="0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sz="1600" i="0" dirty="0" smtClean="0">
                <a:solidFill>
                  <a:srgbClr val="000099"/>
                </a:solidFill>
                <a:latin typeface="Calibri" pitchFamily="34" charset="0"/>
              </a:rPr>
              <a:t>mixed signal issues to be investigated</a:t>
            </a:r>
            <a:endParaRPr lang="en-US" sz="1600" i="0" dirty="0" smtClean="0">
              <a:solidFill>
                <a:srgbClr val="000099"/>
              </a:solidFill>
              <a:latin typeface="Calibri" pitchFamily="34" charset="0"/>
            </a:endParaRPr>
          </a:p>
          <a:p>
            <a:pPr lvl="1" algn="l">
              <a:spcBef>
                <a:spcPts val="1200"/>
              </a:spcBef>
              <a:buFont typeface="Arial" pitchFamily="34" charset="0"/>
              <a:buChar char="•"/>
            </a:pPr>
            <a:endParaRPr lang="en-US" sz="1600" i="0" dirty="0" smtClean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719F7-55EB-46A0-A3A8-C77C1BAFC8B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10" name="Picture 30" descr="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4388" y="6525344"/>
            <a:ext cx="80581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104900" y="2667000"/>
            <a:ext cx="693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i="0" dirty="0" smtClean="0"/>
              <a:t>Backup slides</a:t>
            </a:r>
            <a:endParaRPr lang="en-US" sz="40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4D9D2-C1CF-42BC-A259-7A74AA0E8C5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5" name="Picture 30" descr="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4388" y="6525344"/>
            <a:ext cx="80581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96"/>
          <p:cNvSpPr txBox="1">
            <a:spLocks noChangeArrowheads="1"/>
          </p:cNvSpPr>
          <p:nvPr/>
        </p:nvSpPr>
        <p:spPr bwMode="auto">
          <a:xfrm>
            <a:off x="723900" y="80628"/>
            <a:ext cx="7696200" cy="400050"/>
          </a:xfrm>
          <a:prstGeom prst="rect">
            <a:avLst/>
          </a:prstGeom>
          <a:gradFill rotWithShape="0">
            <a:gsLst>
              <a:gs pos="0">
                <a:srgbClr val="FF7C80">
                  <a:gamma/>
                  <a:shade val="60000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6000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dirty="0" smtClean="0"/>
              <a:t>Delayed dissipative feedback (</a:t>
            </a:r>
            <a:r>
              <a:rPr lang="en-US" sz="2000" i="0" dirty="0" err="1" smtClean="0"/>
              <a:t>DDF</a:t>
            </a:r>
            <a:r>
              <a:rPr lang="en-US" sz="2000" i="0" dirty="0" smtClean="0"/>
              <a:t>)</a:t>
            </a:r>
            <a:endParaRPr lang="en-US" sz="2000" i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4094401" cy="136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376648"/>
            <a:ext cx="4224001" cy="16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548" y="4278880"/>
            <a:ext cx="4224001" cy="16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51521" y="713601"/>
            <a:ext cx="90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0" dirty="0" smtClean="0">
                <a:latin typeface="Calibri" pitchFamily="34" charset="0"/>
              </a:rPr>
              <a:t>Classical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3850" y="2492896"/>
            <a:ext cx="1633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0" dirty="0" err="1" smtClean="0">
                <a:latin typeface="Calibri" pitchFamily="34" charset="0"/>
              </a:rPr>
              <a:t>DDF</a:t>
            </a:r>
            <a:r>
              <a:rPr lang="en-US" sz="1600" i="0" dirty="0" smtClean="0">
                <a:latin typeface="Calibri" pitchFamily="34" charset="0"/>
              </a:rPr>
              <a:t> equal DR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3850" y="4401108"/>
            <a:ext cx="1633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0" dirty="0" err="1" smtClean="0">
                <a:latin typeface="Calibri" pitchFamily="34" charset="0"/>
              </a:rPr>
              <a:t>DDF</a:t>
            </a:r>
            <a:r>
              <a:rPr lang="en-US" sz="1600" i="0" dirty="0" smtClean="0">
                <a:latin typeface="Calibri" pitchFamily="34" charset="0"/>
              </a:rPr>
              <a:t> equal 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/>
          <a:srcRect l="7040" t="9214" r="9387" b="3071"/>
          <a:stretch>
            <a:fillRect/>
          </a:stretch>
        </p:blipFill>
        <p:spPr bwMode="auto">
          <a:xfrm>
            <a:off x="5292080" y="836712"/>
            <a:ext cx="3256475" cy="261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/>
          <a:srcRect r="7040"/>
          <a:stretch>
            <a:fillRect/>
          </a:stretch>
        </p:blipFill>
        <p:spPr bwMode="auto">
          <a:xfrm>
            <a:off x="4761829" y="3204629"/>
            <a:ext cx="4346675" cy="357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03548" y="6316762"/>
            <a:ext cx="2783814" cy="246221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 i="0" dirty="0">
                <a:latin typeface="+mn-lt"/>
              </a:rPr>
              <a:t>G. De Geronimo et al., </a:t>
            </a:r>
            <a:r>
              <a:rPr lang="en-US" sz="1000" b="0" i="0" dirty="0" err="1" smtClean="0">
                <a:latin typeface="+mn-lt"/>
              </a:rPr>
              <a:t>I</a:t>
            </a:r>
            <a:r>
              <a:rPr lang="en-US" sz="1000" b="0" i="0" cap="small" dirty="0" err="1" smtClean="0">
                <a:latin typeface="+mn-lt"/>
              </a:rPr>
              <a:t>eee</a:t>
            </a:r>
            <a:r>
              <a:rPr lang="en-US" sz="1000" b="0" i="0" dirty="0" smtClean="0">
                <a:latin typeface="+mn-lt"/>
              </a:rPr>
              <a:t> </a:t>
            </a:r>
            <a:r>
              <a:rPr lang="en-US" sz="1000" b="0" i="0" dirty="0" err="1" smtClean="0">
                <a:latin typeface="+mn-lt"/>
              </a:rPr>
              <a:t>TNS</a:t>
            </a:r>
            <a:r>
              <a:rPr lang="en-US" sz="1000" b="0" i="0" dirty="0" smtClean="0">
                <a:latin typeface="+mn-lt"/>
              </a:rPr>
              <a:t> 58 (2011)</a:t>
            </a:r>
            <a:endParaRPr lang="en-US" sz="1000" b="0" i="0" dirty="0">
              <a:latin typeface="+mn-lt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719F7-55EB-46A0-A3A8-C77C1BAFC8B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22" name="Picture 30" descr="Log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64388" y="6525344"/>
            <a:ext cx="80581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11" name="Text Box 63"/>
          <p:cNvSpPr txBox="1">
            <a:spLocks noChangeArrowheads="1"/>
          </p:cNvSpPr>
          <p:nvPr/>
        </p:nvSpPr>
        <p:spPr bwMode="auto">
          <a:xfrm>
            <a:off x="1290692" y="5184175"/>
            <a:ext cx="6989926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SzPct val="150000"/>
              <a:buFont typeface="Arial" pitchFamily="34" charset="0"/>
              <a:buChar char="•"/>
            </a:pPr>
            <a:r>
              <a:rPr lang="en-US" sz="1600" i="0" dirty="0">
                <a:latin typeface="Arial" pitchFamily="34" charset="0"/>
              </a:rPr>
              <a:t> detects and holds peak without external trigger</a:t>
            </a:r>
          </a:p>
          <a:p>
            <a:pPr algn="l">
              <a:spcBef>
                <a:spcPct val="20000"/>
              </a:spcBef>
              <a:buSzPct val="150000"/>
              <a:buFont typeface="Arial" pitchFamily="34" charset="0"/>
              <a:buChar char="•"/>
            </a:pPr>
            <a:r>
              <a:rPr lang="en-US" sz="1600" i="0" dirty="0">
                <a:latin typeface="Arial" pitchFamily="34" charset="0"/>
              </a:rPr>
              <a:t> provides accurate timing signal (peak </a:t>
            </a:r>
            <a:r>
              <a:rPr lang="en-US" sz="1600" i="0" dirty="0" smtClean="0">
                <a:latin typeface="Arial" pitchFamily="34" charset="0"/>
              </a:rPr>
              <a:t>found, z-cross on derivative)</a:t>
            </a:r>
            <a:endParaRPr lang="en-US" sz="1600" i="0" dirty="0">
              <a:latin typeface="Arial" pitchFamily="34" charset="0"/>
            </a:endParaRPr>
          </a:p>
          <a:p>
            <a:pPr algn="l">
              <a:spcBef>
                <a:spcPct val="20000"/>
              </a:spcBef>
              <a:buSzPct val="150000"/>
              <a:buFont typeface="Arial" pitchFamily="34" charset="0"/>
              <a:buChar char="•"/>
            </a:pPr>
            <a:r>
              <a:rPr lang="en-US" sz="1600" i="0" dirty="0">
                <a:latin typeface="Arial" pitchFamily="34" charset="0"/>
              </a:rPr>
              <a:t> </a:t>
            </a:r>
            <a:r>
              <a:rPr lang="en-US" sz="1600" i="0" dirty="0" smtClean="0">
                <a:solidFill>
                  <a:srgbClr val="C00000"/>
                </a:solidFill>
                <a:latin typeface="Arial" pitchFamily="34" charset="0"/>
              </a:rPr>
              <a:t>low </a:t>
            </a:r>
            <a:r>
              <a:rPr lang="en-US" sz="1600" i="0" dirty="0">
                <a:solidFill>
                  <a:srgbClr val="C00000"/>
                </a:solidFill>
                <a:latin typeface="Arial" pitchFamily="34" charset="0"/>
              </a:rPr>
              <a:t>accuracy </a:t>
            </a:r>
            <a:r>
              <a:rPr lang="en-US" sz="1600" i="0" dirty="0">
                <a:latin typeface="Arial" pitchFamily="34" charset="0"/>
              </a:rPr>
              <a:t>(op-amp offset, </a:t>
            </a:r>
            <a:r>
              <a:rPr lang="en-US" sz="1600" i="0" dirty="0" err="1">
                <a:latin typeface="Arial" pitchFamily="34" charset="0"/>
              </a:rPr>
              <a:t>CMRR</a:t>
            </a:r>
            <a:r>
              <a:rPr lang="en-US" sz="1600" i="0" dirty="0">
                <a:latin typeface="Arial" pitchFamily="34" charset="0"/>
              </a:rPr>
              <a:t>)</a:t>
            </a:r>
          </a:p>
          <a:p>
            <a:pPr algn="l">
              <a:spcBef>
                <a:spcPct val="20000"/>
              </a:spcBef>
              <a:buSzPct val="150000"/>
              <a:buFont typeface="Arial" pitchFamily="34" charset="0"/>
              <a:buChar char="•"/>
            </a:pPr>
            <a:r>
              <a:rPr lang="en-US" sz="1600" i="0" dirty="0">
                <a:latin typeface="Arial" pitchFamily="34" charset="0"/>
              </a:rPr>
              <a:t> </a:t>
            </a:r>
            <a:r>
              <a:rPr lang="en-US" sz="1600" i="0" dirty="0" smtClean="0">
                <a:solidFill>
                  <a:srgbClr val="C00000"/>
                </a:solidFill>
                <a:latin typeface="Arial" pitchFamily="34" charset="0"/>
              </a:rPr>
              <a:t>poor </a:t>
            </a:r>
            <a:r>
              <a:rPr lang="en-US" sz="1600" i="0" dirty="0">
                <a:solidFill>
                  <a:srgbClr val="C00000"/>
                </a:solidFill>
                <a:latin typeface="Arial" pitchFamily="34" charset="0"/>
              </a:rPr>
              <a:t>drive capability</a:t>
            </a:r>
          </a:p>
        </p:txBody>
      </p:sp>
      <p:sp>
        <p:nvSpPr>
          <p:cNvPr id="157" name="Text Box 196"/>
          <p:cNvSpPr txBox="1">
            <a:spLocks noChangeArrowheads="1"/>
          </p:cNvSpPr>
          <p:nvPr/>
        </p:nvSpPr>
        <p:spPr bwMode="auto">
          <a:xfrm>
            <a:off x="723900" y="152400"/>
            <a:ext cx="7696200" cy="400050"/>
          </a:xfrm>
          <a:prstGeom prst="rect">
            <a:avLst/>
          </a:prstGeom>
          <a:gradFill rotWithShape="0">
            <a:gsLst>
              <a:gs pos="0">
                <a:srgbClr val="FF7C80">
                  <a:gamma/>
                  <a:shade val="60000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6000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dirty="0" smtClean="0"/>
              <a:t>Peak detector - classical configuration </a:t>
            </a:r>
            <a:endParaRPr lang="en-US" sz="2000" i="0" dirty="0"/>
          </a:p>
        </p:txBody>
      </p:sp>
      <p:pic>
        <p:nvPicPr>
          <p:cNvPr id="159" name="Picture 1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0944" y="814173"/>
            <a:ext cx="6382113" cy="422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4D9D2-C1CF-42BC-A259-7A74AA0E8C5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8" name="Picture 30" descr="Log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4388" y="6525344"/>
            <a:ext cx="80581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4219575" y="1041400"/>
            <a:ext cx="42656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600" i="0" dirty="0">
                <a:solidFill>
                  <a:schemeClr val="accent6"/>
                </a:solidFill>
              </a:rPr>
              <a:t>1 - Track (&lt; threshold)</a:t>
            </a:r>
          </a:p>
          <a:p>
            <a:pPr algn="l">
              <a:defRPr/>
            </a:pPr>
            <a:r>
              <a:rPr lang="en-US" sz="1400" i="0" dirty="0"/>
              <a:t>• Analog output is tracked at hold capacitor</a:t>
            </a:r>
          </a:p>
          <a:p>
            <a:pPr algn="l">
              <a:buClr>
                <a:schemeClr val="tx1"/>
              </a:buClr>
              <a:defRPr/>
            </a:pPr>
            <a:r>
              <a:rPr lang="en-US" sz="1400" i="0" dirty="0"/>
              <a:t>• M</a:t>
            </a:r>
            <a:r>
              <a:rPr lang="en-US" sz="1400" i="0" baseline="-25000" dirty="0"/>
              <a:t>P</a:t>
            </a:r>
            <a:r>
              <a:rPr lang="en-US" sz="1400" i="0" dirty="0"/>
              <a:t> and M</a:t>
            </a:r>
            <a:r>
              <a:rPr lang="en-US" sz="1400" i="0" baseline="-25000" dirty="0"/>
              <a:t>N</a:t>
            </a:r>
            <a:r>
              <a:rPr lang="en-US" sz="1400" i="0" dirty="0"/>
              <a:t> are both enabled</a:t>
            </a:r>
          </a:p>
        </p:txBody>
      </p:sp>
      <p:pic>
        <p:nvPicPr>
          <p:cNvPr id="1536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8" y="700088"/>
            <a:ext cx="3455987" cy="236220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01675" y="2525713"/>
            <a:ext cx="7864475" cy="2332037"/>
            <a:chOff x="701675" y="2587646"/>
            <a:chExt cx="7864316" cy="2332037"/>
          </a:xfrm>
        </p:grpSpPr>
        <p:sp>
          <p:nvSpPr>
            <p:cNvPr id="9227" name="Text Box 2"/>
            <p:cNvSpPr txBox="1">
              <a:spLocks noChangeArrowheads="1"/>
            </p:cNvSpPr>
            <p:nvPr/>
          </p:nvSpPr>
          <p:spPr bwMode="auto">
            <a:xfrm>
              <a:off x="701675" y="3282971"/>
              <a:ext cx="3705150" cy="984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1600" i="0" dirty="0">
                  <a:solidFill>
                    <a:schemeClr val="accent2">
                      <a:lumMod val="75000"/>
                    </a:schemeClr>
                  </a:solidFill>
                </a:rPr>
                <a:t>2 - </a:t>
              </a:r>
              <a:r>
                <a:rPr lang="en-US" sz="1600" i="0" dirty="0" smtClean="0">
                  <a:solidFill>
                    <a:schemeClr val="accent2">
                      <a:lumMod val="75000"/>
                    </a:schemeClr>
                  </a:solidFill>
                </a:rPr>
                <a:t>Peak-detect </a:t>
              </a:r>
              <a:r>
                <a:rPr lang="en-US" sz="1600" i="0" dirty="0">
                  <a:solidFill>
                    <a:schemeClr val="accent2">
                      <a:lumMod val="75000"/>
                    </a:schemeClr>
                  </a:solidFill>
                </a:rPr>
                <a:t>(&gt; threshold)</a:t>
              </a:r>
            </a:p>
            <a:p>
              <a:pPr algn="l">
                <a:defRPr/>
              </a:pPr>
              <a:r>
                <a:rPr lang="en-US" sz="1400" i="0" dirty="0"/>
                <a:t>• Pulse is tracked and peak is held</a:t>
              </a:r>
            </a:p>
            <a:p>
              <a:pPr algn="l">
                <a:buClr>
                  <a:schemeClr val="tx1"/>
                </a:buClr>
                <a:defRPr/>
              </a:pPr>
              <a:r>
                <a:rPr lang="en-US" sz="1400" i="0" dirty="0"/>
                <a:t>• Only M</a:t>
              </a:r>
              <a:r>
                <a:rPr lang="en-US" sz="1400" i="0" baseline="-25000" dirty="0"/>
                <a:t>P</a:t>
              </a:r>
              <a:r>
                <a:rPr lang="en-US" sz="1400" i="0" dirty="0"/>
                <a:t> is enabled</a:t>
              </a:r>
            </a:p>
            <a:p>
              <a:pPr algn="l">
                <a:buClr>
                  <a:schemeClr val="tx1"/>
                </a:buClr>
                <a:defRPr/>
              </a:pPr>
              <a:r>
                <a:rPr lang="en-US" sz="1400" i="0" dirty="0"/>
                <a:t>• Comparator is used </a:t>
              </a:r>
              <a:r>
                <a:rPr lang="en-US" sz="1400" i="0" dirty="0" smtClean="0"/>
                <a:t>as </a:t>
              </a:r>
              <a:r>
                <a:rPr lang="en-US" sz="1400" i="0" dirty="0"/>
                <a:t>peak-found</a:t>
              </a:r>
            </a:p>
          </p:txBody>
        </p:sp>
        <p:pic>
          <p:nvPicPr>
            <p:cNvPr id="15372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48016" y="2587646"/>
              <a:ext cx="4117975" cy="2332037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/>
            </a:ln>
          </p:spPr>
        </p:pic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239838" y="616516"/>
            <a:ext cx="6967537" cy="6104959"/>
            <a:chOff x="1240323" y="616634"/>
            <a:chExt cx="6967052" cy="6102856"/>
          </a:xfrm>
        </p:grpSpPr>
        <p:sp>
          <p:nvSpPr>
            <p:cNvPr id="9224" name="Text Box 4"/>
            <p:cNvSpPr txBox="1">
              <a:spLocks noChangeArrowheads="1"/>
            </p:cNvSpPr>
            <p:nvPr/>
          </p:nvSpPr>
          <p:spPr bwMode="auto">
            <a:xfrm>
              <a:off x="4421452" y="5088102"/>
              <a:ext cx="3725603" cy="1631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1600" i="0" dirty="0">
                  <a:solidFill>
                    <a:schemeClr val="accent2">
                      <a:lumMod val="75000"/>
                    </a:schemeClr>
                  </a:solidFill>
                </a:rPr>
                <a:t>3 - Read (at peak-found)</a:t>
              </a:r>
            </a:p>
            <a:p>
              <a:pPr algn="l">
                <a:buClr>
                  <a:schemeClr val="tx1"/>
                </a:buClr>
                <a:defRPr/>
              </a:pPr>
              <a:r>
                <a:rPr lang="en-US" sz="1400" i="0" dirty="0"/>
                <a:t>• Amplifier re-configured as </a:t>
              </a:r>
              <a:r>
                <a:rPr lang="en-US" sz="1400" i="0" dirty="0">
                  <a:solidFill>
                    <a:srgbClr val="C00000"/>
                  </a:solidFill>
                </a:rPr>
                <a:t>buffer</a:t>
              </a:r>
            </a:p>
            <a:p>
              <a:pPr algn="l">
                <a:defRPr/>
              </a:pPr>
              <a:r>
                <a:rPr lang="en-US" sz="1400" i="0" dirty="0"/>
                <a:t>• High </a:t>
              </a:r>
              <a:r>
                <a:rPr lang="en-US" sz="1400" i="0" dirty="0">
                  <a:solidFill>
                    <a:srgbClr val="C00000"/>
                  </a:solidFill>
                </a:rPr>
                <a:t>drive capability</a:t>
              </a:r>
            </a:p>
            <a:p>
              <a:pPr algn="l"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/>
                  <a:cs typeface="Arial" pitchFamily="34" charset="0"/>
                </a:rPr>
                <a:t>• Amplifier </a:t>
              </a:r>
              <a:r>
                <a:rPr lang="en-US" sz="1400" i="0" dirty="0">
                  <a:solidFill>
                    <a:srgbClr val="C00000"/>
                  </a:solidFill>
                  <a:latin typeface="Arial"/>
                  <a:cs typeface="Arial" pitchFamily="34" charset="0"/>
                </a:rPr>
                <a:t>offsets is canceled</a:t>
              </a:r>
            </a:p>
            <a:p>
              <a:pPr algn="l">
                <a:defRPr/>
              </a:pPr>
              <a:r>
                <a:rPr lang="en-US" sz="1400" i="0" dirty="0"/>
                <a:t>• Enables </a:t>
              </a:r>
              <a:r>
                <a:rPr lang="en-US" sz="1400" i="0" dirty="0">
                  <a:solidFill>
                    <a:srgbClr val="C00000"/>
                  </a:solidFill>
                </a:rPr>
                <a:t>rail-to-rail</a:t>
              </a:r>
              <a:r>
                <a:rPr lang="en-US" sz="1400" i="0" dirty="0"/>
                <a:t> operation</a:t>
              </a:r>
            </a:p>
            <a:p>
              <a:pPr algn="l">
                <a:defRPr/>
              </a:pPr>
              <a:r>
                <a:rPr lang="en-US" sz="1400" i="0" dirty="0"/>
                <a:t>• Accurate </a:t>
              </a:r>
              <a:r>
                <a:rPr lang="en-US" sz="1400" i="0" dirty="0">
                  <a:solidFill>
                    <a:srgbClr val="C00000"/>
                  </a:solidFill>
                </a:rPr>
                <a:t>timing</a:t>
              </a:r>
            </a:p>
            <a:p>
              <a:pPr algn="l">
                <a:defRPr/>
              </a:pPr>
              <a:r>
                <a:rPr lang="en-US" sz="1400" i="0" dirty="0"/>
                <a:t>• Some </a:t>
              </a:r>
              <a:r>
                <a:rPr lang="en-US" sz="1400" i="0" dirty="0">
                  <a:solidFill>
                    <a:srgbClr val="C00000"/>
                  </a:solidFill>
                </a:rPr>
                <a:t>pile-up rejection</a:t>
              </a:r>
            </a:p>
          </p:txBody>
        </p:sp>
        <p:sp>
          <p:nvSpPr>
            <p:cNvPr id="20" name="Arc 19"/>
            <p:cNvSpPr/>
            <p:nvPr/>
          </p:nvSpPr>
          <p:spPr bwMode="auto">
            <a:xfrm>
              <a:off x="6385429" y="616634"/>
              <a:ext cx="1821946" cy="4666798"/>
            </a:xfrm>
            <a:prstGeom prst="arc">
              <a:avLst>
                <a:gd name="adj1" fmla="val 21342756"/>
                <a:gd name="adj2" fmla="val 5248984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0000"/>
                </a:solidFill>
              </a:endParaRPr>
            </a:p>
          </p:txBody>
        </p:sp>
        <p:pic>
          <p:nvPicPr>
            <p:cNvPr id="15370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40323" y="4449249"/>
              <a:ext cx="2687637" cy="2255837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/>
            </a:ln>
          </p:spPr>
        </p:pic>
      </p:grpSp>
      <p:sp>
        <p:nvSpPr>
          <p:cNvPr id="13" name="Text Box 196"/>
          <p:cNvSpPr txBox="1">
            <a:spLocks noChangeArrowheads="1"/>
          </p:cNvSpPr>
          <p:nvPr/>
        </p:nvSpPr>
        <p:spPr bwMode="auto">
          <a:xfrm>
            <a:off x="723900" y="152400"/>
            <a:ext cx="7696200" cy="400110"/>
          </a:xfrm>
          <a:prstGeom prst="rect">
            <a:avLst/>
          </a:prstGeom>
          <a:gradFill rotWithShape="0">
            <a:gsLst>
              <a:gs pos="0">
                <a:srgbClr val="FF7C80">
                  <a:gamma/>
                  <a:shade val="60000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6000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dirty="0"/>
              <a:t>Peak </a:t>
            </a:r>
            <a:r>
              <a:rPr lang="en-US" sz="2000" i="0" dirty="0" smtClean="0"/>
              <a:t>detector - multiphase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4D9D2-C1CF-42BC-A259-7A74AA0E8C5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16" name="Picture 30" descr="Logo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64388" y="6525344"/>
            <a:ext cx="80581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1038" y="1447800"/>
            <a:ext cx="4652962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4652963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066800" y="1447800"/>
            <a:ext cx="27751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i="0" dirty="0" smtClean="0">
                <a:solidFill>
                  <a:srgbClr val="333399"/>
                </a:solidFill>
              </a:rPr>
              <a:t>Chip </a:t>
            </a:r>
            <a:r>
              <a:rPr lang="en-US" sz="1800" i="0" dirty="0">
                <a:solidFill>
                  <a:srgbClr val="333399"/>
                </a:solidFill>
              </a:rPr>
              <a:t>1 – negative offset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5562600" y="1447800"/>
            <a:ext cx="2710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i="0" dirty="0" smtClean="0">
                <a:solidFill>
                  <a:srgbClr val="333399"/>
                </a:solidFill>
              </a:rPr>
              <a:t>Chip </a:t>
            </a:r>
            <a:r>
              <a:rPr lang="en-US" sz="1800" i="0" dirty="0">
                <a:solidFill>
                  <a:srgbClr val="333399"/>
                </a:solidFill>
              </a:rPr>
              <a:t>2 – positive offset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114425" y="2611438"/>
            <a:ext cx="5440363" cy="733425"/>
            <a:chOff x="702" y="1645"/>
            <a:chExt cx="3427" cy="462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702" y="1675"/>
              <a:ext cx="629" cy="432"/>
              <a:chOff x="702" y="1675"/>
              <a:chExt cx="629" cy="432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781" y="1675"/>
                <a:ext cx="0" cy="432"/>
                <a:chOff x="781" y="1675"/>
                <a:chExt cx="0" cy="432"/>
              </a:xfrm>
            </p:grpSpPr>
            <p:sp>
              <p:nvSpPr>
                <p:cNvPr id="37905" name="Line 9"/>
                <p:cNvSpPr>
                  <a:spLocks noChangeShapeType="1"/>
                </p:cNvSpPr>
                <p:nvPr/>
              </p:nvSpPr>
              <p:spPr bwMode="auto">
                <a:xfrm>
                  <a:off x="781" y="1675"/>
                  <a:ext cx="0" cy="192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06" name="Line 10"/>
                <p:cNvSpPr>
                  <a:spLocks noChangeShapeType="1"/>
                </p:cNvSpPr>
                <p:nvPr/>
              </p:nvSpPr>
              <p:spPr bwMode="auto">
                <a:xfrm>
                  <a:off x="781" y="1915"/>
                  <a:ext cx="0" cy="19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904" name="Line 11"/>
              <p:cNvSpPr>
                <a:spLocks noChangeShapeType="1"/>
              </p:cNvSpPr>
              <p:nvPr/>
            </p:nvSpPr>
            <p:spPr bwMode="auto">
              <a:xfrm>
                <a:off x="702" y="1914"/>
                <a:ext cx="629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3500" y="1645"/>
              <a:ext cx="629" cy="432"/>
              <a:chOff x="3500" y="1645"/>
              <a:chExt cx="629" cy="432"/>
            </a:xfrm>
          </p:grpSpPr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3572" y="1645"/>
                <a:ext cx="0" cy="432"/>
                <a:chOff x="3572" y="1645"/>
                <a:chExt cx="0" cy="432"/>
              </a:xfrm>
            </p:grpSpPr>
            <p:sp>
              <p:nvSpPr>
                <p:cNvPr id="37901" name="Line 14"/>
                <p:cNvSpPr>
                  <a:spLocks noChangeShapeType="1"/>
                </p:cNvSpPr>
                <p:nvPr/>
              </p:nvSpPr>
              <p:spPr bwMode="auto">
                <a:xfrm>
                  <a:off x="3572" y="1645"/>
                  <a:ext cx="0" cy="19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02" name="Line 15"/>
                <p:cNvSpPr>
                  <a:spLocks noChangeShapeType="1"/>
                </p:cNvSpPr>
                <p:nvPr/>
              </p:nvSpPr>
              <p:spPr bwMode="auto">
                <a:xfrm>
                  <a:off x="3572" y="1885"/>
                  <a:ext cx="0" cy="192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900" name="Line 16"/>
              <p:cNvSpPr>
                <a:spLocks noChangeShapeType="1"/>
              </p:cNvSpPr>
              <p:nvPr/>
            </p:nvSpPr>
            <p:spPr bwMode="auto">
              <a:xfrm>
                <a:off x="3500" y="1832"/>
                <a:ext cx="629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" name="Text Box 196"/>
          <p:cNvSpPr txBox="1">
            <a:spLocks noChangeArrowheads="1"/>
          </p:cNvSpPr>
          <p:nvPr/>
        </p:nvSpPr>
        <p:spPr bwMode="auto">
          <a:xfrm>
            <a:off x="723900" y="152400"/>
            <a:ext cx="7696200" cy="400050"/>
          </a:xfrm>
          <a:prstGeom prst="rect">
            <a:avLst/>
          </a:prstGeom>
          <a:gradFill rotWithShape="0">
            <a:gsLst>
              <a:gs pos="0">
                <a:srgbClr val="FF7C80">
                  <a:gamma/>
                  <a:shade val="60000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6000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dirty="0"/>
              <a:t>Peak </a:t>
            </a:r>
            <a:r>
              <a:rPr lang="en-US" sz="2000" i="0" dirty="0" smtClean="0"/>
              <a:t>detector - multiphase</a:t>
            </a:r>
            <a:endParaRPr lang="en-US" sz="2000" i="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4D9D2-C1CF-42BC-A259-7A74AA0E8C5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22" name="Picture 30" descr="Log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4388" y="6525344"/>
            <a:ext cx="80581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63579" y="693101"/>
            <a:ext cx="781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smtClean="0"/>
              <a:t>Compare</a:t>
            </a:r>
            <a:r>
              <a:rPr lang="en-US" sz="1800" i="0" dirty="0" smtClean="0"/>
              <a:t> timing at threshold crossing </a:t>
            </a:r>
            <a:r>
              <a:rPr lang="en-US" sz="1800" b="0" i="0" dirty="0" smtClean="0"/>
              <a:t>with</a:t>
            </a:r>
            <a:r>
              <a:rPr lang="en-US" sz="1800" i="0" dirty="0" smtClean="0"/>
              <a:t> timing at peak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9933" y="1353501"/>
            <a:ext cx="7816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0" dirty="0" smtClean="0"/>
              <a:t>                   Threshold crossing 		      Peak detection</a:t>
            </a:r>
          </a:p>
        </p:txBody>
      </p:sp>
      <p:grpSp>
        <p:nvGrpSpPr>
          <p:cNvPr id="2" name="Group 15"/>
          <p:cNvGrpSpPr/>
          <p:nvPr/>
        </p:nvGrpSpPr>
        <p:grpSpPr>
          <a:xfrm>
            <a:off x="4901576" y="1875693"/>
            <a:ext cx="3007592" cy="4904289"/>
            <a:chOff x="4901576" y="1875693"/>
            <a:chExt cx="3007592" cy="4904289"/>
          </a:xfrm>
        </p:grpSpPr>
        <p:pic>
          <p:nvPicPr>
            <p:cNvPr id="158" name="Picture 175"/>
            <p:cNvPicPr>
              <a:picLocks noChangeAspect="1" noChangeArrowheads="1"/>
            </p:cNvPicPr>
            <p:nvPr/>
          </p:nvPicPr>
          <p:blipFill>
            <a:blip r:embed="rId4" cstate="print"/>
            <a:srcRect t="25279"/>
            <a:stretch>
              <a:fillRect/>
            </a:stretch>
          </p:blipFill>
          <p:spPr bwMode="auto">
            <a:xfrm>
              <a:off x="4901576" y="1875693"/>
              <a:ext cx="2865749" cy="2209942"/>
            </a:xfrm>
            <a:prstGeom prst="rect">
              <a:avLst/>
            </a:prstGeom>
            <a:noFill/>
          </p:spPr>
        </p:pic>
        <p:graphicFrame>
          <p:nvGraphicFramePr>
            <p:cNvPr id="1568770" name="Object 2"/>
            <p:cNvGraphicFramePr>
              <a:graphicFrameLocks noChangeAspect="1"/>
            </p:cNvGraphicFramePr>
            <p:nvPr/>
          </p:nvGraphicFramePr>
          <p:xfrm>
            <a:off x="5331927" y="4533290"/>
            <a:ext cx="1535112" cy="703262"/>
          </p:xfrm>
          <a:graphic>
            <a:graphicData uri="http://schemas.openxmlformats.org/presentationml/2006/ole">
              <p:oleObj spid="_x0000_s70658" name="Equation" r:id="rId5" imgW="1041120" imgH="469800" progId="Equation.3">
                <p:embed/>
              </p:oleObj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5000383" y="5702764"/>
              <a:ext cx="290878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0" dirty="0" smtClean="0"/>
                <a:t>Time-walk almost independent of amplitude</a:t>
              </a:r>
            </a:p>
            <a:p>
              <a:r>
                <a:rPr lang="en-US" sz="1600" i="0" dirty="0" smtClean="0"/>
                <a:t>(equivalent to zero crossing on differential)</a:t>
              </a:r>
            </a:p>
          </p:txBody>
        </p:sp>
      </p:grpSp>
      <p:grpSp>
        <p:nvGrpSpPr>
          <p:cNvPr id="3" name="Group 15"/>
          <p:cNvGrpSpPr/>
          <p:nvPr/>
        </p:nvGrpSpPr>
        <p:grpSpPr>
          <a:xfrm>
            <a:off x="1190503" y="1934186"/>
            <a:ext cx="3912943" cy="4365074"/>
            <a:chOff x="1190503" y="1934186"/>
            <a:chExt cx="3912943" cy="4365074"/>
          </a:xfrm>
        </p:grpSpPr>
        <p:grpSp>
          <p:nvGrpSpPr>
            <p:cNvPr id="4" name="Group 14"/>
            <p:cNvGrpSpPr/>
            <p:nvPr/>
          </p:nvGrpSpPr>
          <p:grpSpPr>
            <a:xfrm>
              <a:off x="1190503" y="1934186"/>
              <a:ext cx="2917825" cy="4365074"/>
              <a:chOff x="1190503" y="1934186"/>
              <a:chExt cx="2917825" cy="4365074"/>
            </a:xfrm>
          </p:grpSpPr>
          <p:pic>
            <p:nvPicPr>
              <p:cNvPr id="1568771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190503" y="1934186"/>
                <a:ext cx="2917825" cy="2101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aphicFrame>
            <p:nvGraphicFramePr>
              <p:cNvPr id="1568772" name="Object 4"/>
              <p:cNvGraphicFramePr>
                <a:graphicFrameLocks noChangeAspect="1"/>
              </p:cNvGraphicFramePr>
              <p:nvPr/>
            </p:nvGraphicFramePr>
            <p:xfrm>
              <a:off x="1730375" y="4459288"/>
              <a:ext cx="1817688" cy="969962"/>
            </p:xfrm>
            <a:graphic>
              <a:graphicData uri="http://schemas.openxmlformats.org/presentationml/2006/ole">
                <p:oleObj spid="_x0000_s70659" name="Equation" r:id="rId7" imgW="1231560" imgH="647640" progId="Equation.3">
                  <p:embed/>
                </p:oleObj>
              </a:graphicData>
            </a:graphic>
          </p:graphicFrame>
          <p:sp>
            <p:nvSpPr>
              <p:cNvPr id="13" name="TextBox 12"/>
              <p:cNvSpPr txBox="1"/>
              <p:nvPr/>
            </p:nvSpPr>
            <p:spPr>
              <a:xfrm>
                <a:off x="1440481" y="5714485"/>
                <a:ext cx="25453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i="0" dirty="0" smtClean="0"/>
                  <a:t>Time-walk strongly dependent on amplitude</a:t>
                </a:r>
              </a:p>
            </p:txBody>
          </p:sp>
        </p:grpSp>
        <p:cxnSp>
          <p:nvCxnSpPr>
            <p:cNvPr id="18" name="Straight Arrow Connector 17"/>
            <p:cNvCxnSpPr/>
            <p:nvPr/>
          </p:nvCxnSpPr>
          <p:spPr>
            <a:xfrm rot="10800000">
              <a:off x="2946401" y="5025293"/>
              <a:ext cx="703385" cy="12504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663957" y="4905594"/>
              <a:ext cx="143948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i="0" dirty="0" smtClean="0"/>
                <a:t>output slope normalized to unit charge</a:t>
              </a:r>
            </a:p>
          </p:txBody>
        </p:sp>
      </p:grpSp>
      <p:sp>
        <p:nvSpPr>
          <p:cNvPr id="15" name="Text Box 196"/>
          <p:cNvSpPr txBox="1">
            <a:spLocks noChangeArrowheads="1"/>
          </p:cNvSpPr>
          <p:nvPr/>
        </p:nvSpPr>
        <p:spPr bwMode="auto">
          <a:xfrm>
            <a:off x="723900" y="152400"/>
            <a:ext cx="7696200" cy="400050"/>
          </a:xfrm>
          <a:prstGeom prst="rect">
            <a:avLst/>
          </a:prstGeom>
          <a:gradFill rotWithShape="0">
            <a:gsLst>
              <a:gs pos="0">
                <a:srgbClr val="FF7C80">
                  <a:gamma/>
                  <a:shade val="60000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6000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dirty="0"/>
              <a:t>Peak </a:t>
            </a:r>
            <a:r>
              <a:rPr lang="en-US" sz="2000" i="0" dirty="0" smtClean="0"/>
              <a:t>detector - timing function</a:t>
            </a:r>
            <a:endParaRPr lang="en-US" sz="2000" i="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4D9D2-C1CF-42BC-A259-7A74AA0E8C5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21" name="Picture 30" descr="Log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64388" y="6525344"/>
            <a:ext cx="80581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290" t="8778" r="2290" b="5853"/>
          <a:stretch>
            <a:fillRect/>
          </a:stretch>
        </p:blipFill>
        <p:spPr bwMode="auto">
          <a:xfrm>
            <a:off x="1337597" y="1098467"/>
            <a:ext cx="6330809" cy="445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 Box 196"/>
          <p:cNvSpPr txBox="1">
            <a:spLocks noChangeArrowheads="1"/>
          </p:cNvSpPr>
          <p:nvPr/>
        </p:nvSpPr>
        <p:spPr bwMode="auto">
          <a:xfrm>
            <a:off x="723900" y="152400"/>
            <a:ext cx="7696200" cy="400050"/>
          </a:xfrm>
          <a:prstGeom prst="rect">
            <a:avLst/>
          </a:prstGeom>
          <a:gradFill rotWithShape="0">
            <a:gsLst>
              <a:gs pos="0">
                <a:srgbClr val="FF7C80">
                  <a:gamma/>
                  <a:shade val="60000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6000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dirty="0"/>
              <a:t>Peak </a:t>
            </a:r>
            <a:r>
              <a:rPr lang="en-US" sz="2000" i="0" dirty="0" smtClean="0"/>
              <a:t>detector - timing function</a:t>
            </a:r>
            <a:endParaRPr lang="en-US" sz="2000" i="0" dirty="0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3796815" y="5805264"/>
          <a:ext cx="1535112" cy="703262"/>
        </p:xfrm>
        <a:graphic>
          <a:graphicData uri="http://schemas.openxmlformats.org/presentationml/2006/ole">
            <p:oleObj spid="_x0000_s71682" name="Equation" r:id="rId4" imgW="1041120" imgH="4698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3579" y="693101"/>
            <a:ext cx="781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smtClean="0"/>
              <a:t>Compare</a:t>
            </a:r>
            <a:r>
              <a:rPr lang="en-US" sz="1800" i="0" dirty="0" smtClean="0"/>
              <a:t> timing at threshold crossing </a:t>
            </a:r>
            <a:r>
              <a:rPr lang="en-US" sz="1800" b="0" i="0" dirty="0" smtClean="0"/>
              <a:t>with</a:t>
            </a:r>
            <a:r>
              <a:rPr lang="en-US" sz="1800" i="0" dirty="0" smtClean="0"/>
              <a:t> timing at peak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4D9D2-C1CF-42BC-A259-7A74AA0E8C5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12" name="Picture 30" descr="Logo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4388" y="6525344"/>
            <a:ext cx="80581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669" y="800708"/>
            <a:ext cx="8265437" cy="577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96"/>
          <p:cNvSpPr txBox="1">
            <a:spLocks noChangeArrowheads="1"/>
          </p:cNvSpPr>
          <p:nvPr/>
        </p:nvSpPr>
        <p:spPr bwMode="auto">
          <a:xfrm>
            <a:off x="723900" y="152400"/>
            <a:ext cx="7696200" cy="400050"/>
          </a:xfrm>
          <a:prstGeom prst="rect">
            <a:avLst/>
          </a:prstGeom>
          <a:gradFill rotWithShape="0">
            <a:gsLst>
              <a:gs pos="0">
                <a:srgbClr val="FF7C80">
                  <a:gamma/>
                  <a:shade val="60000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6000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dirty="0" smtClean="0"/>
              <a:t>Shaper coefficients for amplitude and timing resolution</a:t>
            </a:r>
            <a:endParaRPr lang="en-US" sz="2000" i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4D9D2-C1CF-42BC-A259-7A74AA0E8C5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9" name="Picture 30" descr="Log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4388" y="6525344"/>
            <a:ext cx="80581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96"/>
          <p:cNvSpPr txBox="1">
            <a:spLocks noChangeArrowheads="1"/>
          </p:cNvSpPr>
          <p:nvPr/>
        </p:nvSpPr>
        <p:spPr bwMode="auto">
          <a:xfrm>
            <a:off x="723900" y="80628"/>
            <a:ext cx="7696200" cy="400050"/>
          </a:xfrm>
          <a:prstGeom prst="rect">
            <a:avLst/>
          </a:prstGeom>
          <a:gradFill rotWithShape="0">
            <a:gsLst>
              <a:gs pos="0">
                <a:srgbClr val="FF7C80">
                  <a:gamma/>
                  <a:shade val="60000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6000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dirty="0" smtClean="0"/>
              <a:t>Operation and functions</a:t>
            </a:r>
            <a:endParaRPr lang="en-US" sz="2000" i="0" dirty="0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00708"/>
            <a:ext cx="5292588" cy="363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07504" y="4833156"/>
            <a:ext cx="576064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l"/>
            <a:r>
              <a:rPr lang="en-US" sz="1400" i="0" dirty="0" smtClean="0">
                <a:solidFill>
                  <a:srgbClr val="000099"/>
                </a:solidFill>
                <a:latin typeface="Calibri" pitchFamily="34" charset="0"/>
              </a:rPr>
              <a:t>Modes of operation</a:t>
            </a:r>
          </a:p>
          <a:p>
            <a:pPr marL="0" lvl="1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1400" b="0" i="0" dirty="0" smtClean="0">
                <a:latin typeface="Calibri" pitchFamily="34" charset="0"/>
              </a:rPr>
              <a:t> </a:t>
            </a:r>
            <a:r>
              <a:rPr lang="en-US" sz="1400" i="0" dirty="0" smtClean="0">
                <a:latin typeface="Calibri" pitchFamily="34" charset="0"/>
              </a:rPr>
              <a:t>acquisition</a:t>
            </a:r>
            <a:r>
              <a:rPr lang="en-US" sz="1400" b="0" i="0" dirty="0" smtClean="0">
                <a:latin typeface="Calibri" pitchFamily="34" charset="0"/>
              </a:rPr>
              <a:t>: events are detected and processed (amplitude and timing)</a:t>
            </a:r>
          </a:p>
          <a:p>
            <a:pPr marL="457200" lvl="3" algn="l">
              <a:buFont typeface="Arial" pitchFamily="34" charset="0"/>
              <a:buChar char="•"/>
            </a:pPr>
            <a:r>
              <a:rPr lang="en-US" sz="1400" b="0" i="0" dirty="0" smtClean="0">
                <a:latin typeface="Calibri" pitchFamily="34" charset="0"/>
              </a:rPr>
              <a:t> charge amplification, discrimination, </a:t>
            </a:r>
            <a:r>
              <a:rPr lang="en-US" sz="1400" i="0" dirty="0" smtClean="0">
                <a:solidFill>
                  <a:srgbClr val="960000"/>
                </a:solidFill>
                <a:latin typeface="Calibri" pitchFamily="34" charset="0"/>
              </a:rPr>
              <a:t>peak- and time-detection</a:t>
            </a:r>
          </a:p>
          <a:p>
            <a:pPr marL="457200" lvl="3" algn="l">
              <a:buFont typeface="Arial" pitchFamily="34" charset="0"/>
              <a:buChar char="•"/>
            </a:pPr>
            <a:r>
              <a:rPr lang="en-US" sz="1400" b="0" i="0" dirty="0" smtClean="0">
                <a:latin typeface="Calibri" pitchFamily="34" charset="0"/>
              </a:rPr>
              <a:t> address in real time (</a:t>
            </a:r>
            <a:r>
              <a:rPr lang="en-US" sz="1400" i="0" dirty="0" smtClean="0">
                <a:solidFill>
                  <a:srgbClr val="960000"/>
                </a:solidFill>
                <a:latin typeface="Calibri" pitchFamily="34" charset="0"/>
              </a:rPr>
              <a:t>ART</a:t>
            </a:r>
            <a:r>
              <a:rPr lang="en-US" sz="1400" b="0" i="0" dirty="0" smtClean="0">
                <a:latin typeface="Calibri" pitchFamily="34" charset="0"/>
              </a:rPr>
              <a:t>) of the first event</a:t>
            </a:r>
          </a:p>
          <a:p>
            <a:pPr marL="457200" lvl="3" algn="l">
              <a:buFont typeface="Arial" pitchFamily="34" charset="0"/>
              <a:buChar char="•"/>
            </a:pPr>
            <a:r>
              <a:rPr lang="en-US" sz="1400" b="0" i="0" dirty="0" smtClean="0">
                <a:latin typeface="Calibri" pitchFamily="34" charset="0"/>
              </a:rPr>
              <a:t> direct timing (</a:t>
            </a:r>
            <a:r>
              <a:rPr lang="en-US" sz="1400" i="0" dirty="0" err="1" smtClean="0">
                <a:solidFill>
                  <a:srgbClr val="960000"/>
                </a:solidFill>
                <a:latin typeface="Calibri" pitchFamily="34" charset="0"/>
              </a:rPr>
              <a:t>ToT</a:t>
            </a:r>
            <a:r>
              <a:rPr lang="en-US" sz="1400" i="0" dirty="0" smtClean="0">
                <a:solidFill>
                  <a:srgbClr val="960000"/>
                </a:solidFill>
                <a:latin typeface="Calibri" pitchFamily="34" charset="0"/>
              </a:rPr>
              <a:t> or </a:t>
            </a:r>
            <a:r>
              <a:rPr lang="en-US" sz="1400" i="0" dirty="0" err="1" smtClean="0">
                <a:solidFill>
                  <a:srgbClr val="960000"/>
                </a:solidFill>
                <a:latin typeface="Calibri" pitchFamily="34" charset="0"/>
              </a:rPr>
              <a:t>TtP</a:t>
            </a:r>
            <a:r>
              <a:rPr lang="en-US" sz="1400" b="0" i="0" dirty="0" smtClean="0">
                <a:latin typeface="Calibri" pitchFamily="34" charset="0"/>
              </a:rPr>
              <a:t>) per channel for channels 0-7 and 56-63</a:t>
            </a:r>
          </a:p>
          <a:p>
            <a:pPr marL="0" lvl="1" algn="l">
              <a:buFont typeface="Arial" pitchFamily="34" charset="0"/>
              <a:buChar char="•"/>
            </a:pPr>
            <a:r>
              <a:rPr lang="en-US" sz="1400" b="0" i="0" dirty="0" smtClean="0">
                <a:latin typeface="Calibri" pitchFamily="34" charset="0"/>
              </a:rPr>
              <a:t> </a:t>
            </a:r>
            <a:r>
              <a:rPr lang="en-US" sz="1400" i="0" dirty="0" smtClean="0">
                <a:latin typeface="Calibri" pitchFamily="34" charset="0"/>
              </a:rPr>
              <a:t>readout</a:t>
            </a:r>
            <a:r>
              <a:rPr lang="en-US" sz="1400" b="0" i="0" dirty="0" smtClean="0">
                <a:latin typeface="Calibri" pitchFamily="34" charset="0"/>
              </a:rPr>
              <a:t>: sparse mode with </a:t>
            </a:r>
            <a:r>
              <a:rPr lang="en-US" sz="1400" i="0" dirty="0" smtClean="0">
                <a:solidFill>
                  <a:srgbClr val="960000"/>
                </a:solidFill>
                <a:latin typeface="Calibri" pitchFamily="34" charset="0"/>
              </a:rPr>
              <a:t>smart token</a:t>
            </a:r>
            <a:r>
              <a:rPr lang="en-US" sz="1400" b="0" i="0" dirty="0" smtClean="0">
                <a:solidFill>
                  <a:srgbClr val="960000"/>
                </a:solidFill>
                <a:latin typeface="Calibri" pitchFamily="34" charset="0"/>
              </a:rPr>
              <a:t> </a:t>
            </a:r>
            <a:r>
              <a:rPr lang="en-US" sz="1400" b="0" i="0" dirty="0" smtClean="0">
                <a:latin typeface="Calibri" pitchFamily="34" charset="0"/>
              </a:rPr>
              <a:t>passing (amplitude, timing, </a:t>
            </a:r>
            <a:r>
              <a:rPr lang="en-US" sz="1400" b="0" i="0" dirty="0" err="1" smtClean="0">
                <a:latin typeface="Calibri" pitchFamily="34" charset="0"/>
              </a:rPr>
              <a:t>addr</a:t>
            </a:r>
            <a:r>
              <a:rPr lang="en-US" sz="1400" b="0" i="0" dirty="0" smtClean="0">
                <a:latin typeface="Calibri" pitchFamily="34" charset="0"/>
              </a:rPr>
              <a:t>.)</a:t>
            </a:r>
          </a:p>
          <a:p>
            <a:pPr marL="0" lvl="1" algn="l">
              <a:buFont typeface="Arial" pitchFamily="34" charset="0"/>
              <a:buChar char="•"/>
            </a:pPr>
            <a:r>
              <a:rPr lang="en-US" sz="1400" b="0" i="0" dirty="0" smtClean="0">
                <a:latin typeface="Calibri" pitchFamily="34" charset="0"/>
              </a:rPr>
              <a:t> </a:t>
            </a:r>
            <a:r>
              <a:rPr lang="en-US" sz="1400" i="0" dirty="0" smtClean="0">
                <a:latin typeface="Calibri" pitchFamily="34" charset="0"/>
              </a:rPr>
              <a:t>configuration</a:t>
            </a:r>
            <a:r>
              <a:rPr lang="en-US" sz="1400" b="0" i="0" dirty="0" smtClean="0">
                <a:latin typeface="Calibri" pitchFamily="34" charset="0"/>
              </a:rPr>
              <a:t>: access to global and channel registers</a:t>
            </a:r>
            <a:endParaRPr lang="en-US" sz="1400" b="0" i="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44109" y="584684"/>
            <a:ext cx="3564396" cy="6120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l"/>
            <a:r>
              <a:rPr lang="en-US" sz="1200" i="0" dirty="0" smtClean="0">
                <a:solidFill>
                  <a:srgbClr val="000099"/>
                </a:solidFill>
                <a:latin typeface="Calibri" pitchFamily="34" charset="0"/>
              </a:rPr>
              <a:t>Functions</a:t>
            </a:r>
          </a:p>
          <a:p>
            <a:pPr marL="0" lvl="1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</a:t>
            </a:r>
            <a:r>
              <a:rPr lang="en-US" sz="1000" i="0" dirty="0" smtClean="0">
                <a:latin typeface="Calibri" pitchFamily="34" charset="0"/>
              </a:rPr>
              <a:t>common</a:t>
            </a:r>
          </a:p>
          <a:p>
            <a:pPr marL="457200" lvl="3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temperature monitor</a:t>
            </a:r>
          </a:p>
          <a:p>
            <a:pPr marL="457200" lvl="3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</a:t>
            </a:r>
            <a:r>
              <a:rPr lang="en-US" sz="1000" i="0" dirty="0" smtClean="0">
                <a:solidFill>
                  <a:srgbClr val="960000"/>
                </a:solidFill>
                <a:latin typeface="Calibri" pitchFamily="34" charset="0"/>
              </a:rPr>
              <a:t>pulse generator</a:t>
            </a:r>
            <a:r>
              <a:rPr lang="en-US" sz="1000" b="0" i="0" dirty="0" smtClean="0">
                <a:latin typeface="Calibri" pitchFamily="34" charset="0"/>
              </a:rPr>
              <a:t> (10-bit adjustable amplitude)</a:t>
            </a:r>
          </a:p>
          <a:p>
            <a:pPr marL="457200" lvl="3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coarse threshold (10-bit adjustable)</a:t>
            </a:r>
          </a:p>
          <a:p>
            <a:pPr marL="457200" lvl="3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</a:t>
            </a:r>
            <a:r>
              <a:rPr lang="en-US" sz="1000" i="0" dirty="0" smtClean="0">
                <a:solidFill>
                  <a:srgbClr val="960000"/>
                </a:solidFill>
                <a:latin typeface="Calibri" pitchFamily="34" charset="0"/>
              </a:rPr>
              <a:t>self-reset</a:t>
            </a:r>
            <a:r>
              <a:rPr lang="en-US" sz="1000" b="0" i="0" dirty="0" smtClean="0">
                <a:latin typeface="Calibri" pitchFamily="34" charset="0"/>
              </a:rPr>
              <a:t> option</a:t>
            </a:r>
          </a:p>
          <a:p>
            <a:pPr marL="457200" lvl="3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analog monitors</a:t>
            </a:r>
          </a:p>
          <a:p>
            <a:pPr marL="914400" lvl="5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analog, trim thresholds, </a:t>
            </a:r>
            <a:r>
              <a:rPr lang="en-US" sz="1000" b="0" i="0" dirty="0" err="1" smtClean="0">
                <a:latin typeface="Calibri" pitchFamily="34" charset="0"/>
              </a:rPr>
              <a:t>BGR</a:t>
            </a:r>
            <a:r>
              <a:rPr lang="en-US" sz="1000" b="0" i="0" dirty="0" smtClean="0">
                <a:latin typeface="Calibri" pitchFamily="34" charset="0"/>
              </a:rPr>
              <a:t>, </a:t>
            </a:r>
            <a:r>
              <a:rPr lang="en-US" sz="1000" b="0" i="0" dirty="0" err="1" smtClean="0">
                <a:latin typeface="Calibri" pitchFamily="34" charset="0"/>
              </a:rPr>
              <a:t>DACs</a:t>
            </a:r>
            <a:r>
              <a:rPr lang="en-US" sz="1000" b="0" i="0" dirty="0" smtClean="0">
                <a:latin typeface="Calibri" pitchFamily="34" charset="0"/>
              </a:rPr>
              <a:t>, temp.</a:t>
            </a:r>
          </a:p>
          <a:p>
            <a:pPr marL="914400" lvl="4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analog buffers</a:t>
            </a:r>
          </a:p>
          <a:p>
            <a:pPr marL="0" lvl="2" algn="l">
              <a:buFont typeface="Arial" pitchFamily="34" charset="0"/>
              <a:buChar char="•"/>
            </a:pPr>
            <a:r>
              <a:rPr lang="en-US" sz="1000" i="0" dirty="0" smtClean="0">
                <a:latin typeface="Calibri" pitchFamily="34" charset="0"/>
              </a:rPr>
              <a:t> analog section</a:t>
            </a:r>
          </a:p>
          <a:p>
            <a:pPr marL="457200" lvl="3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</a:t>
            </a:r>
            <a:r>
              <a:rPr lang="en-US" sz="1000" i="0" dirty="0" smtClean="0">
                <a:solidFill>
                  <a:srgbClr val="960000"/>
                </a:solidFill>
                <a:latin typeface="Calibri" pitchFamily="34" charset="0"/>
              </a:rPr>
              <a:t>charge amplifier (200pF)</a:t>
            </a:r>
            <a:r>
              <a:rPr lang="en-US" sz="1000" b="0" i="0" dirty="0" smtClean="0">
                <a:latin typeface="Calibri" pitchFamily="34" charset="0"/>
              </a:rPr>
              <a:t>, high-order </a:t>
            </a:r>
            <a:r>
              <a:rPr lang="en-US" sz="1000" i="0" dirty="0" smtClean="0">
                <a:solidFill>
                  <a:srgbClr val="960000"/>
                </a:solidFill>
                <a:latin typeface="Calibri" pitchFamily="34" charset="0"/>
              </a:rPr>
              <a:t>DDF shaper</a:t>
            </a:r>
          </a:p>
          <a:p>
            <a:pPr marL="457200" lvl="3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adjustable polarity (negative, positive)</a:t>
            </a:r>
          </a:p>
          <a:p>
            <a:pPr marL="457200" lvl="3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gain: 0.5, 1, 3, 9 mV/</a:t>
            </a:r>
            <a:r>
              <a:rPr lang="en-US" sz="1000" b="0" i="0" dirty="0" err="1" smtClean="0">
                <a:latin typeface="Calibri" pitchFamily="34" charset="0"/>
              </a:rPr>
              <a:t>fC</a:t>
            </a:r>
            <a:r>
              <a:rPr lang="en-US" sz="1000" b="0" i="0" dirty="0" smtClean="0">
                <a:latin typeface="Calibri" pitchFamily="34" charset="0"/>
              </a:rPr>
              <a:t> (2, 1, 0.33, 0.11 </a:t>
            </a:r>
            <a:r>
              <a:rPr lang="en-US" sz="1000" b="0" i="0" dirty="0" err="1" smtClean="0">
                <a:latin typeface="Calibri" pitchFamily="34" charset="0"/>
              </a:rPr>
              <a:t>pC</a:t>
            </a:r>
            <a:r>
              <a:rPr lang="en-US" sz="1000" b="0" i="0" dirty="0" smtClean="0">
                <a:latin typeface="Calibri" pitchFamily="34" charset="0"/>
              </a:rPr>
              <a:t>)</a:t>
            </a:r>
          </a:p>
          <a:p>
            <a:pPr marL="457200" lvl="3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</a:t>
            </a:r>
            <a:r>
              <a:rPr lang="en-US" sz="1000" b="0" i="0" dirty="0" err="1" smtClean="0">
                <a:latin typeface="Calibri" pitchFamily="34" charset="0"/>
              </a:rPr>
              <a:t>peaktime</a:t>
            </a:r>
            <a:r>
              <a:rPr lang="en-US" sz="1000" b="0" i="0" dirty="0" smtClean="0">
                <a:latin typeface="Calibri" pitchFamily="34" charset="0"/>
              </a:rPr>
              <a:t>: 25, 50, 100, 200 ns</a:t>
            </a:r>
          </a:p>
          <a:p>
            <a:pPr marL="457200" lvl="3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test </a:t>
            </a:r>
            <a:r>
              <a:rPr lang="en-US" sz="1000" b="0" i="0" dirty="0" smtClean="0">
                <a:latin typeface="Calibri" pitchFamily="34" charset="0"/>
              </a:rPr>
              <a:t>capacitor </a:t>
            </a:r>
            <a:r>
              <a:rPr lang="en-US" sz="1000" b="0" i="0" dirty="0" err="1" smtClean="0">
                <a:latin typeface="Calibri" pitchFamily="34" charset="0"/>
              </a:rPr>
              <a:t>1.2pF</a:t>
            </a:r>
            <a:r>
              <a:rPr lang="en-US" sz="1000" b="0" i="0" dirty="0" smtClean="0">
                <a:latin typeface="Calibri" pitchFamily="34" charset="0"/>
              </a:rPr>
              <a:t>, </a:t>
            </a:r>
            <a:r>
              <a:rPr lang="en-US" sz="1000" b="0" i="0" dirty="0" smtClean="0">
                <a:latin typeface="Calibri" pitchFamily="34" charset="0"/>
              </a:rPr>
              <a:t>channel mask</a:t>
            </a:r>
          </a:p>
          <a:p>
            <a:pPr marL="0" lvl="1" algn="l">
              <a:buFont typeface="Arial" pitchFamily="34" charset="0"/>
              <a:buChar char="•"/>
            </a:pPr>
            <a:r>
              <a:rPr lang="en-US" sz="1000" i="0" dirty="0" smtClean="0">
                <a:latin typeface="Calibri" pitchFamily="34" charset="0"/>
              </a:rPr>
              <a:t> discriminator</a:t>
            </a:r>
          </a:p>
          <a:p>
            <a:pPr marL="457200" lvl="3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trimmer (4-bit adjustable, </a:t>
            </a:r>
            <a:r>
              <a:rPr lang="en-US" sz="1000" b="0" i="0" dirty="0" err="1" smtClean="0">
                <a:latin typeface="Calibri" pitchFamily="34" charset="0"/>
              </a:rPr>
              <a:t>1mV</a:t>
            </a:r>
            <a:r>
              <a:rPr lang="en-US" sz="1000" b="0" i="0" dirty="0" smtClean="0">
                <a:latin typeface="Calibri" pitchFamily="34" charset="0"/>
              </a:rPr>
              <a:t>)</a:t>
            </a:r>
          </a:p>
          <a:p>
            <a:pPr marL="457200" lvl="3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</a:t>
            </a:r>
            <a:r>
              <a:rPr lang="en-US" sz="1000" i="0" dirty="0" smtClean="0">
                <a:solidFill>
                  <a:srgbClr val="960000"/>
                </a:solidFill>
                <a:latin typeface="Calibri" pitchFamily="34" charset="0"/>
              </a:rPr>
              <a:t>sub-hysteresis</a:t>
            </a:r>
            <a:r>
              <a:rPr lang="en-US" sz="1000" b="0" i="0" dirty="0" smtClean="0">
                <a:latin typeface="Calibri" pitchFamily="34" charset="0"/>
              </a:rPr>
              <a:t> pulse processing option</a:t>
            </a:r>
          </a:p>
          <a:p>
            <a:pPr marL="457200" lvl="3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neighbor logic on channels and chips (</a:t>
            </a:r>
            <a:r>
              <a:rPr lang="en-US" sz="1000" b="0" i="0" dirty="0" err="1" smtClean="0">
                <a:latin typeface="Calibri" pitchFamily="34" charset="0"/>
              </a:rPr>
              <a:t>ch0</a:t>
            </a:r>
            <a:r>
              <a:rPr lang="en-US" sz="1000" b="0" i="0" dirty="0" smtClean="0">
                <a:latin typeface="Calibri" pitchFamily="34" charset="0"/>
              </a:rPr>
              <a:t>, </a:t>
            </a:r>
            <a:r>
              <a:rPr lang="en-US" sz="1000" b="0" i="0" dirty="0" err="1" smtClean="0">
                <a:latin typeface="Calibri" pitchFamily="34" charset="0"/>
              </a:rPr>
              <a:t>ch63</a:t>
            </a:r>
            <a:r>
              <a:rPr lang="en-US" sz="1000" b="0" i="0" dirty="0" smtClean="0">
                <a:latin typeface="Calibri" pitchFamily="34" charset="0"/>
              </a:rPr>
              <a:t>)</a:t>
            </a:r>
          </a:p>
          <a:p>
            <a:pPr marL="0" lvl="1" algn="l">
              <a:buFont typeface="Arial" pitchFamily="34" charset="0"/>
              <a:buChar char="•"/>
            </a:pPr>
            <a:r>
              <a:rPr lang="en-US" sz="1000" i="0" dirty="0" smtClean="0">
                <a:latin typeface="Calibri" pitchFamily="34" charset="0"/>
              </a:rPr>
              <a:t> peak detector</a:t>
            </a:r>
            <a:r>
              <a:rPr lang="en-US" sz="1000" b="0" i="0" dirty="0" smtClean="0">
                <a:latin typeface="Calibri" pitchFamily="34" charset="0"/>
              </a:rPr>
              <a:t> </a:t>
            </a:r>
            <a:r>
              <a:rPr lang="en-US" sz="1000" i="0" dirty="0" smtClean="0">
                <a:solidFill>
                  <a:srgbClr val="960000"/>
                </a:solidFill>
                <a:latin typeface="Calibri" pitchFamily="34" charset="0"/>
              </a:rPr>
              <a:t>multiphase</a:t>
            </a:r>
          </a:p>
          <a:p>
            <a:pPr marL="0" lvl="2" algn="l">
              <a:buFont typeface="Arial" pitchFamily="34" charset="0"/>
              <a:buChar char="•"/>
            </a:pPr>
            <a:r>
              <a:rPr lang="en-US" sz="1000" i="0" dirty="0" smtClean="0">
                <a:latin typeface="Calibri" pitchFamily="34" charset="0"/>
              </a:rPr>
              <a:t> time detector</a:t>
            </a:r>
          </a:p>
          <a:p>
            <a:pPr marL="457200" lvl="3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</a:t>
            </a:r>
            <a:r>
              <a:rPr lang="en-US" sz="1000" b="0" i="0" dirty="0" err="1" smtClean="0">
                <a:latin typeface="Calibri" pitchFamily="34" charset="0"/>
              </a:rPr>
              <a:t>TAC</a:t>
            </a:r>
            <a:r>
              <a:rPr lang="en-US" sz="1000" b="0" i="0" dirty="0" smtClean="0">
                <a:latin typeface="Calibri" pitchFamily="34" charset="0"/>
              </a:rPr>
              <a:t> ramp (selectable 100, 200, 500, 1000 ns)</a:t>
            </a:r>
          </a:p>
          <a:p>
            <a:pPr marL="457200" lvl="3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start at peak-found</a:t>
            </a:r>
          </a:p>
          <a:p>
            <a:pPr marL="457200" lvl="3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stop selectable (</a:t>
            </a:r>
            <a:r>
              <a:rPr lang="en-US" sz="1000" b="0" i="0" dirty="0" err="1" smtClean="0">
                <a:latin typeface="Calibri" pitchFamily="34" charset="0"/>
              </a:rPr>
              <a:t>ena</a:t>
            </a:r>
            <a:r>
              <a:rPr lang="en-US" sz="1000" b="0" i="0" dirty="0" smtClean="0">
                <a:latin typeface="Calibri" pitchFamily="34" charset="0"/>
              </a:rPr>
              <a:t>-low or </a:t>
            </a:r>
            <a:r>
              <a:rPr lang="en-US" sz="1000" b="0" i="0" dirty="0" err="1" smtClean="0">
                <a:latin typeface="Calibri" pitchFamily="34" charset="0"/>
              </a:rPr>
              <a:t>stp</a:t>
            </a:r>
            <a:r>
              <a:rPr lang="en-US" sz="1000" b="0" i="0" dirty="0" smtClean="0">
                <a:latin typeface="Calibri" pitchFamily="34" charset="0"/>
              </a:rPr>
              <a:t>-low)</a:t>
            </a:r>
          </a:p>
          <a:p>
            <a:pPr marL="0" lvl="1" algn="l">
              <a:buFont typeface="Arial" pitchFamily="34" charset="0"/>
              <a:buChar char="•"/>
            </a:pPr>
            <a:r>
              <a:rPr lang="en-US" sz="1000" i="0" dirty="0" smtClean="0">
                <a:latin typeface="Calibri" pitchFamily="34" charset="0"/>
              </a:rPr>
              <a:t> ART</a:t>
            </a:r>
          </a:p>
          <a:p>
            <a:pPr marL="457200" lvl="3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address of the </a:t>
            </a:r>
            <a:r>
              <a:rPr lang="en-US" sz="1000" i="0" dirty="0" smtClean="0">
                <a:solidFill>
                  <a:srgbClr val="960000"/>
                </a:solidFill>
                <a:latin typeface="Calibri" pitchFamily="34" charset="0"/>
              </a:rPr>
              <a:t>first event in real time</a:t>
            </a:r>
          </a:p>
          <a:p>
            <a:pPr marL="457200" lvl="3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selectable at first threshold or at first peak</a:t>
            </a:r>
          </a:p>
          <a:p>
            <a:pPr marL="457200" lvl="3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self-resets in </a:t>
            </a:r>
            <a:r>
              <a:rPr lang="en-US" sz="1000" b="0" i="0" dirty="0" err="1" smtClean="0">
                <a:latin typeface="Calibri" pitchFamily="34" charset="0"/>
              </a:rPr>
              <a:t>40ns</a:t>
            </a:r>
            <a:endParaRPr lang="en-US" sz="1000" b="0" i="0" dirty="0" smtClean="0">
              <a:latin typeface="Calibri" pitchFamily="34" charset="0"/>
            </a:endParaRPr>
          </a:p>
          <a:p>
            <a:pPr marL="457200" lvl="3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</a:t>
            </a:r>
            <a:r>
              <a:rPr lang="en-US" sz="1000" b="0" i="0" dirty="0" err="1" smtClean="0">
                <a:latin typeface="Calibri" pitchFamily="34" charset="0"/>
              </a:rPr>
              <a:t>fflag</a:t>
            </a:r>
            <a:r>
              <a:rPr lang="en-US" sz="1000" b="0" i="0" dirty="0" smtClean="0">
                <a:latin typeface="Calibri" pitchFamily="34" charset="0"/>
              </a:rPr>
              <a:t> indicates event</a:t>
            </a:r>
          </a:p>
          <a:p>
            <a:pPr marL="457200" lvl="3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address available at </a:t>
            </a:r>
            <a:r>
              <a:rPr lang="en-US" sz="1000" b="0" i="0" dirty="0" err="1" smtClean="0">
                <a:latin typeface="Calibri" pitchFamily="34" charset="0"/>
              </a:rPr>
              <a:t>fa0-fa5</a:t>
            </a:r>
            <a:endParaRPr lang="en-US" sz="1000" b="0" i="0" dirty="0" smtClean="0">
              <a:latin typeface="Calibri" pitchFamily="34" charset="0"/>
            </a:endParaRPr>
          </a:p>
          <a:p>
            <a:pPr marL="0" lvl="1" algn="l">
              <a:buFont typeface="Arial" pitchFamily="34" charset="0"/>
              <a:buChar char="•"/>
            </a:pPr>
            <a:r>
              <a:rPr lang="en-US" sz="1000" i="0" dirty="0" smtClean="0">
                <a:latin typeface="Calibri" pitchFamily="34" charset="0"/>
              </a:rPr>
              <a:t> timing per channel</a:t>
            </a:r>
          </a:p>
          <a:p>
            <a:pPr marL="457200" lvl="3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available for channels 0-7 and 56-63</a:t>
            </a:r>
          </a:p>
          <a:p>
            <a:pPr marL="457200" lvl="3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selectable between </a:t>
            </a:r>
            <a:r>
              <a:rPr lang="en-US" sz="1000" i="0" dirty="0" err="1" smtClean="0">
                <a:solidFill>
                  <a:srgbClr val="960000"/>
                </a:solidFill>
                <a:latin typeface="Calibri" pitchFamily="34" charset="0"/>
              </a:rPr>
              <a:t>ToT</a:t>
            </a:r>
            <a:r>
              <a:rPr lang="en-US" sz="1000" i="0" dirty="0" smtClean="0">
                <a:solidFill>
                  <a:srgbClr val="960000"/>
                </a:solidFill>
                <a:latin typeface="Calibri" pitchFamily="34" charset="0"/>
              </a:rPr>
              <a:t> and </a:t>
            </a:r>
            <a:r>
              <a:rPr lang="en-US" sz="1000" i="0" dirty="0" err="1" smtClean="0">
                <a:solidFill>
                  <a:srgbClr val="960000"/>
                </a:solidFill>
                <a:latin typeface="Calibri" pitchFamily="34" charset="0"/>
              </a:rPr>
              <a:t>TtP</a:t>
            </a:r>
            <a:endParaRPr lang="en-US" sz="1000" i="0" dirty="0" smtClean="0">
              <a:solidFill>
                <a:srgbClr val="960000"/>
              </a:solidFill>
              <a:latin typeface="Calibri" pitchFamily="34" charset="0"/>
            </a:endParaRPr>
          </a:p>
          <a:p>
            <a:pPr marL="0" lvl="1" algn="l">
              <a:buFont typeface="Arial" pitchFamily="34" charset="0"/>
              <a:buChar char="•"/>
            </a:pPr>
            <a:r>
              <a:rPr lang="en-US" sz="1000" i="0" dirty="0" smtClean="0">
                <a:latin typeface="Calibri" pitchFamily="34" charset="0"/>
              </a:rPr>
              <a:t> readout</a:t>
            </a:r>
          </a:p>
          <a:p>
            <a:pPr marL="457200" lvl="3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flag at first peak indicates events to readout</a:t>
            </a:r>
          </a:p>
          <a:p>
            <a:pPr marL="457200" lvl="3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sparse with </a:t>
            </a:r>
            <a:r>
              <a:rPr lang="en-US" sz="1000" i="0" dirty="0" smtClean="0">
                <a:solidFill>
                  <a:srgbClr val="960000"/>
                </a:solidFill>
                <a:latin typeface="Calibri" pitchFamily="34" charset="0"/>
              </a:rPr>
              <a:t>smart token</a:t>
            </a:r>
            <a:r>
              <a:rPr lang="en-US" sz="1000" i="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1000" b="0" i="0" dirty="0" smtClean="0">
                <a:latin typeface="Calibri" pitchFamily="34" charset="0"/>
              </a:rPr>
              <a:t>passing (skips empty chan.)</a:t>
            </a:r>
          </a:p>
          <a:p>
            <a:pPr marL="457200" lvl="3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amplitude available at </a:t>
            </a:r>
            <a:r>
              <a:rPr lang="en-US" sz="1000" b="0" i="0" dirty="0" err="1" smtClean="0">
                <a:latin typeface="Calibri" pitchFamily="34" charset="0"/>
              </a:rPr>
              <a:t>pdo</a:t>
            </a:r>
            <a:endParaRPr lang="en-US" sz="1000" b="0" i="0" dirty="0" smtClean="0">
              <a:latin typeface="Calibri" pitchFamily="34" charset="0"/>
            </a:endParaRPr>
          </a:p>
          <a:p>
            <a:pPr marL="457200" lvl="3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timing available at </a:t>
            </a:r>
            <a:r>
              <a:rPr lang="en-US" sz="1000" b="0" i="0" dirty="0" err="1" smtClean="0">
                <a:latin typeface="Calibri" pitchFamily="34" charset="0"/>
              </a:rPr>
              <a:t>tdo</a:t>
            </a:r>
            <a:endParaRPr lang="en-US" sz="1000" b="0" i="0" dirty="0" smtClean="0">
              <a:latin typeface="Calibri" pitchFamily="34" charset="0"/>
            </a:endParaRPr>
          </a:p>
          <a:p>
            <a:pPr marL="457200" lvl="3" algn="l">
              <a:buFont typeface="Arial" pitchFamily="34" charset="0"/>
              <a:buChar char="•"/>
            </a:pPr>
            <a:r>
              <a:rPr lang="en-US" sz="1000" b="0" i="0" dirty="0" smtClean="0">
                <a:latin typeface="Calibri" pitchFamily="34" charset="0"/>
              </a:rPr>
              <a:t> address available at </a:t>
            </a:r>
            <a:r>
              <a:rPr lang="en-US" sz="1000" b="0" i="0" dirty="0" err="1" smtClean="0">
                <a:latin typeface="Calibri" pitchFamily="34" charset="0"/>
              </a:rPr>
              <a:t>a0-a5</a:t>
            </a:r>
            <a:endParaRPr lang="en-US" sz="1000" b="0" i="0" dirty="0" smtClean="0">
              <a:latin typeface="Calibri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719F7-55EB-46A0-A3A8-C77C1BAFC8B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1" name="Picture 30" descr="Log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0661" y="6525344"/>
            <a:ext cx="80581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96"/>
          <p:cNvSpPr txBox="1">
            <a:spLocks noChangeArrowheads="1"/>
          </p:cNvSpPr>
          <p:nvPr/>
        </p:nvSpPr>
        <p:spPr bwMode="auto">
          <a:xfrm>
            <a:off x="723900" y="80628"/>
            <a:ext cx="7696200" cy="400050"/>
          </a:xfrm>
          <a:prstGeom prst="rect">
            <a:avLst/>
          </a:prstGeom>
          <a:gradFill rotWithShape="0">
            <a:gsLst>
              <a:gs pos="0">
                <a:srgbClr val="FF7C80">
                  <a:gamma/>
                  <a:shade val="60000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6000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dirty="0" smtClean="0"/>
              <a:t>Channel</a:t>
            </a:r>
            <a:endParaRPr lang="en-US" sz="2000" i="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01168" y="6187370"/>
            <a:ext cx="5594968" cy="553998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i="0" dirty="0" smtClean="0">
                <a:latin typeface="Calibri" pitchFamily="34" charset="0"/>
              </a:rPr>
              <a:t> size  4.7 mm x 100 µm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i="0" dirty="0" smtClean="0">
                <a:latin typeface="Calibri" pitchFamily="34" charset="0"/>
              </a:rPr>
              <a:t> power dissipation ~ 4mW at 25 ns </a:t>
            </a:r>
            <a:r>
              <a:rPr lang="en-US" sz="1800" i="0" dirty="0" err="1" smtClean="0">
                <a:latin typeface="Calibri" pitchFamily="34" charset="0"/>
              </a:rPr>
              <a:t>peaktime</a:t>
            </a:r>
            <a:endParaRPr lang="en-US" sz="1800" i="0" dirty="0" smtClean="0">
              <a:latin typeface="Calibri" pitchFamily="34" charset="0"/>
            </a:endParaRPr>
          </a:p>
        </p:txBody>
      </p:sp>
      <p:pic>
        <p:nvPicPr>
          <p:cNvPr id="34819" name="Picture 3" descr="N:\CHANNELschem.png"/>
          <p:cNvPicPr>
            <a:picLocks noChangeAspect="1" noChangeArrowheads="1"/>
          </p:cNvPicPr>
          <p:nvPr/>
        </p:nvPicPr>
        <p:blipFill>
          <a:blip r:embed="rId2" cstate="print"/>
          <a:srcRect l="19000" t="16000" r="10000" b="9600"/>
          <a:stretch>
            <a:fillRect/>
          </a:stretch>
        </p:blipFill>
        <p:spPr bwMode="auto">
          <a:xfrm>
            <a:off x="215516" y="692696"/>
            <a:ext cx="7524836" cy="4928238"/>
          </a:xfrm>
          <a:prstGeom prst="rect">
            <a:avLst/>
          </a:prstGeom>
          <a:noFill/>
        </p:spPr>
      </p:pic>
      <p:pic>
        <p:nvPicPr>
          <p:cNvPr id="34820" name="Picture 4" descr="N:\CHANNELlay1.png"/>
          <p:cNvPicPr>
            <a:picLocks noChangeAspect="1" noChangeArrowheads="1"/>
          </p:cNvPicPr>
          <p:nvPr/>
        </p:nvPicPr>
        <p:blipFill>
          <a:blip r:embed="rId3" cstate="print"/>
          <a:srcRect l="14000" t="52000" r="4500" b="44800"/>
          <a:stretch>
            <a:fillRect/>
          </a:stretch>
        </p:blipFill>
        <p:spPr bwMode="auto">
          <a:xfrm>
            <a:off x="143508" y="5841268"/>
            <a:ext cx="8942832" cy="21945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86333" y="4494602"/>
            <a:ext cx="697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err="1" smtClean="0">
                <a:solidFill>
                  <a:srgbClr val="FFFF00"/>
                </a:solidFill>
                <a:latin typeface="Calibri" pitchFamily="34" charset="0"/>
              </a:rPr>
              <a:t>regist</a:t>
            </a:r>
            <a:r>
              <a:rPr lang="en-US" sz="1600" b="0" i="0" dirty="0" smtClean="0">
                <a:solidFill>
                  <a:srgbClr val="FFFF00"/>
                </a:solidFill>
                <a:latin typeface="Calibri" pitchFamily="34" charset="0"/>
              </a:rPr>
              <a:t>.</a:t>
            </a:r>
            <a:endParaRPr lang="en-US" sz="1600" b="0" i="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4648" y="3392996"/>
            <a:ext cx="739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smtClean="0">
                <a:solidFill>
                  <a:srgbClr val="FFFF00"/>
                </a:solidFill>
                <a:latin typeface="Calibri" pitchFamily="34" charset="0"/>
              </a:rPr>
              <a:t>analog</a:t>
            </a:r>
            <a:endParaRPr lang="en-US" sz="1600" b="0" i="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71700" y="1916832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smtClean="0">
                <a:solidFill>
                  <a:srgbClr val="FFFF00"/>
                </a:solidFill>
                <a:latin typeface="Calibri" pitchFamily="34" charset="0"/>
              </a:rPr>
              <a:t>trim</a:t>
            </a:r>
            <a:endParaRPr lang="en-US" sz="1600" b="0" i="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82157" y="1899955"/>
            <a:ext cx="838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err="1" smtClean="0">
                <a:solidFill>
                  <a:srgbClr val="FFFF00"/>
                </a:solidFill>
                <a:latin typeface="Calibri" pitchFamily="34" charset="0"/>
              </a:rPr>
              <a:t>discrim</a:t>
            </a:r>
            <a:r>
              <a:rPr lang="en-US" sz="1600" b="0" i="0" dirty="0" smtClean="0">
                <a:solidFill>
                  <a:srgbClr val="FFFF00"/>
                </a:solidFill>
                <a:latin typeface="Calibri" pitchFamily="34" charset="0"/>
              </a:rPr>
              <a:t>.</a:t>
            </a:r>
            <a:endParaRPr lang="en-US" sz="1600" b="0" i="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3728" y="908720"/>
            <a:ext cx="859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smtClean="0">
                <a:solidFill>
                  <a:srgbClr val="FFFF00"/>
                </a:solidFill>
                <a:latin typeface="Calibri" pitchFamily="34" charset="0"/>
              </a:rPr>
              <a:t>monitor</a:t>
            </a:r>
            <a:endParaRPr lang="en-US" sz="1600" b="0" i="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63888" y="3104964"/>
            <a:ext cx="417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smtClean="0">
                <a:solidFill>
                  <a:srgbClr val="FFFF00"/>
                </a:solidFill>
                <a:latin typeface="Calibri" pitchFamily="34" charset="0"/>
              </a:rPr>
              <a:t>PD</a:t>
            </a:r>
            <a:endParaRPr lang="en-US" sz="1600" b="0" i="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71900" y="3933056"/>
            <a:ext cx="410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smtClean="0">
                <a:solidFill>
                  <a:srgbClr val="FFFF00"/>
                </a:solidFill>
                <a:latin typeface="Calibri" pitchFamily="34" charset="0"/>
              </a:rPr>
              <a:t>TD</a:t>
            </a:r>
            <a:endParaRPr lang="en-US" sz="1600" b="0" i="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44933" y="1747555"/>
            <a:ext cx="512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smtClean="0">
                <a:solidFill>
                  <a:srgbClr val="FFFF00"/>
                </a:solidFill>
                <a:latin typeface="Calibri" pitchFamily="34" charset="0"/>
              </a:rPr>
              <a:t>ART</a:t>
            </a:r>
            <a:endParaRPr lang="en-US" sz="1600" b="0" i="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16675" y="2456892"/>
            <a:ext cx="644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smtClean="0">
                <a:solidFill>
                  <a:srgbClr val="FFFF00"/>
                </a:solidFill>
                <a:latin typeface="Calibri" pitchFamily="34" charset="0"/>
              </a:rPr>
              <a:t>neigh</a:t>
            </a:r>
            <a:endParaRPr lang="en-US" sz="1600" b="0" i="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38811" y="2626169"/>
            <a:ext cx="656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smtClean="0">
                <a:solidFill>
                  <a:srgbClr val="FFFF00"/>
                </a:solidFill>
                <a:latin typeface="Calibri" pitchFamily="34" charset="0"/>
              </a:rPr>
              <a:t>token</a:t>
            </a:r>
            <a:endParaRPr lang="en-US" sz="1600" b="0" i="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3" name="Right Brace 22"/>
          <p:cNvSpPr/>
          <p:nvPr/>
        </p:nvSpPr>
        <p:spPr bwMode="auto">
          <a:xfrm rot="16200000">
            <a:off x="3171572" y="2701745"/>
            <a:ext cx="122215" cy="6063021"/>
          </a:xfrm>
          <a:prstGeom prst="rightBrac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5" name="Straight Connector 24"/>
          <p:cNvCxnSpPr>
            <a:stCxn id="13" idx="2"/>
            <a:endCxn id="23" idx="1"/>
          </p:cNvCxnSpPr>
          <p:nvPr/>
        </p:nvCxnSpPr>
        <p:spPr bwMode="auto">
          <a:xfrm>
            <a:off x="1984301" y="3731550"/>
            <a:ext cx="1248379" cy="1940598"/>
          </a:xfrm>
          <a:prstGeom prst="line">
            <a:avLst/>
          </a:prstGeom>
          <a:solidFill>
            <a:schemeClr val="tx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17" idx="3"/>
          </p:cNvCxnSpPr>
          <p:nvPr/>
        </p:nvCxnSpPr>
        <p:spPr bwMode="auto">
          <a:xfrm>
            <a:off x="3980990" y="3274241"/>
            <a:ext cx="3759362" cy="2675039"/>
          </a:xfrm>
          <a:prstGeom prst="line">
            <a:avLst/>
          </a:prstGeom>
          <a:solidFill>
            <a:schemeClr val="tx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4016675" y="4111915"/>
            <a:ext cx="4403425" cy="1837365"/>
          </a:xfrm>
          <a:prstGeom prst="line">
            <a:avLst/>
          </a:prstGeom>
          <a:solidFill>
            <a:schemeClr val="tx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3172172" y="2657237"/>
            <a:ext cx="3344044" cy="3292043"/>
          </a:xfrm>
          <a:prstGeom prst="line">
            <a:avLst/>
          </a:prstGeom>
          <a:solidFill>
            <a:schemeClr val="tx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719F7-55EB-46A0-A3A8-C77C1BAFC8B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8" name="Picture 30" descr="Log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0661" y="6525344"/>
            <a:ext cx="80581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N:\Analog1s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409" y="612200"/>
            <a:ext cx="7022742" cy="3882402"/>
          </a:xfrm>
          <a:prstGeom prst="rect">
            <a:avLst/>
          </a:prstGeom>
          <a:noFill/>
        </p:spPr>
      </p:pic>
      <p:sp>
        <p:nvSpPr>
          <p:cNvPr id="6" name="Text Box 196"/>
          <p:cNvSpPr txBox="1">
            <a:spLocks noChangeArrowheads="1"/>
          </p:cNvSpPr>
          <p:nvPr/>
        </p:nvSpPr>
        <p:spPr bwMode="auto">
          <a:xfrm>
            <a:off x="723900" y="80628"/>
            <a:ext cx="7696200" cy="400050"/>
          </a:xfrm>
          <a:prstGeom prst="rect">
            <a:avLst/>
          </a:prstGeom>
          <a:gradFill rotWithShape="0">
            <a:gsLst>
              <a:gs pos="0">
                <a:srgbClr val="FF7C80">
                  <a:gamma/>
                  <a:shade val="60000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6000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dirty="0" smtClean="0"/>
              <a:t>Analog section</a:t>
            </a:r>
            <a:endParaRPr lang="en-US" sz="2000" i="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59533" y="4617132"/>
            <a:ext cx="8388932" cy="2123658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i="0" dirty="0" smtClean="0">
                <a:latin typeface="Calibri" pitchFamily="34" charset="0"/>
              </a:rPr>
              <a:t> charge amplifier</a:t>
            </a:r>
          </a:p>
          <a:p>
            <a:pPr lvl="1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b="0" i="0" dirty="0" smtClean="0">
                <a:latin typeface="Calibri" pitchFamily="34" charset="0"/>
              </a:rPr>
              <a:t> two stages, continuous reset, adjustable gain: </a:t>
            </a:r>
            <a:r>
              <a:rPr lang="en-US" sz="1600" i="0" dirty="0" smtClean="0">
                <a:solidFill>
                  <a:srgbClr val="960000"/>
                </a:solidFill>
                <a:latin typeface="Calibri" pitchFamily="34" charset="0"/>
              </a:rPr>
              <a:t>0.5,  1, 3, 9 mV/</a:t>
            </a:r>
            <a:r>
              <a:rPr lang="en-US" sz="1600" i="0" dirty="0" err="1" smtClean="0">
                <a:solidFill>
                  <a:srgbClr val="960000"/>
                </a:solidFill>
                <a:latin typeface="Calibri" pitchFamily="34" charset="0"/>
              </a:rPr>
              <a:t>fC</a:t>
            </a:r>
            <a:r>
              <a:rPr lang="en-US" sz="1600" i="0" dirty="0" smtClean="0">
                <a:solidFill>
                  <a:srgbClr val="960000"/>
                </a:solidFill>
                <a:latin typeface="Calibri" pitchFamily="34" charset="0"/>
              </a:rPr>
              <a:t> (2, 1, 0.33, 011 </a:t>
            </a:r>
            <a:r>
              <a:rPr lang="en-US" sz="1600" i="0" dirty="0" err="1" smtClean="0">
                <a:solidFill>
                  <a:srgbClr val="960000"/>
                </a:solidFill>
                <a:latin typeface="Calibri" pitchFamily="34" charset="0"/>
              </a:rPr>
              <a:t>pC</a:t>
            </a:r>
            <a:r>
              <a:rPr lang="en-US" sz="1600" i="0" dirty="0" smtClean="0">
                <a:solidFill>
                  <a:srgbClr val="960000"/>
                </a:solidFill>
                <a:latin typeface="Calibri" pitchFamily="34" charset="0"/>
              </a:rPr>
              <a:t>)</a:t>
            </a:r>
          </a:p>
          <a:p>
            <a:pPr lvl="1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b="0" i="0" dirty="0" smtClean="0">
                <a:latin typeface="Calibri" pitchFamily="34" charset="0"/>
              </a:rPr>
              <a:t> optimized for </a:t>
            </a:r>
            <a:r>
              <a:rPr lang="en-US" sz="1600" b="0" i="0" dirty="0" err="1" smtClean="0">
                <a:latin typeface="Calibri" pitchFamily="34" charset="0"/>
              </a:rPr>
              <a:t>C</a:t>
            </a:r>
            <a:r>
              <a:rPr lang="en-US" sz="1600" b="0" i="0" baseline="-25000" dirty="0" err="1" smtClean="0">
                <a:latin typeface="Calibri" pitchFamily="34" charset="0"/>
              </a:rPr>
              <a:t>DET</a:t>
            </a:r>
            <a:r>
              <a:rPr lang="en-US" sz="1600" b="0" i="0" dirty="0" smtClean="0">
                <a:latin typeface="Calibri" pitchFamily="34" charset="0"/>
              </a:rPr>
              <a:t> = 200 pF, can operate with </a:t>
            </a:r>
            <a:r>
              <a:rPr lang="en-US" sz="1600" b="0" i="0" dirty="0" err="1" smtClean="0">
                <a:latin typeface="Calibri" pitchFamily="34" charset="0"/>
              </a:rPr>
              <a:t>C</a:t>
            </a:r>
            <a:r>
              <a:rPr lang="en-US" sz="1600" b="0" i="0" baseline="-25000" dirty="0" err="1" smtClean="0">
                <a:latin typeface="Calibri" pitchFamily="34" charset="0"/>
              </a:rPr>
              <a:t>DET</a:t>
            </a:r>
            <a:r>
              <a:rPr lang="en-US" sz="1600" b="0" i="0" dirty="0" smtClean="0">
                <a:latin typeface="Calibri" pitchFamily="34" charset="0"/>
              </a:rPr>
              <a:t> = </a:t>
            </a:r>
            <a:r>
              <a:rPr lang="en-US" sz="1600" b="0" i="0" dirty="0" err="1" smtClean="0">
                <a:latin typeface="Calibri" pitchFamily="34" charset="0"/>
              </a:rPr>
              <a:t>1pF</a:t>
            </a:r>
            <a:r>
              <a:rPr lang="en-US" sz="1600" b="0" i="0" dirty="0" smtClean="0">
                <a:latin typeface="Calibri" pitchFamily="34" charset="0"/>
              </a:rPr>
              <a:t> - </a:t>
            </a:r>
            <a:r>
              <a:rPr lang="en-US" sz="1600" b="0" i="0" dirty="0" err="1" smtClean="0">
                <a:latin typeface="Calibri" pitchFamily="34" charset="0"/>
              </a:rPr>
              <a:t>400pF</a:t>
            </a:r>
            <a:endParaRPr lang="en-US" sz="1600" b="0" i="0" dirty="0" smtClean="0">
              <a:latin typeface="Calibri" pitchFamily="34" charset="0"/>
            </a:endParaRPr>
          </a:p>
          <a:p>
            <a:pPr lvl="1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b="0" i="0" dirty="0" smtClean="0">
                <a:latin typeface="Calibri" pitchFamily="34" charset="0"/>
              </a:rPr>
              <a:t> </a:t>
            </a:r>
            <a:r>
              <a:rPr lang="en-US" sz="1600" i="0" dirty="0" smtClean="0">
                <a:solidFill>
                  <a:srgbClr val="960000"/>
                </a:solidFill>
                <a:latin typeface="Calibri" pitchFamily="34" charset="0"/>
              </a:rPr>
              <a:t>input </a:t>
            </a:r>
            <a:r>
              <a:rPr lang="en-US" sz="1600" i="0" dirty="0" err="1" smtClean="0">
                <a:solidFill>
                  <a:srgbClr val="960000"/>
                </a:solidFill>
                <a:latin typeface="Calibri" pitchFamily="34" charset="0"/>
              </a:rPr>
              <a:t>MOSFET</a:t>
            </a:r>
            <a:r>
              <a:rPr lang="en-US" sz="1600" b="0" i="0" dirty="0" smtClean="0">
                <a:latin typeface="Calibri" pitchFamily="34" charset="0"/>
              </a:rPr>
              <a:t>:  </a:t>
            </a:r>
            <a:r>
              <a:rPr lang="en-US" sz="1600" b="0" i="0" dirty="0" err="1" smtClean="0">
                <a:latin typeface="Calibri" pitchFamily="34" charset="0"/>
              </a:rPr>
              <a:t>NMOS</a:t>
            </a:r>
            <a:r>
              <a:rPr lang="en-US" sz="1600" b="0" i="0" dirty="0" smtClean="0">
                <a:latin typeface="Calibri" pitchFamily="34" charset="0"/>
              </a:rPr>
              <a:t> W/L ≈ </a:t>
            </a:r>
            <a:r>
              <a:rPr lang="en-US" sz="1600" b="0" i="0" dirty="0" err="1" smtClean="0">
                <a:latin typeface="Calibri" pitchFamily="34" charset="0"/>
              </a:rPr>
              <a:t>10mm</a:t>
            </a:r>
            <a:r>
              <a:rPr lang="en-US" sz="1600" b="0" i="0" dirty="0" smtClean="0">
                <a:latin typeface="Calibri" pitchFamily="34" charset="0"/>
              </a:rPr>
              <a:t>/</a:t>
            </a:r>
            <a:r>
              <a:rPr lang="en-US" sz="1600" b="0" i="0" dirty="0" err="1" smtClean="0">
                <a:latin typeface="Calibri" pitchFamily="34" charset="0"/>
              </a:rPr>
              <a:t>180nm</a:t>
            </a:r>
            <a:r>
              <a:rPr lang="en-US" sz="1600" b="0" i="0" dirty="0" smtClean="0">
                <a:latin typeface="Calibri" pitchFamily="34" charset="0"/>
              </a:rPr>
              <a:t>, I</a:t>
            </a:r>
            <a:r>
              <a:rPr lang="en-US" sz="1600" b="0" i="0" baseline="-25000" dirty="0" smtClean="0">
                <a:latin typeface="Calibri" pitchFamily="34" charset="0"/>
              </a:rPr>
              <a:t>D</a:t>
            </a:r>
            <a:r>
              <a:rPr lang="en-US" sz="1600" b="0" i="0" dirty="0" smtClean="0">
                <a:latin typeface="Calibri" pitchFamily="34" charset="0"/>
              </a:rPr>
              <a:t> ≈ </a:t>
            </a:r>
            <a:r>
              <a:rPr lang="en-US" sz="1600" b="0" i="0" dirty="0" err="1" smtClean="0">
                <a:latin typeface="Calibri" pitchFamily="34" charset="0"/>
              </a:rPr>
              <a:t>1.65mA</a:t>
            </a:r>
            <a:r>
              <a:rPr lang="en-US" sz="1600" b="0" i="0" dirty="0" smtClean="0">
                <a:latin typeface="Calibri" pitchFamily="34" charset="0"/>
              </a:rPr>
              <a:t>, P</a:t>
            </a:r>
            <a:r>
              <a:rPr lang="en-US" sz="1600" b="0" i="0" baseline="-25000" dirty="0" smtClean="0">
                <a:latin typeface="Calibri" pitchFamily="34" charset="0"/>
              </a:rPr>
              <a:t>D</a:t>
            </a:r>
            <a:r>
              <a:rPr lang="en-US" sz="1600" b="0" i="0" dirty="0" smtClean="0">
                <a:latin typeface="Calibri" pitchFamily="34" charset="0"/>
              </a:rPr>
              <a:t> ≈ </a:t>
            </a:r>
            <a:r>
              <a:rPr lang="en-US" sz="1600" b="0" i="0" dirty="0" err="1" smtClean="0">
                <a:latin typeface="Calibri" pitchFamily="34" charset="0"/>
              </a:rPr>
              <a:t>2mW</a:t>
            </a:r>
            <a:r>
              <a:rPr lang="en-US" sz="1600" b="0" i="0" dirty="0" smtClean="0">
                <a:latin typeface="Calibri" pitchFamily="34" charset="0"/>
              </a:rPr>
              <a:t>, C</a:t>
            </a:r>
            <a:r>
              <a:rPr lang="en-US" sz="1600" b="0" i="0" baseline="-25000" dirty="0" smtClean="0">
                <a:latin typeface="Calibri" pitchFamily="34" charset="0"/>
              </a:rPr>
              <a:t>G</a:t>
            </a:r>
            <a:r>
              <a:rPr lang="en-US" sz="1600" b="0" i="0" dirty="0" smtClean="0">
                <a:latin typeface="Calibri" pitchFamily="34" charset="0"/>
              </a:rPr>
              <a:t> ≈ </a:t>
            </a:r>
            <a:r>
              <a:rPr lang="en-US" sz="1600" b="0" i="0" dirty="0" err="1" smtClean="0">
                <a:latin typeface="Calibri" pitchFamily="34" charset="0"/>
              </a:rPr>
              <a:t>18pF</a:t>
            </a:r>
            <a:r>
              <a:rPr lang="en-US" sz="1600" b="0" i="0" dirty="0" smtClean="0">
                <a:latin typeface="Calibri" pitchFamily="34" charset="0"/>
              </a:rPr>
              <a:t>, g</a:t>
            </a:r>
            <a:r>
              <a:rPr lang="en-US" sz="1600" b="0" i="0" baseline="-25000" dirty="0" smtClean="0">
                <a:latin typeface="Calibri" pitchFamily="34" charset="0"/>
              </a:rPr>
              <a:t>m</a:t>
            </a:r>
            <a:r>
              <a:rPr lang="en-US" sz="1600" b="0" i="0" dirty="0" smtClean="0">
                <a:latin typeface="Calibri" pitchFamily="34" charset="0"/>
              </a:rPr>
              <a:t> ≈ </a:t>
            </a:r>
            <a:r>
              <a:rPr lang="en-US" sz="1600" b="0" i="0" dirty="0" err="1" smtClean="0">
                <a:latin typeface="Calibri" pitchFamily="34" charset="0"/>
              </a:rPr>
              <a:t>38mS</a:t>
            </a:r>
            <a:r>
              <a:rPr lang="en-US" sz="1600" b="0" i="0" dirty="0" smtClean="0">
                <a:latin typeface="Calibri" pitchFamily="34" charset="0"/>
              </a:rPr>
              <a:t> </a:t>
            </a:r>
          </a:p>
          <a:p>
            <a:pPr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i="0" dirty="0" smtClean="0">
                <a:latin typeface="Calibri" pitchFamily="34" charset="0"/>
              </a:rPr>
              <a:t> shaper</a:t>
            </a:r>
          </a:p>
          <a:p>
            <a:pPr lvl="1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b="0" i="0" dirty="0" smtClean="0">
                <a:latin typeface="Calibri" pitchFamily="34" charset="0"/>
              </a:rPr>
              <a:t> </a:t>
            </a:r>
            <a:r>
              <a:rPr lang="en-US" sz="1600" b="0" i="0" dirty="0" err="1" smtClean="0">
                <a:latin typeface="Calibri" pitchFamily="34" charset="0"/>
              </a:rPr>
              <a:t>3</a:t>
            </a:r>
            <a:r>
              <a:rPr lang="en-US" sz="1600" b="0" i="0" baseline="30000" dirty="0" err="1" smtClean="0">
                <a:latin typeface="Calibri" pitchFamily="34" charset="0"/>
              </a:rPr>
              <a:t>dr</a:t>
            </a:r>
            <a:r>
              <a:rPr lang="en-US" sz="1600" b="0" i="0" dirty="0" smtClean="0">
                <a:latin typeface="Calibri" pitchFamily="34" charset="0"/>
              </a:rPr>
              <a:t> order, complex-conjugate poles, </a:t>
            </a:r>
            <a:r>
              <a:rPr lang="en-US" sz="1600" i="0" dirty="0" smtClean="0">
                <a:solidFill>
                  <a:srgbClr val="960000"/>
                </a:solidFill>
                <a:latin typeface="Calibri" pitchFamily="34" charset="0"/>
              </a:rPr>
              <a:t>delayed-dissipative feedback</a:t>
            </a:r>
            <a:r>
              <a:rPr lang="en-US" sz="1600" b="0" i="0" dirty="0" smtClean="0">
                <a:latin typeface="Calibri" pitchFamily="34" charset="0"/>
              </a:rPr>
              <a:t> (</a:t>
            </a:r>
            <a:r>
              <a:rPr lang="en-US" sz="1600" b="0" i="0" dirty="0" err="1" smtClean="0">
                <a:latin typeface="Calibri" pitchFamily="34" charset="0"/>
              </a:rPr>
              <a:t>DDF</a:t>
            </a:r>
            <a:r>
              <a:rPr lang="en-US" sz="1600" b="0" i="0" dirty="0" smtClean="0">
                <a:latin typeface="Calibri" pitchFamily="34" charset="0"/>
              </a:rPr>
              <a:t>)</a:t>
            </a:r>
          </a:p>
          <a:p>
            <a:pPr lvl="1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b="0" i="0" dirty="0" smtClean="0">
                <a:latin typeface="Calibri" pitchFamily="34" charset="0"/>
              </a:rPr>
              <a:t> adjustable peaking time: </a:t>
            </a:r>
            <a:r>
              <a:rPr lang="en-US" sz="1600" i="0" dirty="0" smtClean="0">
                <a:solidFill>
                  <a:srgbClr val="960000"/>
                </a:solidFill>
                <a:latin typeface="Calibri" pitchFamily="34" charset="0"/>
              </a:rPr>
              <a:t>25, 50, 100, 200 ns</a:t>
            </a:r>
          </a:p>
          <a:p>
            <a:pPr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b="0" i="0" dirty="0" smtClean="0">
                <a:latin typeface="Calibri" pitchFamily="34" charset="0"/>
              </a:rPr>
              <a:t> </a:t>
            </a:r>
            <a:r>
              <a:rPr lang="en-US" sz="1600" i="0" dirty="0" smtClean="0">
                <a:latin typeface="Calibri" pitchFamily="34" charset="0"/>
              </a:rPr>
              <a:t>baseline stabilizer</a:t>
            </a:r>
            <a:r>
              <a:rPr lang="en-US" sz="1600" b="0" i="0" dirty="0" smtClean="0">
                <a:latin typeface="Calibri" pitchFamily="34" charset="0"/>
              </a:rPr>
              <a:t> (</a:t>
            </a:r>
            <a:r>
              <a:rPr lang="en-US" sz="1600" b="0" i="0" dirty="0" err="1" smtClean="0">
                <a:latin typeface="Calibri" pitchFamily="34" charset="0"/>
              </a:rPr>
              <a:t>BLH</a:t>
            </a:r>
            <a:r>
              <a:rPr lang="en-US" sz="1600" b="0" i="0" dirty="0" smtClean="0">
                <a:latin typeface="Calibri" pitchFamily="34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5072" y="3763779"/>
            <a:ext cx="1534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smtClean="0">
                <a:solidFill>
                  <a:srgbClr val="FFFF00"/>
                </a:solidFill>
                <a:latin typeface="Calibri" pitchFamily="34" charset="0"/>
              </a:rPr>
              <a:t>charge amplifier</a:t>
            </a:r>
            <a:endParaRPr lang="en-US" sz="1600" b="0" i="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62156" y="3753036"/>
            <a:ext cx="825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smtClean="0">
                <a:solidFill>
                  <a:srgbClr val="FFFF00"/>
                </a:solidFill>
                <a:latin typeface="Calibri" pitchFamily="34" charset="0"/>
              </a:rPr>
              <a:t>polarity</a:t>
            </a:r>
            <a:endParaRPr lang="en-US" sz="1600" b="0" i="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5489" y="3763779"/>
            <a:ext cx="1146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err="1" smtClean="0">
                <a:solidFill>
                  <a:srgbClr val="FFFF00"/>
                </a:solidFill>
                <a:latin typeface="Calibri" pitchFamily="34" charset="0"/>
              </a:rPr>
              <a:t>DDF</a:t>
            </a:r>
            <a:r>
              <a:rPr lang="en-US" sz="1600" b="0" i="0" dirty="0" smtClean="0">
                <a:solidFill>
                  <a:srgbClr val="FFFF00"/>
                </a:solidFill>
                <a:latin typeface="Calibri" pitchFamily="34" charset="0"/>
              </a:rPr>
              <a:t> shaper</a:t>
            </a:r>
            <a:endParaRPr lang="en-US" sz="1600" b="0" i="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33408" y="1902314"/>
            <a:ext cx="1662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smtClean="0">
                <a:solidFill>
                  <a:srgbClr val="FFFF00"/>
                </a:solidFill>
                <a:latin typeface="Calibri" pitchFamily="34" charset="0"/>
              </a:rPr>
              <a:t>baseline stabilizer</a:t>
            </a:r>
            <a:endParaRPr lang="en-US" sz="1600" b="0" i="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719F7-55EB-46A0-A3A8-C77C1BAFC8B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4" name="Picture 30" descr="Log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0661" y="6525344"/>
            <a:ext cx="80581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96"/>
          <p:cNvSpPr txBox="1">
            <a:spLocks noChangeArrowheads="1"/>
          </p:cNvSpPr>
          <p:nvPr/>
        </p:nvSpPr>
        <p:spPr bwMode="auto">
          <a:xfrm>
            <a:off x="723900" y="80628"/>
            <a:ext cx="7696200" cy="400050"/>
          </a:xfrm>
          <a:prstGeom prst="rect">
            <a:avLst/>
          </a:prstGeom>
          <a:gradFill rotWithShape="0">
            <a:gsLst>
              <a:gs pos="0">
                <a:srgbClr val="FF7C80">
                  <a:gamma/>
                  <a:shade val="60000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6000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dirty="0" smtClean="0"/>
              <a:t>Analog section -  simulations 1/2</a:t>
            </a:r>
            <a:endParaRPr lang="en-US" sz="2000" i="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283968" y="5193196"/>
            <a:ext cx="4428492" cy="276999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800" i="0" dirty="0" smtClean="0">
                <a:solidFill>
                  <a:srgbClr val="000099"/>
                </a:solidFill>
                <a:latin typeface="Calibri" pitchFamily="34" charset="0"/>
              </a:rPr>
              <a:t>Target resolution &lt; 5,000 e</a:t>
            </a:r>
            <a:r>
              <a:rPr lang="en-US" sz="1800" i="0" baseline="30000" dirty="0" smtClean="0">
                <a:solidFill>
                  <a:srgbClr val="000099"/>
                </a:solidFill>
                <a:latin typeface="Calibri" pitchFamily="34" charset="0"/>
              </a:rPr>
              <a:t>-</a:t>
            </a:r>
            <a:r>
              <a:rPr lang="en-US" sz="1800" i="0" dirty="0" smtClean="0">
                <a:solidFill>
                  <a:srgbClr val="000099"/>
                </a:solidFill>
                <a:latin typeface="Calibri" pitchFamily="34" charset="0"/>
              </a:rPr>
              <a:t> at 200 pF, 25 ns</a:t>
            </a:r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620" y="441226"/>
            <a:ext cx="6836432" cy="403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" y="4391930"/>
            <a:ext cx="31781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719F7-55EB-46A0-A3A8-C77C1BAFC8B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1" name="Picture 30" descr="Log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0661" y="6525344"/>
            <a:ext cx="80581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96"/>
          <p:cNvSpPr txBox="1">
            <a:spLocks noChangeArrowheads="1"/>
          </p:cNvSpPr>
          <p:nvPr/>
        </p:nvSpPr>
        <p:spPr bwMode="auto">
          <a:xfrm>
            <a:off x="723900" y="80628"/>
            <a:ext cx="7696200" cy="400050"/>
          </a:xfrm>
          <a:prstGeom prst="rect">
            <a:avLst/>
          </a:prstGeom>
          <a:gradFill rotWithShape="0">
            <a:gsLst>
              <a:gs pos="0">
                <a:srgbClr val="FF7C80">
                  <a:gamma/>
                  <a:shade val="60000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6000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dirty="0" smtClean="0"/>
              <a:t>Analog section -  simulations 2/2</a:t>
            </a:r>
            <a:endParaRPr lang="en-US" sz="2000" i="0" dirty="0"/>
          </a:p>
        </p:txBody>
      </p:sp>
      <p:pic>
        <p:nvPicPr>
          <p:cNvPr id="69634" name="Picture 2" descr="D:\AAA\Micromegas\ReviewOct2011\VMM1analog1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556" y="643865"/>
            <a:ext cx="3809524" cy="2857143"/>
          </a:xfrm>
          <a:prstGeom prst="rect">
            <a:avLst/>
          </a:prstGeom>
          <a:noFill/>
        </p:spPr>
      </p:pic>
      <p:pic>
        <p:nvPicPr>
          <p:cNvPr id="69635" name="Picture 3" descr="D:\AAA\Micromegas\ReviewOct2011\VMM1analog1b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028" y="643865"/>
            <a:ext cx="3809524" cy="2857143"/>
          </a:xfrm>
          <a:prstGeom prst="rect">
            <a:avLst/>
          </a:prstGeom>
          <a:noFill/>
        </p:spPr>
      </p:pic>
      <p:pic>
        <p:nvPicPr>
          <p:cNvPr id="69636" name="Picture 4" descr="D:\AAA\Micromegas\ReviewOct2011\VMM1analog1c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556" y="3632197"/>
            <a:ext cx="3809524" cy="2857143"/>
          </a:xfrm>
          <a:prstGeom prst="rect">
            <a:avLst/>
          </a:prstGeom>
          <a:noFill/>
        </p:spPr>
      </p:pic>
      <p:pic>
        <p:nvPicPr>
          <p:cNvPr id="69637" name="Picture 5" descr="D:\AAA\Micromegas\ReviewOct2011\VMM1analog1d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4028" y="3632197"/>
            <a:ext cx="3809524" cy="2857143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2015716" y="2048021"/>
            <a:ext cx="2150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smtClean="0">
                <a:solidFill>
                  <a:srgbClr val="FFFF00"/>
                </a:solidFill>
                <a:latin typeface="Calibri" pitchFamily="34" charset="0"/>
              </a:rPr>
              <a:t>charge amplifier output</a:t>
            </a:r>
            <a:endParaRPr lang="en-US" sz="1600" b="0" i="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83668" y="1039909"/>
            <a:ext cx="1367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smtClean="0">
                <a:solidFill>
                  <a:srgbClr val="FFFF00"/>
                </a:solidFill>
                <a:latin typeface="Calibri" pitchFamily="34" charset="0"/>
              </a:rPr>
              <a:t>shaper output</a:t>
            </a:r>
            <a:endParaRPr lang="en-US" sz="1600" b="0" i="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51620" y="679869"/>
            <a:ext cx="27081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  <a:t>without and with RC </a:t>
            </a:r>
            <a:r>
              <a:rPr lang="en-US" sz="1600" b="0" dirty="0" err="1" smtClean="0">
                <a:solidFill>
                  <a:schemeClr val="bg1"/>
                </a:solidFill>
                <a:latin typeface="Calibri" pitchFamily="34" charset="0"/>
              </a:rPr>
              <a:t>parasitics</a:t>
            </a:r>
            <a:endParaRPr lang="en-US" sz="1600" b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22003" y="1039909"/>
            <a:ext cx="1436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smtClean="0">
                <a:solidFill>
                  <a:srgbClr val="FFFF00"/>
                </a:solidFill>
                <a:latin typeface="Calibri" pitchFamily="34" charset="0"/>
              </a:rPr>
              <a:t>adjustable gain</a:t>
            </a:r>
            <a:endParaRPr lang="en-US" sz="1600" b="0" i="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05178" y="4028241"/>
            <a:ext cx="1873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smtClean="0">
                <a:solidFill>
                  <a:srgbClr val="FFFF00"/>
                </a:solidFill>
                <a:latin typeface="Calibri" pitchFamily="34" charset="0"/>
              </a:rPr>
              <a:t>adjustable </a:t>
            </a:r>
            <a:r>
              <a:rPr lang="en-US" sz="1600" b="0" i="0" dirty="0" err="1" smtClean="0">
                <a:solidFill>
                  <a:srgbClr val="FFFF00"/>
                </a:solidFill>
                <a:latin typeface="Calibri" pitchFamily="34" charset="0"/>
              </a:rPr>
              <a:t>peaktime</a:t>
            </a:r>
            <a:endParaRPr lang="en-US" sz="1600" b="0" i="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07185" y="4028241"/>
            <a:ext cx="1733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smtClean="0">
                <a:solidFill>
                  <a:srgbClr val="FFFF00"/>
                </a:solidFill>
                <a:latin typeface="Calibri" pitchFamily="34" charset="0"/>
              </a:rPr>
              <a:t>adjustable polarity</a:t>
            </a:r>
            <a:endParaRPr lang="en-US" sz="1600" b="0" i="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94946" y="2912117"/>
            <a:ext cx="23089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dirty="0" smtClean="0">
                <a:solidFill>
                  <a:srgbClr val="FFFF00"/>
                </a:solidFill>
                <a:latin typeface="Calibri" pitchFamily="34" charset="0"/>
              </a:rPr>
              <a:t>Q=</a:t>
            </a:r>
            <a:r>
              <a:rPr lang="en-US" sz="1200" b="0" i="0" dirty="0" err="1" smtClean="0">
                <a:solidFill>
                  <a:srgbClr val="FFFF00"/>
                </a:solidFill>
                <a:latin typeface="Calibri" pitchFamily="34" charset="0"/>
              </a:rPr>
              <a:t>800fC</a:t>
            </a:r>
            <a:r>
              <a:rPr lang="en-US" sz="1200" b="0" i="0" dirty="0" smtClean="0">
                <a:solidFill>
                  <a:srgbClr val="FFFF00"/>
                </a:solidFill>
                <a:latin typeface="Calibri" pitchFamily="34" charset="0"/>
              </a:rPr>
              <a:t>, G=</a:t>
            </a:r>
            <a:r>
              <a:rPr lang="en-US" sz="1200" b="0" i="0" dirty="0" err="1" smtClean="0">
                <a:solidFill>
                  <a:srgbClr val="FFFF00"/>
                </a:solidFill>
                <a:latin typeface="Calibri" pitchFamily="34" charset="0"/>
              </a:rPr>
              <a:t>1mV</a:t>
            </a:r>
            <a:r>
              <a:rPr lang="en-US" sz="1200" b="0" i="0" dirty="0" smtClean="0">
                <a:solidFill>
                  <a:srgbClr val="FFFF00"/>
                </a:solidFill>
                <a:latin typeface="Calibri" pitchFamily="34" charset="0"/>
              </a:rPr>
              <a:t>/</a:t>
            </a:r>
            <a:r>
              <a:rPr lang="en-US" sz="1200" b="0" i="0" dirty="0" err="1" smtClean="0">
                <a:solidFill>
                  <a:srgbClr val="FFFF00"/>
                </a:solidFill>
                <a:latin typeface="Calibri" pitchFamily="34" charset="0"/>
              </a:rPr>
              <a:t>fC</a:t>
            </a:r>
            <a:r>
              <a:rPr lang="en-US" sz="1200" b="0" i="0" dirty="0" smtClean="0">
                <a:solidFill>
                  <a:srgbClr val="FFFF00"/>
                </a:solidFill>
                <a:latin typeface="Calibri" pitchFamily="34" charset="0"/>
              </a:rPr>
              <a:t>, </a:t>
            </a:r>
            <a:r>
              <a:rPr lang="en-US" sz="1200" b="0" i="0" dirty="0" err="1" smtClean="0">
                <a:solidFill>
                  <a:srgbClr val="FFFF00"/>
                </a:solidFill>
                <a:latin typeface="Calibri" pitchFamily="34" charset="0"/>
              </a:rPr>
              <a:t>C</a:t>
            </a:r>
            <a:r>
              <a:rPr lang="en-US" sz="1200" b="0" i="0" baseline="-25000" dirty="0" err="1" smtClean="0">
                <a:solidFill>
                  <a:srgbClr val="FFFF00"/>
                </a:solidFill>
                <a:latin typeface="Calibri" pitchFamily="34" charset="0"/>
              </a:rPr>
              <a:t>DET</a:t>
            </a:r>
            <a:r>
              <a:rPr lang="en-US" sz="1200" b="0" i="0" dirty="0" smtClean="0">
                <a:solidFill>
                  <a:srgbClr val="FFFF00"/>
                </a:solidFill>
                <a:latin typeface="Calibri" pitchFamily="34" charset="0"/>
              </a:rPr>
              <a:t>=</a:t>
            </a:r>
            <a:r>
              <a:rPr lang="en-US" sz="1200" b="0" i="0" dirty="0" err="1" smtClean="0">
                <a:solidFill>
                  <a:srgbClr val="FFFF00"/>
                </a:solidFill>
                <a:latin typeface="Calibri" pitchFamily="34" charset="0"/>
              </a:rPr>
              <a:t>200pF</a:t>
            </a:r>
            <a:endParaRPr lang="en-US" sz="1200" b="0" i="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28351" y="1771022"/>
            <a:ext cx="729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dirty="0" smtClean="0">
                <a:solidFill>
                  <a:srgbClr val="FFFF00"/>
                </a:solidFill>
                <a:latin typeface="Calibri" pitchFamily="34" charset="0"/>
              </a:rPr>
              <a:t>Q=</a:t>
            </a:r>
            <a:r>
              <a:rPr lang="en-US" sz="1200" b="0" i="0" dirty="0" err="1" smtClean="0">
                <a:solidFill>
                  <a:srgbClr val="FFFF00"/>
                </a:solidFill>
                <a:latin typeface="Calibri" pitchFamily="34" charset="0"/>
              </a:rPr>
              <a:t>100fC</a:t>
            </a:r>
            <a:endParaRPr lang="en-US" sz="1200" b="0" i="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51350" y="4689140"/>
            <a:ext cx="729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dirty="0" smtClean="0">
                <a:solidFill>
                  <a:srgbClr val="FFFF00"/>
                </a:solidFill>
                <a:latin typeface="Calibri" pitchFamily="34" charset="0"/>
              </a:rPr>
              <a:t>Q=</a:t>
            </a:r>
            <a:r>
              <a:rPr lang="en-US" sz="1200" b="0" i="0" dirty="0" err="1" smtClean="0">
                <a:solidFill>
                  <a:srgbClr val="FFFF00"/>
                </a:solidFill>
                <a:latin typeface="Calibri" pitchFamily="34" charset="0"/>
              </a:rPr>
              <a:t>800fC</a:t>
            </a:r>
            <a:endParaRPr lang="en-US" sz="1200" b="0" i="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732240" y="4689140"/>
            <a:ext cx="729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dirty="0" smtClean="0">
                <a:solidFill>
                  <a:srgbClr val="FFFF00"/>
                </a:solidFill>
                <a:latin typeface="Calibri" pitchFamily="34" charset="0"/>
              </a:rPr>
              <a:t>Q=</a:t>
            </a:r>
            <a:r>
              <a:rPr lang="en-US" sz="1200" b="0" i="0" dirty="0" err="1" smtClean="0">
                <a:solidFill>
                  <a:srgbClr val="FFFF00"/>
                </a:solidFill>
                <a:latin typeface="Calibri" pitchFamily="34" charset="0"/>
              </a:rPr>
              <a:t>800fC</a:t>
            </a:r>
            <a:endParaRPr lang="en-US" sz="1200" b="0" i="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719F7-55EB-46A0-A3A8-C77C1BAFC8B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0" name="Picture 30" descr="Logo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50661" y="6525344"/>
            <a:ext cx="80581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D:\AAA\Micromegas\ReviewOct2011\DSCschem.png"/>
          <p:cNvPicPr>
            <a:picLocks noChangeAspect="1" noChangeArrowheads="1"/>
          </p:cNvPicPr>
          <p:nvPr/>
        </p:nvPicPr>
        <p:blipFill>
          <a:blip r:embed="rId2" cstate="print"/>
          <a:srcRect l="15000" t="30400" r="5000" b="23200"/>
          <a:stretch>
            <a:fillRect/>
          </a:stretch>
        </p:blipFill>
        <p:spPr bwMode="auto">
          <a:xfrm>
            <a:off x="143508" y="803344"/>
            <a:ext cx="5852160" cy="2121408"/>
          </a:xfrm>
          <a:prstGeom prst="rect">
            <a:avLst/>
          </a:prstGeom>
          <a:noFill/>
        </p:spPr>
      </p:pic>
      <p:sp>
        <p:nvSpPr>
          <p:cNvPr id="6" name="Text Box 196"/>
          <p:cNvSpPr txBox="1">
            <a:spLocks noChangeArrowheads="1"/>
          </p:cNvSpPr>
          <p:nvPr/>
        </p:nvSpPr>
        <p:spPr bwMode="auto">
          <a:xfrm>
            <a:off x="723900" y="80628"/>
            <a:ext cx="7696200" cy="400050"/>
          </a:xfrm>
          <a:prstGeom prst="rect">
            <a:avLst/>
          </a:prstGeom>
          <a:gradFill rotWithShape="0">
            <a:gsLst>
              <a:gs pos="0">
                <a:srgbClr val="FF7C80">
                  <a:gamma/>
                  <a:shade val="60000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6000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dirty="0" smtClean="0"/>
              <a:t>Discriminator and ART</a:t>
            </a:r>
            <a:endParaRPr lang="en-US" sz="2000" i="0" dirty="0"/>
          </a:p>
        </p:txBody>
      </p:sp>
      <p:sp>
        <p:nvSpPr>
          <p:cNvPr id="18" name="TextBox 17"/>
          <p:cNvSpPr txBox="1"/>
          <p:nvPr/>
        </p:nvSpPr>
        <p:spPr>
          <a:xfrm>
            <a:off x="1874172" y="1694771"/>
            <a:ext cx="1036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 smtClean="0">
                <a:solidFill>
                  <a:srgbClr val="FFFF00"/>
                </a:solidFill>
                <a:latin typeface="Calibri" pitchFamily="34" charset="0"/>
              </a:rPr>
              <a:t>comparator</a:t>
            </a:r>
            <a:endParaRPr lang="en-US" sz="1400" b="0" i="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719F7-55EB-46A0-A3A8-C77C1BAFC8B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4" name="Picture 30" descr="Log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0661" y="6525344"/>
            <a:ext cx="80581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696902" y="1014470"/>
            <a:ext cx="1176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 err="1" smtClean="0">
                <a:solidFill>
                  <a:srgbClr val="FFFF00"/>
                </a:solidFill>
                <a:latin typeface="Calibri" pitchFamily="34" charset="0"/>
              </a:rPr>
              <a:t>hyst</a:t>
            </a:r>
            <a:r>
              <a:rPr lang="en-US" sz="1400" b="0" i="0" dirty="0" smtClean="0">
                <a:solidFill>
                  <a:srgbClr val="FFFF00"/>
                </a:solidFill>
                <a:latin typeface="Calibri" pitchFamily="34" charset="0"/>
              </a:rPr>
              <a:t>. ctrl loop</a:t>
            </a:r>
            <a:endParaRPr lang="en-US" sz="1400" b="0" i="0" dirty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117763" name="Picture 3" descr="D:\AAA\Micromegas\ReviewOct2011\DSClay.png"/>
          <p:cNvPicPr>
            <a:picLocks noChangeAspect="1" noChangeArrowheads="1"/>
          </p:cNvPicPr>
          <p:nvPr/>
        </p:nvPicPr>
        <p:blipFill>
          <a:blip r:embed="rId4" cstate="print"/>
          <a:srcRect l="35500" t="29600" r="20500" b="34400"/>
          <a:stretch>
            <a:fillRect/>
          </a:stretch>
        </p:blipFill>
        <p:spPr bwMode="auto">
          <a:xfrm>
            <a:off x="6156176" y="803344"/>
            <a:ext cx="2414016" cy="1234440"/>
          </a:xfrm>
          <a:prstGeom prst="rect">
            <a:avLst/>
          </a:prstGeom>
          <a:noFill/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408204" y="2027746"/>
            <a:ext cx="2160240" cy="215444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400" i="0" dirty="0" smtClean="0">
                <a:latin typeface="Calibri" pitchFamily="34" charset="0"/>
              </a:rPr>
              <a:t>size 130 µm x 70 µm</a:t>
            </a:r>
            <a:endParaRPr lang="en-US" sz="1400" b="0" i="0" dirty="0" smtClean="0">
              <a:latin typeface="Calibri" pitchFamily="34" charset="0"/>
            </a:endParaRPr>
          </a:p>
        </p:txBody>
      </p:sp>
      <p:pic>
        <p:nvPicPr>
          <p:cNvPr id="117764" name="Picture 4" descr="D:\AAA\Micromegas\ReviewOct2011\ARTschem.png"/>
          <p:cNvPicPr>
            <a:picLocks noChangeAspect="1" noChangeArrowheads="1"/>
          </p:cNvPicPr>
          <p:nvPr/>
        </p:nvPicPr>
        <p:blipFill>
          <a:blip r:embed="rId5" cstate="print"/>
          <a:srcRect l="15000" t="32800" r="3500" b="24000"/>
          <a:stretch>
            <a:fillRect/>
          </a:stretch>
        </p:blipFill>
        <p:spPr bwMode="auto">
          <a:xfrm>
            <a:off x="143507" y="4282063"/>
            <a:ext cx="4471417" cy="1481328"/>
          </a:xfrm>
          <a:prstGeom prst="rect">
            <a:avLst/>
          </a:prstGeom>
          <a:noFill/>
        </p:spPr>
      </p:pic>
      <p:pic>
        <p:nvPicPr>
          <p:cNvPr id="117765" name="Picture 5" descr="D:\AAA\Micromegas\ReviewOct2011\ARTlay.png"/>
          <p:cNvPicPr>
            <a:picLocks noChangeAspect="1" noChangeArrowheads="1"/>
          </p:cNvPicPr>
          <p:nvPr/>
        </p:nvPicPr>
        <p:blipFill>
          <a:blip r:embed="rId6" cstate="print"/>
          <a:srcRect l="43500" t="21600" r="33000" b="59200"/>
          <a:stretch>
            <a:fillRect/>
          </a:stretch>
        </p:blipFill>
        <p:spPr bwMode="auto">
          <a:xfrm>
            <a:off x="4866872" y="4282063"/>
            <a:ext cx="1289304" cy="658368"/>
          </a:xfrm>
          <a:prstGeom prst="rect">
            <a:avLst/>
          </a:prstGeom>
          <a:noFill/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4788024" y="5007307"/>
            <a:ext cx="1728192" cy="215444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400" i="0" dirty="0" smtClean="0">
                <a:latin typeface="Calibri" pitchFamily="34" charset="0"/>
              </a:rPr>
              <a:t>size 50 µm x 25 µm</a:t>
            </a:r>
            <a:endParaRPr lang="en-US" sz="1400" b="0" i="0" dirty="0" smtClean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9983" y="4683271"/>
            <a:ext cx="1121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FFFF00"/>
                </a:solidFill>
                <a:latin typeface="Calibri" pitchFamily="34" charset="0"/>
              </a:rPr>
              <a:t>fast OR node</a:t>
            </a:r>
            <a:endParaRPr lang="en-US" sz="1400" b="0" i="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503548" y="526345"/>
            <a:ext cx="2160240" cy="276999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800" i="0" dirty="0" smtClean="0">
                <a:solidFill>
                  <a:srgbClr val="000099"/>
                </a:solidFill>
                <a:latin typeface="Calibri" pitchFamily="34" charset="0"/>
              </a:rPr>
              <a:t>Discriminator</a:t>
            </a:r>
            <a:endParaRPr lang="en-US" sz="1800" b="0" i="0" dirty="0" smtClean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03548" y="4005064"/>
            <a:ext cx="2160240" cy="276999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800" i="0" dirty="0" smtClean="0">
                <a:solidFill>
                  <a:srgbClr val="000099"/>
                </a:solidFill>
                <a:latin typeface="Calibri" pitchFamily="34" charset="0"/>
              </a:rPr>
              <a:t>ART</a:t>
            </a:r>
            <a:endParaRPr lang="en-US" sz="1800" b="0" i="0" dirty="0" smtClean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871700" y="2960948"/>
            <a:ext cx="5004557" cy="861774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i="0" dirty="0" smtClean="0">
                <a:latin typeface="Calibri" pitchFamily="34" charset="0"/>
              </a:rPr>
              <a:t> comparator hysteresis (positive feedback) ~ </a:t>
            </a:r>
            <a:r>
              <a:rPr lang="en-US" sz="1400" i="0" dirty="0" err="1" smtClean="0">
                <a:latin typeface="Calibri" pitchFamily="34" charset="0"/>
              </a:rPr>
              <a:t>20mV</a:t>
            </a:r>
            <a:endParaRPr lang="en-US" sz="1400" i="0" dirty="0" smtClean="0">
              <a:latin typeface="Calibri" pitchFamily="34" charset="0"/>
            </a:endParaRP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i="0" dirty="0" smtClean="0">
                <a:latin typeface="Calibri" pitchFamily="34" charset="0"/>
              </a:rPr>
              <a:t> comparator response ~ </a:t>
            </a:r>
            <a:r>
              <a:rPr lang="en-US" sz="1400" i="0" dirty="0" err="1" smtClean="0">
                <a:latin typeface="Calibri" pitchFamily="34" charset="0"/>
              </a:rPr>
              <a:t>1ns</a:t>
            </a:r>
            <a:endParaRPr lang="en-US" sz="1400" i="0" dirty="0" smtClean="0">
              <a:latin typeface="Calibri" pitchFamily="34" charset="0"/>
            </a:endParaRP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i="0" dirty="0" smtClean="0">
                <a:latin typeface="Calibri" pitchFamily="34" charset="0"/>
              </a:rPr>
              <a:t> hysteresis control loop reduces </a:t>
            </a:r>
            <a:r>
              <a:rPr lang="en-US" sz="1400" i="0" dirty="0" smtClean="0">
                <a:solidFill>
                  <a:srgbClr val="960000"/>
                </a:solidFill>
                <a:latin typeface="Calibri" pitchFamily="34" charset="0"/>
              </a:rPr>
              <a:t>effective hysteresis</a:t>
            </a:r>
            <a:r>
              <a:rPr lang="en-US" sz="1400" i="0" dirty="0" smtClean="0">
                <a:latin typeface="Calibri" pitchFamily="34" charset="0"/>
              </a:rPr>
              <a:t> to </a:t>
            </a:r>
            <a:r>
              <a:rPr lang="en-US" sz="1400" i="0" dirty="0" smtClean="0">
                <a:solidFill>
                  <a:srgbClr val="960000"/>
                </a:solidFill>
                <a:latin typeface="Calibri" pitchFamily="34" charset="0"/>
              </a:rPr>
              <a:t>1 mV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i="0" dirty="0" smtClean="0">
                <a:latin typeface="Calibri" pitchFamily="34" charset="0"/>
              </a:rPr>
              <a:t> can detect events down to 2 mV (signal dynamic range ~ 500)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4722936" y="5337212"/>
            <a:ext cx="4385568" cy="861774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i="0" dirty="0" smtClean="0">
                <a:latin typeface="Calibri" pitchFamily="34" charset="0"/>
              </a:rPr>
              <a:t> ART (Address in Real Time) provides </a:t>
            </a:r>
            <a:r>
              <a:rPr lang="en-US" sz="1400" i="0" dirty="0" smtClean="0">
                <a:solidFill>
                  <a:srgbClr val="960000"/>
                </a:solidFill>
                <a:latin typeface="Calibri" pitchFamily="34" charset="0"/>
              </a:rPr>
              <a:t>address first event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i="0" dirty="0" smtClean="0">
                <a:latin typeface="Calibri" pitchFamily="34" charset="0"/>
              </a:rPr>
              <a:t> uses fast OR, multiplexed twice (x 8 and x 8)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i="0" dirty="0" smtClean="0">
                <a:latin typeface="Calibri" pitchFamily="34" charset="0"/>
              </a:rPr>
              <a:t> response </a:t>
            </a:r>
            <a:r>
              <a:rPr lang="en-US" sz="1400" i="0" dirty="0" smtClean="0">
                <a:solidFill>
                  <a:srgbClr val="960000"/>
                </a:solidFill>
                <a:latin typeface="Calibri" pitchFamily="34" charset="0"/>
              </a:rPr>
              <a:t>2 ns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i="0" dirty="0" smtClean="0">
                <a:latin typeface="Calibri" pitchFamily="34" charset="0"/>
              </a:rPr>
              <a:t> within 2 ns, </a:t>
            </a:r>
            <a:r>
              <a:rPr lang="en-US" sz="1400" i="0" dirty="0" smtClean="0">
                <a:solidFill>
                  <a:srgbClr val="960000"/>
                </a:solidFill>
                <a:latin typeface="Calibri" pitchFamily="34" charset="0"/>
              </a:rPr>
              <a:t>lowest order channel wins</a:t>
            </a:r>
            <a:endParaRPr lang="en-US" sz="1400" b="0" i="0" dirty="0" smtClean="0">
              <a:solidFill>
                <a:srgbClr val="96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|1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|1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13445</TotalTime>
  <Words>2113</Words>
  <Application>Microsoft Office PowerPoint</Application>
  <PresentationFormat>On-screen Show (4:3)</PresentationFormat>
  <Paragraphs>430</Paragraphs>
  <Slides>38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Default Design</vt:lpstr>
      <vt:lpstr>Custom Design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>BROOKHAVEN NATIONAL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Instrumentation Division Report</dc:title>
  <dc:creator>Gianluigi De Geronimo</dc:creator>
  <cp:lastModifiedBy>De Geronimo, Gianluigi</cp:lastModifiedBy>
  <cp:revision>1151</cp:revision>
  <dcterms:created xsi:type="dcterms:W3CDTF">2004-04-11T22:48:30Z</dcterms:created>
  <dcterms:modified xsi:type="dcterms:W3CDTF">2012-04-03T13:58:27Z</dcterms:modified>
</cp:coreProperties>
</file>