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27" r:id="rId2"/>
    <p:sldId id="736" r:id="rId3"/>
    <p:sldId id="727" r:id="rId4"/>
    <p:sldId id="732" r:id="rId5"/>
    <p:sldId id="716" r:id="rId6"/>
    <p:sldId id="711" r:id="rId7"/>
    <p:sldId id="699" r:id="rId8"/>
    <p:sldId id="701" r:id="rId9"/>
    <p:sldId id="731" r:id="rId10"/>
    <p:sldId id="728" r:id="rId11"/>
    <p:sldId id="729" r:id="rId12"/>
    <p:sldId id="730" r:id="rId13"/>
    <p:sldId id="733" r:id="rId14"/>
    <p:sldId id="734" r:id="rId15"/>
    <p:sldId id="735" r:id="rId16"/>
    <p:sldId id="737" r:id="rId17"/>
    <p:sldId id="720" r:id="rId18"/>
    <p:sldId id="738" r:id="rId19"/>
    <p:sldId id="739" r:id="rId20"/>
    <p:sldId id="726" r:id="rId21"/>
    <p:sldId id="710" r:id="rId22"/>
    <p:sldId id="740" r:id="rId2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70" autoAdjust="0"/>
    <p:restoredTop sz="94706" autoAdjust="0"/>
  </p:normalViewPr>
  <p:slideViewPr>
    <p:cSldViewPr snapToGrid="0" snapToObjects="1">
      <p:cViewPr varScale="1">
        <p:scale>
          <a:sx n="44" d="100"/>
          <a:sy n="44" d="100"/>
        </p:scale>
        <p:origin x="11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3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7B4DC0E-3790-C44F-9E82-D48B41D9312D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4972632-520F-704B-B97D-068759FDF4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4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82D1B2-8EAB-B14F-8529-1D24809A1CD1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B146A271-4C18-5946-B435-84B09697EF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0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5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5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7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1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8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9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Johns - U. Arizona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DB225-C4A6-114F-AF5A-40200BC89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3379" y="1674676"/>
            <a:ext cx="7125789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MMFE-8 Status at Arizona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3379" y="3653019"/>
            <a:ext cx="7574216" cy="2448022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/>
              <a:t>Kenneth Johns, Charlie Armijo, </a:t>
            </a:r>
          </a:p>
          <a:p>
            <a:r>
              <a:rPr lang="en-US" sz="3900" dirty="0" smtClean="0"/>
              <a:t>Will </a:t>
            </a:r>
            <a:r>
              <a:rPr lang="en-US" sz="3900" dirty="0" err="1" smtClean="0"/>
              <a:t>DeCook</a:t>
            </a:r>
            <a:r>
              <a:rPr lang="en-US" sz="3900" dirty="0" smtClean="0"/>
              <a:t>, Andy Dowd, </a:t>
            </a:r>
            <a:r>
              <a:rPr lang="en-US" sz="3900" dirty="0" err="1" smtClean="0"/>
              <a:t>Kade</a:t>
            </a:r>
            <a:r>
              <a:rPr lang="en-US" sz="3900" dirty="0" smtClean="0"/>
              <a:t> </a:t>
            </a:r>
            <a:r>
              <a:rPr lang="en-US" sz="3900" dirty="0" err="1" smtClean="0"/>
              <a:t>Gigliotti</a:t>
            </a:r>
            <a:endParaRPr lang="en-US" sz="3900" dirty="0" smtClean="0"/>
          </a:p>
          <a:p>
            <a:r>
              <a:rPr lang="en-US" sz="3900" dirty="0" smtClean="0"/>
              <a:t>Bill Hart, Sarah </a:t>
            </a:r>
            <a:r>
              <a:rPr lang="en-US" sz="3900" dirty="0" smtClean="0"/>
              <a:t>Jones</a:t>
            </a:r>
            <a:endParaRPr lang="en-US" sz="3900" dirty="0" smtClean="0"/>
          </a:p>
          <a:p>
            <a:r>
              <a:rPr lang="en-US" sz="3500" dirty="0" smtClean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42421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178" y="1243542"/>
            <a:ext cx="8229600" cy="54779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Of the 4 eight VMM MMFE boards</a:t>
            </a:r>
          </a:p>
          <a:p>
            <a:pPr lvl="1"/>
            <a:r>
              <a:rPr lang="en-US" dirty="0" smtClean="0"/>
              <a:t>Board 1, SN 0001</a:t>
            </a:r>
          </a:p>
          <a:p>
            <a:pPr lvl="2"/>
            <a:r>
              <a:rPr lang="en-US" dirty="0" smtClean="0"/>
              <a:t>Passes testing on VMM 1 - 6,</a:t>
            </a:r>
          </a:p>
          <a:p>
            <a:pPr lvl="2"/>
            <a:r>
              <a:rPr lang="en-US" dirty="0" smtClean="0"/>
              <a:t>VMM 7 shows a short between </a:t>
            </a:r>
            <a:r>
              <a:rPr lang="en-US" dirty="0" err="1" smtClean="0"/>
              <a:t>Vdd</a:t>
            </a:r>
            <a:r>
              <a:rPr lang="en-US" dirty="0" smtClean="0"/>
              <a:t> and AGND. </a:t>
            </a:r>
          </a:p>
          <a:p>
            <a:pPr lvl="2"/>
            <a:r>
              <a:rPr lang="en-US" dirty="0" smtClean="0"/>
              <a:t>Power to VMM 7 has been temporarily removed so the remainder of the board’s VMM can be utilized.</a:t>
            </a:r>
          </a:p>
          <a:p>
            <a:pPr lvl="2"/>
            <a:r>
              <a:rPr lang="en-US" dirty="0" smtClean="0"/>
              <a:t>VMM 8 exhibits signs of an open pin on CKBC or CKTP.</a:t>
            </a:r>
          </a:p>
          <a:p>
            <a:pPr lvl="1"/>
            <a:r>
              <a:rPr lang="en-US" dirty="0" smtClean="0"/>
              <a:t>Board 2, SN 0003</a:t>
            </a:r>
          </a:p>
          <a:p>
            <a:pPr lvl="2"/>
            <a:r>
              <a:rPr lang="en-US" dirty="0"/>
              <a:t>Passes testing on VMM </a:t>
            </a:r>
            <a:r>
              <a:rPr lang="en-US" dirty="0" smtClean="0"/>
              <a:t>1, and 3 </a:t>
            </a:r>
            <a:r>
              <a:rPr lang="en-US" dirty="0"/>
              <a:t>- </a:t>
            </a:r>
            <a:r>
              <a:rPr lang="en-US" dirty="0" smtClean="0"/>
              <a:t>8</a:t>
            </a:r>
            <a:endParaRPr lang="en-US" dirty="0"/>
          </a:p>
          <a:p>
            <a:pPr lvl="2"/>
            <a:r>
              <a:rPr lang="en-US" dirty="0" smtClean="0"/>
              <a:t>VMM 2 exhibits </a:t>
            </a:r>
            <a:r>
              <a:rPr lang="en-US" dirty="0"/>
              <a:t>signs of an open pin on CKBC or CKTP</a:t>
            </a:r>
            <a:r>
              <a:rPr lang="en-US" dirty="0" smtClean="0"/>
              <a:t>. This can be temporarily fixed by flexing the board, or squeezing the SE corner of the VMM.</a:t>
            </a:r>
          </a:p>
          <a:p>
            <a:pPr lvl="1"/>
            <a:r>
              <a:rPr lang="en-US" dirty="0" smtClean="0"/>
              <a:t>Board 3, SN 0004</a:t>
            </a:r>
          </a:p>
          <a:p>
            <a:pPr lvl="2"/>
            <a:r>
              <a:rPr lang="en-US" dirty="0"/>
              <a:t>Passes testing on VMM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– 3, and 5 </a:t>
            </a:r>
            <a:r>
              <a:rPr lang="en-US" dirty="0"/>
              <a:t>- 8</a:t>
            </a:r>
          </a:p>
          <a:p>
            <a:pPr lvl="2"/>
            <a:r>
              <a:rPr lang="en-US" dirty="0"/>
              <a:t>VMM </a:t>
            </a:r>
            <a:r>
              <a:rPr lang="en-US" dirty="0" smtClean="0"/>
              <a:t>4 </a:t>
            </a:r>
            <a:r>
              <a:rPr lang="en-US" dirty="0"/>
              <a:t>exhibits signs of an open pin on CKBC or CKTP. This can be temporarily fixed by </a:t>
            </a:r>
            <a:r>
              <a:rPr lang="en-US" dirty="0" smtClean="0"/>
              <a:t>squeezing </a:t>
            </a:r>
            <a:r>
              <a:rPr lang="en-US" dirty="0"/>
              <a:t>the SE corner of the </a:t>
            </a:r>
            <a:r>
              <a:rPr lang="en-US" dirty="0" smtClean="0"/>
              <a:t>VMM. </a:t>
            </a:r>
            <a:r>
              <a:rPr lang="en-US" dirty="0"/>
              <a:t>So far this has been a one time fix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Board 4, SN 0005</a:t>
            </a:r>
          </a:p>
          <a:p>
            <a:pPr lvl="2"/>
            <a:r>
              <a:rPr lang="en-US" dirty="0"/>
              <a:t>Passes testing on VMM 1 – </a:t>
            </a:r>
            <a:r>
              <a:rPr lang="en-US" dirty="0" smtClean="0"/>
              <a:t>2, 4, and 6 </a:t>
            </a:r>
            <a:r>
              <a:rPr lang="en-US" dirty="0"/>
              <a:t>- 8</a:t>
            </a:r>
          </a:p>
          <a:p>
            <a:pPr lvl="2"/>
            <a:r>
              <a:rPr lang="en-US" dirty="0"/>
              <a:t>VMM 3 exhibits signs of an open pin on CKBC or CKTP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/>
              <a:t>VMM </a:t>
            </a:r>
            <a:r>
              <a:rPr lang="en-US" dirty="0" smtClean="0"/>
              <a:t>5 </a:t>
            </a:r>
            <a:r>
              <a:rPr lang="en-US" dirty="0"/>
              <a:t>exhibits signs of an open pin on CKBC or CKTP. This can be temporarily fixed by squeezing the SE corner of the VMM. So far this has been a one time fix.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21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6933"/>
            <a:ext cx="8229600" cy="57347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raised the DCDC converter voltage supplying the LDO’s to the VMM </a:t>
            </a:r>
            <a:r>
              <a:rPr lang="en-US" dirty="0" err="1" smtClean="0"/>
              <a:t>Vddp</a:t>
            </a:r>
            <a:r>
              <a:rPr lang="en-US" dirty="0" smtClean="0"/>
              <a:t> and </a:t>
            </a:r>
            <a:r>
              <a:rPr lang="en-US" dirty="0" err="1" smtClean="0"/>
              <a:t>Vdd</a:t>
            </a:r>
            <a:r>
              <a:rPr lang="en-US" dirty="0" smtClean="0"/>
              <a:t>, to resolve LDO dropout during VMM global </a:t>
            </a:r>
            <a:r>
              <a:rPr lang="en-US" dirty="0"/>
              <a:t>r</a:t>
            </a:r>
            <a:r>
              <a:rPr lang="en-US" dirty="0" smtClean="0"/>
              <a:t>eset and </a:t>
            </a:r>
            <a:r>
              <a:rPr lang="en-US" dirty="0"/>
              <a:t>c</a:t>
            </a:r>
            <a:r>
              <a:rPr lang="en-US" dirty="0" smtClean="0"/>
              <a:t>onfiguration</a:t>
            </a:r>
          </a:p>
          <a:p>
            <a:r>
              <a:rPr lang="en-US" dirty="0" smtClean="0"/>
              <a:t>We verified this works for simultaneous </a:t>
            </a:r>
            <a:r>
              <a:rPr lang="en-US" dirty="0"/>
              <a:t>g</a:t>
            </a:r>
            <a:r>
              <a:rPr lang="en-US" dirty="0" smtClean="0"/>
              <a:t>lobal reset of all VMM</a:t>
            </a:r>
          </a:p>
          <a:p>
            <a:r>
              <a:rPr lang="en-US" dirty="0" smtClean="0"/>
              <a:t>We verified this works with all clocks being driven</a:t>
            </a:r>
          </a:p>
          <a:p>
            <a:r>
              <a:rPr lang="en-US" dirty="0" smtClean="0"/>
              <a:t>Ground offsets (affecting LDO operation, and possibly differential signal bias) due to high DCR inductors resolved by replacing ground inductors with 0 ohm resistors.</a:t>
            </a:r>
          </a:p>
          <a:p>
            <a:r>
              <a:rPr lang="en-US" dirty="0" smtClean="0"/>
              <a:t>Low voltage </a:t>
            </a:r>
            <a:r>
              <a:rPr lang="en-US" dirty="0"/>
              <a:t>issues (possibly </a:t>
            </a:r>
            <a:r>
              <a:rPr lang="en-US" dirty="0" smtClean="0"/>
              <a:t>affecting differential </a:t>
            </a:r>
            <a:r>
              <a:rPr lang="en-US" dirty="0"/>
              <a:t>signal bias), mainly associated with </a:t>
            </a:r>
            <a:r>
              <a:rPr lang="en-US" dirty="0" smtClean="0"/>
              <a:t>large DCR inductors </a:t>
            </a:r>
            <a:endParaRPr lang="en-US" dirty="0"/>
          </a:p>
          <a:p>
            <a:pPr lvl="1"/>
            <a:r>
              <a:rPr lang="en-US" dirty="0" smtClean="0"/>
              <a:t>Replaced </a:t>
            </a:r>
            <a:r>
              <a:rPr lang="en-US" dirty="0"/>
              <a:t>some </a:t>
            </a:r>
            <a:r>
              <a:rPr lang="en-US" dirty="0" smtClean="0"/>
              <a:t>inductors with </a:t>
            </a:r>
            <a:r>
              <a:rPr lang="en-US" dirty="0"/>
              <a:t>smaller </a:t>
            </a:r>
            <a:r>
              <a:rPr lang="en-US" dirty="0" smtClean="0"/>
              <a:t>DCR inductors</a:t>
            </a:r>
          </a:p>
          <a:p>
            <a:pPr lvl="1"/>
            <a:r>
              <a:rPr lang="en-US" dirty="0" smtClean="0"/>
              <a:t>Optimization still to be done, propose replacing all inductors with new type</a:t>
            </a:r>
          </a:p>
          <a:p>
            <a:pPr lvl="1"/>
            <a:r>
              <a:rPr lang="en-US" dirty="0" smtClean="0"/>
              <a:t>Note: Inductors were changed at last minute due to test failure of previous selection</a:t>
            </a:r>
            <a:endParaRPr lang="en-US" dirty="0"/>
          </a:p>
          <a:p>
            <a:r>
              <a:rPr lang="en-US" dirty="0" smtClean="0"/>
              <a:t>Timing issues with VMM</a:t>
            </a:r>
          </a:p>
          <a:p>
            <a:pPr lvl="1"/>
            <a:r>
              <a:rPr lang="en-US" dirty="0" smtClean="0"/>
              <a:t>VMM is sensitive to clock widths, edge alignment, and synchronization with other clocks and signals</a:t>
            </a:r>
          </a:p>
          <a:p>
            <a:pPr lvl="1"/>
            <a:r>
              <a:rPr lang="en-US" dirty="0" smtClean="0"/>
              <a:t>This seems to correspond with observed data “features” </a:t>
            </a:r>
          </a:p>
          <a:p>
            <a:pPr lvl="1"/>
            <a:r>
              <a:rPr lang="en-US" dirty="0" smtClean="0"/>
              <a:t>Unclear if we have optimal timing yet and more consideration of clocks needs to taken in the firmware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7217"/>
            <a:ext cx="8229600" cy="1143000"/>
          </a:xfrm>
        </p:spPr>
        <p:txBody>
          <a:bodyPr/>
          <a:lstStyle/>
          <a:p>
            <a:r>
              <a:rPr lang="en-US" dirty="0" smtClean="0"/>
              <a:t>Problems and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9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ework issues on all boards</a:t>
            </a:r>
          </a:p>
          <a:p>
            <a:pPr lvl="1"/>
            <a:r>
              <a:rPr lang="en-US" dirty="0" smtClean="0"/>
              <a:t>We are just dealing with it</a:t>
            </a:r>
          </a:p>
          <a:p>
            <a:r>
              <a:rPr lang="en-US" dirty="0" smtClean="0"/>
              <a:t>Noise </a:t>
            </a:r>
            <a:r>
              <a:rPr lang="en-US" dirty="0"/>
              <a:t>on the </a:t>
            </a:r>
            <a:r>
              <a:rPr lang="en-US" dirty="0" err="1"/>
              <a:t>enet</a:t>
            </a:r>
            <a:r>
              <a:rPr lang="en-US" dirty="0"/>
              <a:t> 2V5 line</a:t>
            </a:r>
          </a:p>
          <a:p>
            <a:pPr lvl="1"/>
            <a:r>
              <a:rPr lang="en-US" dirty="0"/>
              <a:t>Perhaps this limits our Ethernet speed</a:t>
            </a:r>
          </a:p>
          <a:p>
            <a:pPr lvl="1"/>
            <a:r>
              <a:rPr lang="en-US" dirty="0" smtClean="0"/>
              <a:t>Additional capacitance did allow increase of Ethernet </a:t>
            </a:r>
            <a:r>
              <a:rPr lang="en-US" dirty="0" smtClean="0"/>
              <a:t>speed</a:t>
            </a:r>
            <a:endParaRPr lang="en-US" dirty="0" smtClean="0"/>
          </a:p>
          <a:p>
            <a:pPr lvl="1"/>
            <a:r>
              <a:rPr lang="en-US" dirty="0" smtClean="0"/>
              <a:t>Noise source is from PHY, as well as from DCDC and FPGA.</a:t>
            </a:r>
          </a:p>
          <a:p>
            <a:r>
              <a:rPr lang="en-US" dirty="0" smtClean="0"/>
              <a:t>No noise on the VMM lines</a:t>
            </a:r>
          </a:p>
          <a:p>
            <a:pPr lvl="1"/>
            <a:r>
              <a:rPr lang="en-US" dirty="0"/>
              <a:t>No evidence of </a:t>
            </a:r>
            <a:r>
              <a:rPr lang="en-US" dirty="0" smtClean="0"/>
              <a:t>noise on analog inputs.</a:t>
            </a:r>
          </a:p>
          <a:p>
            <a:pPr lvl="1"/>
            <a:r>
              <a:rPr lang="en-US" dirty="0" smtClean="0"/>
              <a:t>Analog supplies show good noise isolation even with poor orientation of the DCDC.</a:t>
            </a:r>
          </a:p>
          <a:p>
            <a:pPr lvl="1"/>
            <a:r>
              <a:rPr lang="en-US" dirty="0" smtClean="0"/>
              <a:t>Some noise on </a:t>
            </a:r>
            <a:r>
              <a:rPr lang="en-US" dirty="0"/>
              <a:t>d</a:t>
            </a:r>
            <a:r>
              <a:rPr lang="en-US" dirty="0" smtClean="0"/>
              <a:t>igital lines but well below signal amplitudes.</a:t>
            </a:r>
            <a:endParaRPr lang="en-US" dirty="0"/>
          </a:p>
          <a:p>
            <a:pPr lvl="1"/>
            <a:r>
              <a:rPr lang="en-US" dirty="0"/>
              <a:t>No evidence of problems but not extensively </a:t>
            </a:r>
            <a:r>
              <a:rPr lang="en-US" dirty="0" smtClean="0"/>
              <a:t>studied.</a:t>
            </a:r>
            <a:endParaRPr lang="en-US" dirty="0"/>
          </a:p>
          <a:p>
            <a:pPr lvl="1"/>
            <a:r>
              <a:rPr lang="en-US" dirty="0" smtClean="0"/>
              <a:t>Random noise seems to be low (&lt; 1 mV limit of scope)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7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8094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boards (50%) are being </a:t>
            </a:r>
            <a:r>
              <a:rPr lang="en-US" dirty="0" smtClean="0"/>
              <a:t>released to CERN after demo </a:t>
            </a:r>
          </a:p>
          <a:p>
            <a:pPr lvl="1"/>
            <a:r>
              <a:rPr lang="en-US" dirty="0" smtClean="0"/>
              <a:t>Firmware/software </a:t>
            </a:r>
            <a:r>
              <a:rPr lang="en-US" dirty="0" smtClean="0"/>
              <a:t>updates will be distributed later</a:t>
            </a:r>
          </a:p>
          <a:p>
            <a:r>
              <a:rPr lang="en-US" dirty="0" smtClean="0"/>
              <a:t>New assembly of 5 MMFE boards with eight VMM</a:t>
            </a:r>
          </a:p>
          <a:p>
            <a:pPr lvl="1"/>
            <a:r>
              <a:rPr lang="en-US" dirty="0" smtClean="0"/>
              <a:t>On hold until we converge on optimum component values </a:t>
            </a:r>
          </a:p>
          <a:p>
            <a:pPr lvl="1"/>
            <a:r>
              <a:rPr lang="en-US" dirty="0" smtClean="0"/>
              <a:t>Hopefully will place order in the next couple of weeks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boards test successful, </a:t>
            </a:r>
            <a:r>
              <a:rPr lang="en-US" dirty="0" smtClean="0"/>
              <a:t>assembly </a:t>
            </a:r>
            <a:r>
              <a:rPr lang="en-US" dirty="0"/>
              <a:t>will be given to NTUA for </a:t>
            </a:r>
            <a:r>
              <a:rPr lang="en-US" dirty="0" smtClean="0"/>
              <a:t>assembly production </a:t>
            </a:r>
            <a:r>
              <a:rPr lang="en-US" dirty="0"/>
              <a:t>of </a:t>
            </a:r>
            <a:r>
              <a:rPr lang="en-US" dirty="0" smtClean="0"/>
              <a:t>N </a:t>
            </a:r>
            <a:r>
              <a:rPr lang="en-US" dirty="0"/>
              <a:t>boards with eight VMM</a:t>
            </a:r>
          </a:p>
          <a:p>
            <a:pPr lvl="1"/>
            <a:r>
              <a:rPr lang="en-US" dirty="0"/>
              <a:t>Next six-eight </a:t>
            </a:r>
            <a:r>
              <a:rPr lang="en-US" dirty="0" smtClean="0"/>
              <a:t>weeks?</a:t>
            </a:r>
            <a:endParaRPr lang="en-US" dirty="0"/>
          </a:p>
          <a:p>
            <a:r>
              <a:rPr lang="en-US" dirty="0" smtClean="0"/>
              <a:t>Start new design with VMM3 + FEAST + </a:t>
            </a:r>
            <a:r>
              <a:rPr lang="en-US" dirty="0" err="1" smtClean="0"/>
              <a:t>Enet</a:t>
            </a:r>
            <a:r>
              <a:rPr lang="en-US" dirty="0" smtClean="0"/>
              <a:t> fixes</a:t>
            </a:r>
            <a:endParaRPr lang="en-US" dirty="0"/>
          </a:p>
          <a:p>
            <a:pPr lvl="1"/>
            <a:r>
              <a:rPr lang="en-US" dirty="0" smtClean="0"/>
              <a:t>End-June</a:t>
            </a:r>
          </a:p>
          <a:p>
            <a:r>
              <a:rPr lang="en-US" dirty="0" smtClean="0"/>
              <a:t>Start new design with VMM3 + FEAST + SCA + </a:t>
            </a:r>
            <a:r>
              <a:rPr lang="en-US" dirty="0" smtClean="0"/>
              <a:t>ROC?? </a:t>
            </a:r>
            <a:endParaRPr lang="en-US" dirty="0" smtClean="0"/>
          </a:p>
          <a:p>
            <a:pPr lvl="1"/>
            <a:r>
              <a:rPr lang="en-US" dirty="0" smtClean="0"/>
              <a:t>End-July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4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94</a:t>
            </a:r>
          </a:p>
          <a:p>
            <a:pPr lvl="1"/>
            <a:r>
              <a:rPr lang="en-US" dirty="0" smtClean="0"/>
              <a:t>78 (BNL) + </a:t>
            </a:r>
            <a:r>
              <a:rPr lang="en-US" dirty="0"/>
              <a:t>4</a:t>
            </a:r>
            <a:r>
              <a:rPr lang="en-US" dirty="0" smtClean="0"/>
              <a:t> (AZ) + 12 (CERN)</a:t>
            </a:r>
          </a:p>
          <a:p>
            <a:r>
              <a:rPr lang="en-US" dirty="0" smtClean="0"/>
              <a:t>Need 163</a:t>
            </a:r>
          </a:p>
          <a:p>
            <a:pPr lvl="1"/>
            <a:r>
              <a:rPr lang="en-US" dirty="0" smtClean="0"/>
              <a:t>3 (Mini-1 w FEAST)</a:t>
            </a:r>
          </a:p>
          <a:p>
            <a:pPr lvl="1"/>
            <a:r>
              <a:rPr lang="en-US" dirty="0" smtClean="0"/>
              <a:t>5x8 (40) (new assembly with optimized component values)</a:t>
            </a:r>
          </a:p>
          <a:p>
            <a:pPr lvl="1"/>
            <a:r>
              <a:rPr lang="en-US" dirty="0" smtClean="0"/>
              <a:t>15x8 (120) NTUA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Count (may be 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2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Budget is </a:t>
            </a:r>
            <a:r>
              <a:rPr lang="en-US" dirty="0" smtClean="0"/>
              <a:t>a constant</a:t>
            </a:r>
            <a:r>
              <a:rPr lang="en-US" dirty="0" smtClean="0"/>
              <a:t> </a:t>
            </a:r>
            <a:r>
              <a:rPr lang="en-US" dirty="0" smtClean="0"/>
              <a:t>concern (</a:t>
            </a:r>
            <a:r>
              <a:rPr lang="en-US" dirty="0" err="1" smtClean="0"/>
              <a:t>Kotcher</a:t>
            </a:r>
            <a:r>
              <a:rPr lang="en-US" dirty="0" smtClean="0"/>
              <a:t>, </a:t>
            </a:r>
            <a:r>
              <a:rPr lang="en-US" dirty="0" err="1" smtClean="0"/>
              <a:t>Bensinger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difficult to take on extra projects (e.g. mini-1 with VMM3)</a:t>
            </a:r>
          </a:p>
          <a:p>
            <a:pPr lvl="1"/>
            <a:r>
              <a:rPr lang="en-US" dirty="0" smtClean="0"/>
              <a:t>Proposed VMM3 packaging potentially increases cost and board complexity</a:t>
            </a:r>
            <a:endParaRPr lang="en-US" dirty="0" smtClean="0"/>
          </a:p>
          <a:p>
            <a:r>
              <a:rPr lang="en-US" dirty="0" smtClean="0"/>
              <a:t>Labor</a:t>
            </a:r>
          </a:p>
          <a:p>
            <a:pPr lvl="1"/>
            <a:r>
              <a:rPr lang="en-US" dirty="0" smtClean="0"/>
              <a:t>Beginning to lose </a:t>
            </a:r>
            <a:r>
              <a:rPr lang="en-US" dirty="0" smtClean="0"/>
              <a:t>grad students</a:t>
            </a:r>
            <a:r>
              <a:rPr lang="en-US" dirty="0" smtClean="0"/>
              <a:t> </a:t>
            </a:r>
            <a:r>
              <a:rPr lang="en-US" dirty="0" smtClean="0"/>
              <a:t>to Run </a:t>
            </a:r>
            <a:r>
              <a:rPr lang="en-US" dirty="0" smtClean="0"/>
              <a:t>2 Physics</a:t>
            </a:r>
            <a:endParaRPr lang="en-US" dirty="0" smtClean="0"/>
          </a:p>
          <a:p>
            <a:pPr lvl="1"/>
            <a:r>
              <a:rPr lang="en-US" dirty="0" smtClean="0"/>
              <a:t>Several partial FTE students working during the summer but they are just ramping up now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7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7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Ethernet communication @ 10 Mbps with registers and FIFO’s on A7 via host PC</a:t>
            </a:r>
          </a:p>
          <a:p>
            <a:pPr lvl="1"/>
            <a:r>
              <a:rPr lang="en-US" dirty="0" smtClean="0"/>
              <a:t>And </a:t>
            </a:r>
            <a:r>
              <a:rPr lang="en-US" dirty="0" smtClean="0"/>
              <a:t>eight VMM </a:t>
            </a:r>
            <a:r>
              <a:rPr lang="en-US" dirty="0" smtClean="0"/>
              <a:t>configuration via GUI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State machine that does global reset, configure, acquisition reset and </a:t>
            </a:r>
            <a:r>
              <a:rPr lang="en-US" dirty="0" smtClean="0"/>
              <a:t>CKDT</a:t>
            </a:r>
            <a:r>
              <a:rPr lang="en-US" dirty="0" smtClean="0"/>
              <a:t> </a:t>
            </a:r>
            <a:r>
              <a:rPr lang="en-US" dirty="0" smtClean="0"/>
              <a:t>readout into FIFO (for internal </a:t>
            </a:r>
            <a:r>
              <a:rPr lang="en-US" dirty="0" err="1" smtClean="0"/>
              <a:t>pulser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VMM readout </a:t>
            </a:r>
            <a:r>
              <a:rPr lang="en-US" dirty="0" smtClean="0"/>
              <a:t>into FIFO </a:t>
            </a:r>
            <a:r>
              <a:rPr lang="en-US" b="1" dirty="0" smtClean="0"/>
              <a:t>and subsequent readout into host PC via UDP packets</a:t>
            </a:r>
            <a:endParaRPr lang="en-US" b="1" dirty="0" smtClean="0"/>
          </a:p>
          <a:p>
            <a:r>
              <a:rPr lang="en-US" dirty="0" smtClean="0"/>
              <a:t>One VMM readout using leaky bucket </a:t>
            </a:r>
            <a:endParaRPr lang="en-US" dirty="0" smtClean="0"/>
          </a:p>
          <a:p>
            <a:r>
              <a:rPr lang="en-US" dirty="0" smtClean="0"/>
              <a:t>Eight FIFO into one FIFO readout </a:t>
            </a:r>
            <a:r>
              <a:rPr lang="en-US" dirty="0" smtClean="0"/>
              <a:t>using</a:t>
            </a:r>
            <a:r>
              <a:rPr lang="en-US" dirty="0" smtClean="0"/>
              <a:t> </a:t>
            </a:r>
            <a:r>
              <a:rPr lang="en-US" dirty="0" smtClean="0"/>
              <a:t>leaky </a:t>
            </a:r>
            <a:r>
              <a:rPr lang="en-US" dirty="0" smtClean="0"/>
              <a:t>buckets </a:t>
            </a:r>
          </a:p>
          <a:p>
            <a:pPr lvl="1"/>
            <a:r>
              <a:rPr lang="en-US" dirty="0" smtClean="0"/>
              <a:t>Both leaky bucket projects are untested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– What Exists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35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User reset and start data acquisition via GUI </a:t>
            </a:r>
          </a:p>
          <a:p>
            <a:pPr lvl="1"/>
            <a:r>
              <a:rPr lang="en-US" dirty="0" smtClean="0"/>
              <a:t> In testing currently</a:t>
            </a:r>
          </a:p>
          <a:p>
            <a:r>
              <a:rPr lang="en-US" dirty="0" smtClean="0"/>
              <a:t>XADC readout of multiplexed PDO and other analog data (baselines, not pulses) </a:t>
            </a:r>
          </a:p>
          <a:p>
            <a:pPr lvl="1"/>
            <a:r>
              <a:rPr lang="en-US" dirty="0" smtClean="0"/>
              <a:t>In testing currently</a:t>
            </a:r>
          </a:p>
          <a:p>
            <a:r>
              <a:rPr lang="en-US" dirty="0" smtClean="0"/>
              <a:t>BCID capture using external trigger</a:t>
            </a:r>
          </a:p>
          <a:p>
            <a:pPr lvl="1"/>
            <a:r>
              <a:rPr lang="en-US" dirty="0" smtClean="0"/>
              <a:t>Untested, needed for leaky bucket</a:t>
            </a:r>
          </a:p>
          <a:p>
            <a:pPr lvl="1"/>
            <a:endParaRPr lang="en-US" dirty="0"/>
          </a:p>
          <a:p>
            <a:r>
              <a:rPr lang="en-US" dirty="0" smtClean="0"/>
              <a:t>With few exceptions (MB), HDL code is functional but not elegantly written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– What Exists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ight VMM readout </a:t>
            </a:r>
          </a:p>
          <a:p>
            <a:pPr lvl="1"/>
            <a:r>
              <a:rPr lang="en-US" dirty="0" smtClean="0"/>
              <a:t>As mentioned, in progress</a:t>
            </a:r>
            <a:endParaRPr lang="en-US" dirty="0" smtClean="0"/>
          </a:p>
          <a:p>
            <a:r>
              <a:rPr lang="en-US" dirty="0" smtClean="0"/>
              <a:t>Extensive </a:t>
            </a:r>
            <a:r>
              <a:rPr lang="en-US" dirty="0" smtClean="0"/>
              <a:t>testing to find dark corners in logic or timing</a:t>
            </a:r>
            <a:endParaRPr lang="en-US" dirty="0" smtClean="0"/>
          </a:p>
          <a:p>
            <a:r>
              <a:rPr lang="en-US" dirty="0" smtClean="0"/>
              <a:t>Readout in response to external triggers</a:t>
            </a:r>
          </a:p>
          <a:p>
            <a:pPr lvl="1"/>
            <a:r>
              <a:rPr lang="en-US" dirty="0" smtClean="0"/>
              <a:t>As mentioned, firmware in progress via HDMI but Lorne Levinson is suggesting alternatives</a:t>
            </a:r>
            <a:endParaRPr lang="en-US" dirty="0" smtClean="0"/>
          </a:p>
          <a:p>
            <a:r>
              <a:rPr lang="en-US" dirty="0" smtClean="0"/>
              <a:t>Any testing with multiple MMFE-8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– What Does Not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HDMI-AM-BO-V1A, HDMI Type A Male socket Breakout Board, eLab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4271"/>
            <a:ext cx="2286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7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MMFE8 connected to Linux SL6 via LAN.</a:t>
            </a:r>
          </a:p>
          <a:p>
            <a:r>
              <a:rPr lang="en-US" dirty="0" smtClean="0"/>
              <a:t>GTK Python 2.6/2.7 GUI used for configuration.</a:t>
            </a:r>
          </a:p>
          <a:p>
            <a:r>
              <a:rPr lang="en-US" dirty="0" smtClean="0"/>
              <a:t>GUI </a:t>
            </a:r>
            <a:r>
              <a:rPr lang="en-US" dirty="0"/>
              <a:t>c</a:t>
            </a:r>
            <a:r>
              <a:rPr lang="en-US" dirty="0" smtClean="0"/>
              <a:t>onfiguration tab similar to BNL </a:t>
            </a:r>
            <a:r>
              <a:rPr lang="en-US" dirty="0" err="1" smtClean="0"/>
              <a:t>LabView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Configuration via UDP packets to </a:t>
            </a:r>
            <a:r>
              <a:rPr lang="en-US" dirty="0" err="1" smtClean="0"/>
              <a:t>MicroBlaze</a:t>
            </a:r>
            <a:r>
              <a:rPr lang="en-US" dirty="0" smtClean="0"/>
              <a:t> on Artix7.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can be </a:t>
            </a:r>
            <a:r>
              <a:rPr lang="en-US" dirty="0" smtClean="0"/>
              <a:t>received </a:t>
            </a:r>
            <a:r>
              <a:rPr lang="en-US" dirty="0" smtClean="0"/>
              <a:t>in UDP packets from A7 FIFO.  </a:t>
            </a:r>
          </a:p>
          <a:p>
            <a:r>
              <a:rPr lang="en-US" dirty="0" smtClean="0"/>
              <a:t>Size of packets limited because of sparse A7 RAM.</a:t>
            </a:r>
          </a:p>
          <a:p>
            <a:r>
              <a:rPr lang="en-US" dirty="0" smtClean="0"/>
              <a:t>Data automatically loaded into file on PC.</a:t>
            </a:r>
          </a:p>
          <a:p>
            <a:r>
              <a:rPr lang="en-US" dirty="0" err="1" smtClean="0"/>
              <a:t>PyRoot</a:t>
            </a:r>
            <a:r>
              <a:rPr lang="en-US" dirty="0" smtClean="0"/>
              <a:t> used to display data, including per channel.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PC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35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Ethernet has been operational for many weeks however the speed is limited to 10 Mbps</a:t>
            </a:r>
          </a:p>
          <a:p>
            <a:pPr lvl="1"/>
            <a:r>
              <a:rPr lang="en-US" dirty="0" smtClean="0"/>
              <a:t>Our best guess is the magnetics or noise in the Ethernet circuitry but we have put this investigation aside until more pressing problems are resolved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73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Status of the MMFE-8 was presented</a:t>
            </a:r>
          </a:p>
          <a:p>
            <a:pPr lvl="1"/>
            <a:r>
              <a:rPr lang="en-US" dirty="0" smtClean="0"/>
              <a:t>Two boards are now at CERN</a:t>
            </a:r>
          </a:p>
          <a:p>
            <a:r>
              <a:rPr lang="en-US" dirty="0" smtClean="0"/>
              <a:t>A fairly complete firmware/software system for benchtop testing seems realizable within the next month</a:t>
            </a:r>
          </a:p>
          <a:p>
            <a:r>
              <a:rPr lang="en-US" dirty="0" smtClean="0"/>
              <a:t>Work remains to evolve this into a system for MM factories and test beams (and very unclear where the labor will come from)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5463"/>
            <a:ext cx="8229600" cy="55287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7 boards</a:t>
            </a:r>
          </a:p>
          <a:p>
            <a:pPr lvl="1"/>
            <a:r>
              <a:rPr lang="en-US" dirty="0" smtClean="0"/>
              <a:t>4 with eight VMM</a:t>
            </a:r>
          </a:p>
          <a:p>
            <a:pPr lvl="2"/>
            <a:r>
              <a:rPr lang="en-US" dirty="0" smtClean="0"/>
              <a:t>2 of these were re-worked at </a:t>
            </a:r>
            <a:r>
              <a:rPr lang="en-US" dirty="0" err="1" smtClean="0"/>
              <a:t>Sigmatron</a:t>
            </a:r>
            <a:r>
              <a:rPr lang="en-US" dirty="0" smtClean="0"/>
              <a:t>  to add additional VMM</a:t>
            </a:r>
          </a:p>
          <a:p>
            <a:pPr lvl="3"/>
            <a:r>
              <a:rPr lang="en-US" dirty="0"/>
              <a:t>P</a:t>
            </a:r>
            <a:r>
              <a:rPr lang="en-US" dirty="0" smtClean="0"/>
              <a:t>oor workmanship / poor quality control, flux was not cleaned from boards. One board had missing parts, other had damaged parts. </a:t>
            </a:r>
            <a:r>
              <a:rPr lang="en-US" dirty="0" smtClean="0"/>
              <a:t>  However these are the “best” boards.</a:t>
            </a:r>
            <a:endParaRPr lang="en-US" dirty="0" smtClean="0"/>
          </a:p>
          <a:p>
            <a:pPr lvl="2"/>
            <a:r>
              <a:rPr lang="en-US" dirty="0" smtClean="0"/>
              <a:t>2 of these were re-worked at Advanced Assembly to add additional VMM </a:t>
            </a:r>
            <a:endParaRPr lang="en-US" dirty="0"/>
          </a:p>
          <a:p>
            <a:pPr lvl="3"/>
            <a:r>
              <a:rPr lang="en-US" dirty="0"/>
              <a:t>G</a:t>
            </a:r>
            <a:r>
              <a:rPr lang="en-US" dirty="0" smtClean="0"/>
              <a:t>ood workmanship, no damage, very clean. 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 smtClean="0"/>
              <a:t>we had a factory acceptance test we would be able to reject the failed builds before delivery</a:t>
            </a:r>
          </a:p>
          <a:p>
            <a:pPr lvl="1"/>
            <a:r>
              <a:rPr lang="en-US" dirty="0" smtClean="0"/>
              <a:t>2 with two VMM, one of which is modified for Ethernet power supply testing</a:t>
            </a:r>
          </a:p>
          <a:p>
            <a:pPr lvl="3"/>
            <a:r>
              <a:rPr lang="en-US" dirty="0" smtClean="0"/>
              <a:t>Nice boards for testing since we have access to VMM pads</a:t>
            </a:r>
          </a:p>
          <a:p>
            <a:pPr lvl="1"/>
            <a:r>
              <a:rPr lang="en-US" dirty="0" smtClean="0"/>
              <a:t>1 with no VMM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MMFE-8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8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boards (the best ones) are being left at CERN for use</a:t>
            </a:r>
          </a:p>
          <a:p>
            <a:r>
              <a:rPr lang="en-US" dirty="0" smtClean="0"/>
              <a:t>Strongly suggest using good ESD handling procedures since we only have four fully populated boards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MMFE-8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1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MMFE-8 with Eight VMM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voltage measurements</a:t>
            </a:r>
          </a:p>
          <a:p>
            <a:r>
              <a:rPr lang="en-US" dirty="0" smtClean="0"/>
              <a:t>Present functional</a:t>
            </a:r>
            <a:r>
              <a:rPr lang="en-US" dirty="0" smtClean="0"/>
              <a:t> test is to use an FPGA state machine to global reset, configure, configure, enter acquisition mode, send CKTP and CKTK and readout data with CKDT</a:t>
            </a:r>
          </a:p>
          <a:p>
            <a:pPr lvl="1"/>
            <a:r>
              <a:rPr lang="en-US" dirty="0" smtClean="0"/>
              <a:t>Success </a:t>
            </a:r>
            <a:r>
              <a:rPr lang="en-US" dirty="0" smtClean="0"/>
              <a:t>is defined as reasonable data observed on data0 and </a:t>
            </a:r>
            <a:r>
              <a:rPr lang="en-US" dirty="0" smtClean="0"/>
              <a:t>data1 with oscilloscope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8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Using state machine, VMM configuration OK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1" y="2089976"/>
            <a:ext cx="6175332" cy="46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9039"/>
            <a:ext cx="8229600" cy="4525963"/>
          </a:xfrm>
        </p:spPr>
        <p:txBody>
          <a:bodyPr/>
          <a:lstStyle/>
          <a:p>
            <a:r>
              <a:rPr lang="en-US" dirty="0" smtClean="0"/>
              <a:t>Using state machine, MO output and data0 in response to CKTK and CKTP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 descr="MSO4104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25" y="2291888"/>
            <a:ext cx="5770862" cy="44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7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CKDT “readout”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DB225-C4A6-114F-AF5A-40200BC89CC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4" y="2014005"/>
            <a:ext cx="6276625" cy="47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19604</TotalTime>
  <Words>1368</Words>
  <Application>Microsoft Office PowerPoint</Application>
  <PresentationFormat>On-screen Show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MMFE-8 Status at Arizona</vt:lpstr>
      <vt:lpstr>Hardware</vt:lpstr>
      <vt:lpstr>MMFE-8 Status</vt:lpstr>
      <vt:lpstr>MMFE-8 Status</vt:lpstr>
      <vt:lpstr>MMFE-8 with Eight VMM</vt:lpstr>
      <vt:lpstr>Testing</vt:lpstr>
      <vt:lpstr>State Machine Tests</vt:lpstr>
      <vt:lpstr>State Machine Tests</vt:lpstr>
      <vt:lpstr>State Machine Tests</vt:lpstr>
      <vt:lpstr>Results</vt:lpstr>
      <vt:lpstr>Problems and Issues</vt:lpstr>
      <vt:lpstr>Problems and Issues</vt:lpstr>
      <vt:lpstr>Schedule</vt:lpstr>
      <vt:lpstr>VMM Count (may be old)</vt:lpstr>
      <vt:lpstr>Other Considerations</vt:lpstr>
      <vt:lpstr>Firmware</vt:lpstr>
      <vt:lpstr>Firmware – What Exists</vt:lpstr>
      <vt:lpstr>Firmware – What Exists</vt:lpstr>
      <vt:lpstr>Firmware – What Does Not Exist</vt:lpstr>
      <vt:lpstr>Host PC Software</vt:lpstr>
      <vt:lpstr>Ethernet</vt:lpstr>
      <vt:lpstr>Conclusions</vt:lpstr>
    </vt:vector>
  </TitlesOfParts>
  <Company>Brookhaven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SubROD Development</dc:title>
  <dc:creator>Hucheng Chen</dc:creator>
  <cp:lastModifiedBy>johns</cp:lastModifiedBy>
  <cp:revision>2107</cp:revision>
  <cp:lastPrinted>2013-06-20T18:05:46Z</cp:lastPrinted>
  <dcterms:created xsi:type="dcterms:W3CDTF">2010-12-06T13:29:01Z</dcterms:created>
  <dcterms:modified xsi:type="dcterms:W3CDTF">2015-06-02T04:44:49Z</dcterms:modified>
</cp:coreProperties>
</file>