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4602-8BCD-46D0-AA28-408CA3DEA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2F882-1F80-4479-80E1-90CEA3D6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FE5BE-08E6-464C-B0BC-81055519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CC97E-3A29-4FFC-AD52-344C0466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6961A-C536-4502-869B-3EEFFE26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38C3-5115-4555-B586-5415B7F6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3F1CB-CB48-432C-93B7-038217C98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CCF73-078D-4D0E-8371-7D62C0E1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B33CA-7572-40D8-A5CC-6C3FA21B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C5F2-3D58-44E9-B843-710BAF75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1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DD894-2AAB-4C4F-9A1D-9FEB254DB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DDCAD-A6BD-4AE2-BA64-8019C4AC4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63F61-64D6-42D1-A869-B8E2A3F3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AB997-4C3C-4FA4-AB2F-C7D778F8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3BAA-ECD8-4B6C-92E6-01441A44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100-76F1-43B5-B2F8-9F56F8BF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E182-E88C-472F-9FAE-873B290F0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A193F-10D5-4498-8CDA-FEAE6988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2874D-71D6-4DF1-B492-E913534F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32BB-37A0-4DE3-8759-BA7C5B24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0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CE31-A9FC-4784-A43D-00FFBD05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84DF3-78F2-457F-BD44-F336F0FB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54C11-FFCB-43E9-8969-5E0E9F65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A6612-3060-4F33-941B-91BCEF42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086A-CADD-40DF-9A6E-B8B1F7FC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6EC6-5DCB-418E-9EEF-D57B1C2D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8354-C3A6-4EAC-AA1F-8A1F9BC52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CE88-4C9E-4F33-9C07-744FC15E8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6ACFD-FFAD-4C3C-BDA8-39B8DB0B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7E48C-C725-484A-939B-B6C99C22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39627-E50A-4FEA-8462-F61DC71F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9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EA6D-DD1F-4D76-A929-C3421C48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B7B4F-577E-419C-89AC-C14160673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480B6-D3B6-4443-AE93-257CEAD30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B4DB3-1852-4C32-965C-3A5131B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CCFEA-44BA-459C-8DAF-E39B61F31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70C095-0C89-435D-AD7A-58825BAA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0CDDF-9F6F-480E-ABF9-5B59BE24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A6DD2-802C-41FE-9216-8DDFB2FA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2638-795D-44BB-8ED3-09BDA896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09E35-102B-47A8-A173-AE918880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D7563-5B30-4AB4-82AC-2CB9659E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36C8E-89BC-4FA4-A823-13830453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F53BB-35FB-4680-BD94-273FAC09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9AE0A-9987-41DA-B8F7-F1C11003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6489B-8DB2-4B0B-9E67-69FDA6A9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BBCA-C696-467E-9C1E-DE7967A6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53AEF-B628-4C4F-A701-FCE01671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90C4D-CD8E-4E0A-B709-98AA118CD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7D6B6-214B-4AEB-A10B-4B2A8C5E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82752-AE5F-42DA-A4F2-5D9A85C9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8AE1B-2F36-403B-8BC5-0FDC2C64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E040-4C8A-410C-8C15-602BDAA8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642D3-0E37-439E-AA1E-CA590F17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FD645-B161-49D1-B505-7FD06D3D2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9741C-5263-49D9-AAE8-F9D7DBDC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D70C1-5C2D-48A5-9AB2-B7F7800C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33B3C-83BC-49E8-958E-F662F0F3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77FD9-F51A-405D-9EE5-7B90090F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877EF-51FB-47E3-B88B-84927B531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4AF92-8137-444D-A738-2B7893F01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AC71-813D-4E20-8AC5-B5885AC25C6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D53A2-2515-479F-A3A7-41E8C9EDE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DCF0-B0F0-46FE-9BC8-D2FA3BBEF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44B5-6584-44C4-A7A3-2EDEC86A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66A3-2920-462C-9DAE-36FD8A5F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8416"/>
            <a:ext cx="9144000" cy="1214632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Various FCalPulse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4711F-CB2C-4B9E-BD4C-EF7802A0A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1193" y="3809547"/>
            <a:ext cx="4572000" cy="857995"/>
          </a:xfrm>
        </p:spPr>
        <p:txBody>
          <a:bodyPr/>
          <a:lstStyle/>
          <a:p>
            <a:r>
              <a:rPr lang="en-US" dirty="0"/>
              <a:t>March 25, 2021</a:t>
            </a:r>
          </a:p>
          <a:p>
            <a:r>
              <a:rPr lang="en-US" sz="1800" dirty="0"/>
              <a:t>Robert Walker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6CCB6CA-B031-48A1-B798-AC18161A7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93" y="2477506"/>
            <a:ext cx="4940769" cy="35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283F-B877-4C8E-868C-FAB2530D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Status of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BAF30-40F8-45DC-ADB6-FFE478433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Ordered</a:t>
            </a:r>
          </a:p>
          <a:p>
            <a:pPr lvl="1"/>
            <a:r>
              <a:rPr lang="en-US" dirty="0"/>
              <a:t>Source Press (Ordered 3/16, URIC, expected next week)</a:t>
            </a:r>
          </a:p>
          <a:p>
            <a:pPr lvl="1"/>
            <a:r>
              <a:rPr lang="en-US" dirty="0"/>
              <a:t>SCal modules (Ordered 3/23, URIC, 3-4 weeks)</a:t>
            </a:r>
          </a:p>
          <a:p>
            <a:pPr lvl="1"/>
            <a:r>
              <a:rPr lang="en-US" dirty="0"/>
              <a:t>Scintillator Acrylic (Cookies and Light Guides) (Ordered 3/24, URIC, 2 weeks)</a:t>
            </a:r>
          </a:p>
          <a:p>
            <a:pPr lvl="1"/>
            <a:r>
              <a:rPr lang="en-US" dirty="0"/>
              <a:t>Scintillators (Order confirmed 3/22, </a:t>
            </a:r>
            <a:r>
              <a:rPr lang="en-US" dirty="0" err="1"/>
              <a:t>Elgen</a:t>
            </a:r>
            <a:r>
              <a:rPr lang="en-US" dirty="0"/>
              <a:t> Technologies, 4-5 weeks)</a:t>
            </a:r>
          </a:p>
          <a:p>
            <a:r>
              <a:rPr lang="en-US" dirty="0"/>
              <a:t>Yet to Order</a:t>
            </a:r>
          </a:p>
          <a:p>
            <a:pPr lvl="1"/>
            <a:r>
              <a:rPr lang="en-US" dirty="0"/>
              <a:t>Faraday Cages</a:t>
            </a:r>
          </a:p>
          <a:p>
            <a:pPr lvl="2"/>
            <a:r>
              <a:rPr lang="en-US" dirty="0"/>
              <a:t>HV, FAMP/Signal, Cryostat Monitoring (Early next week)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4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DD2B-504C-45AB-B152-14A2D830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Strontium Chloride Copper Foil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F96C-9A76-4A07-861B-99A35DFD4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09214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Began testing salt behaviors with Elmer’s glue. </a:t>
            </a:r>
          </a:p>
          <a:p>
            <a:pPr lvl="1"/>
            <a:r>
              <a:rPr lang="en-US" dirty="0"/>
              <a:t>NaCl (Morton’s Iodized Salt and Sea Salt)</a:t>
            </a:r>
          </a:p>
          <a:p>
            <a:pPr lvl="2"/>
            <a:r>
              <a:rPr lang="en-US" dirty="0"/>
              <a:t>Added to glue it binds and dries much quicker.</a:t>
            </a:r>
          </a:p>
          <a:p>
            <a:pPr lvl="2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must be added to “sort of” work.</a:t>
            </a:r>
          </a:p>
          <a:p>
            <a:pPr lvl="3"/>
            <a:r>
              <a:rPr lang="en-US" dirty="0"/>
              <a:t>Tested different order of adding materials.  </a:t>
            </a:r>
          </a:p>
          <a:p>
            <a:pPr lvl="2"/>
            <a:r>
              <a:rPr lang="en-US" dirty="0"/>
              <a:t>Trial pressed between two Al blocks.</a:t>
            </a:r>
          </a:p>
          <a:p>
            <a:pPr lvl="2"/>
            <a:r>
              <a:rPr lang="en-US" dirty="0"/>
              <a:t>Managed to get one foil rolled. </a:t>
            </a:r>
          </a:p>
          <a:p>
            <a:pPr lvl="2"/>
            <a:r>
              <a:rPr lang="en-US" dirty="0"/>
              <a:t>Scuffing foil with sandpaper is necessary for better bonding.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Overall takeaway of NaCl with Elmer’s Glue: </a:t>
            </a:r>
          </a:p>
          <a:p>
            <a:r>
              <a:rPr lang="en-US" sz="1800" dirty="0"/>
              <a:t>Not easy to work with.</a:t>
            </a:r>
          </a:p>
          <a:p>
            <a:r>
              <a:rPr lang="en-US" sz="1800" dirty="0"/>
              <a:t>Uniform distribution will be hard to achieve.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A picture containing food, eaten, plastic, half&#10;&#10;Description automatically generated">
            <a:extLst>
              <a:ext uri="{FF2B5EF4-FFF2-40B4-BE49-F238E27FC236}">
                <a16:creationId xmlns:a16="http://schemas.microsoft.com/office/drawing/2014/main" id="{B6A3345F-AC6A-4996-9A24-E34D0BF4B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07" y="3717260"/>
            <a:ext cx="1995060" cy="2775615"/>
          </a:xfrm>
          <a:prstGeom prst="rect">
            <a:avLst/>
          </a:prstGeom>
        </p:spPr>
      </p:pic>
      <p:pic>
        <p:nvPicPr>
          <p:cNvPr id="7" name="Picture 6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id="{8159C58E-40D7-4B37-97A3-644F5DF29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38" y="1509713"/>
            <a:ext cx="2590800" cy="18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5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ll of toilet paper&#10;&#10;Description automatically generated with low confidence">
            <a:extLst>
              <a:ext uri="{FF2B5EF4-FFF2-40B4-BE49-F238E27FC236}">
                <a16:creationId xmlns:a16="http://schemas.microsoft.com/office/drawing/2014/main" id="{5C88B8A9-49DA-4936-B5DA-987263E3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r="27483" b="46424"/>
          <a:stretch/>
        </p:blipFill>
        <p:spPr>
          <a:xfrm>
            <a:off x="5088295" y="4680761"/>
            <a:ext cx="2273560" cy="1823394"/>
          </a:xfrm>
          <a:prstGeom prst="rect">
            <a:avLst/>
          </a:prstGeom>
        </p:spPr>
      </p:pic>
      <p:pic>
        <p:nvPicPr>
          <p:cNvPr id="7" name="Picture 6" descr="A picture containing case&#10;&#10;Description automatically generated">
            <a:extLst>
              <a:ext uri="{FF2B5EF4-FFF2-40B4-BE49-F238E27FC236}">
                <a16:creationId xmlns:a16="http://schemas.microsoft.com/office/drawing/2014/main" id="{39CE27BC-9313-4DC3-9F3D-2CE2E1F9D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4" t="28980" r="19932" b="9930"/>
          <a:stretch/>
        </p:blipFill>
        <p:spPr>
          <a:xfrm>
            <a:off x="1969721" y="4692041"/>
            <a:ext cx="2183364" cy="1812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C24F5-9AB8-4184-BB36-B205BB5E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Strontium Chloride Copper Foil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CAD4-F2C9-4250-ABB1-BBDD95FB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5051" cy="4351338"/>
          </a:xfrm>
        </p:spPr>
        <p:txBody>
          <a:bodyPr/>
          <a:lstStyle/>
          <a:p>
            <a:r>
              <a:rPr lang="en-US" dirty="0"/>
              <a:t>Actual source material is SrCl</a:t>
            </a:r>
            <a:r>
              <a:rPr lang="en-US" baseline="-25000" dirty="0"/>
              <a:t>2</a:t>
            </a:r>
          </a:p>
          <a:p>
            <a:r>
              <a:rPr lang="en-US" dirty="0"/>
              <a:t>We have SrCl</a:t>
            </a:r>
            <a:r>
              <a:rPr lang="en-US" baseline="-25000" dirty="0"/>
              <a:t>2</a:t>
            </a:r>
            <a:r>
              <a:rPr lang="en-US" dirty="0"/>
              <a:t> 6H</a:t>
            </a:r>
            <a:r>
              <a:rPr lang="en-US" baseline="-25000" dirty="0"/>
              <a:t>2</a:t>
            </a:r>
            <a:r>
              <a:rPr lang="en-US" dirty="0"/>
              <a:t>O (Strontium Chloride Hexahydrate)</a:t>
            </a:r>
          </a:p>
          <a:p>
            <a:r>
              <a:rPr lang="en-US" dirty="0"/>
              <a:t>Mixing with Elmer’s glue:</a:t>
            </a:r>
          </a:p>
          <a:p>
            <a:pPr lvl="1"/>
            <a:r>
              <a:rPr lang="en-US" dirty="0"/>
              <a:t>Opposite of table salt, makes glue thinner. </a:t>
            </a:r>
          </a:p>
          <a:p>
            <a:pPr lvl="2"/>
            <a:r>
              <a:rPr lang="en-US" dirty="0"/>
              <a:t>Belief is that the glue breaks the water bonds with the Strontium Chloride (Not a Chemist)</a:t>
            </a:r>
          </a:p>
          <a:p>
            <a:pPr lvl="1"/>
            <a:r>
              <a:rPr lang="en-US" dirty="0"/>
              <a:t>Takes longer to set.</a:t>
            </a:r>
          </a:p>
          <a:p>
            <a:pPr lvl="2"/>
            <a:r>
              <a:rPr lang="en-US" dirty="0"/>
              <a:t>One mixture was still wet 4 hours after mixing.</a:t>
            </a:r>
          </a:p>
          <a:p>
            <a:pPr lvl="1"/>
            <a:r>
              <a:rPr lang="en-US" dirty="0"/>
              <a:t>Ratio of glue to salt will be important to figure out. </a:t>
            </a:r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06DE60FD-C399-4246-8935-BF362D32D1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5468" r="15152"/>
          <a:stretch/>
        </p:blipFill>
        <p:spPr>
          <a:xfrm rot="5400000">
            <a:off x="9373801" y="929479"/>
            <a:ext cx="2389909" cy="2118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F16A90-5296-418D-BDBA-8BD51B9153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4" t="28299" r="10441" b="19320"/>
          <a:stretch/>
        </p:blipFill>
        <p:spPr>
          <a:xfrm>
            <a:off x="8145623" y="4236506"/>
            <a:ext cx="3628807" cy="21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8C8D-5CA0-4AC9-86E8-E53523B8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Strontium Chloride Copper Foil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A47A-F01E-4F15-A036-F2B47546D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Next Steps: </a:t>
            </a:r>
          </a:p>
          <a:p>
            <a:r>
              <a:rPr lang="en-US" sz="2400" dirty="0"/>
              <a:t>Acquire scale to accurately measure glue and salt amounts.</a:t>
            </a:r>
          </a:p>
          <a:p>
            <a:pPr lvl="1"/>
            <a:r>
              <a:rPr lang="en-US" sz="2000" dirty="0"/>
              <a:t>Find best/easiest mixture to work with using estimated volume of Strontium Chloride for source strength.  </a:t>
            </a:r>
          </a:p>
          <a:p>
            <a:r>
              <a:rPr lang="en-US" sz="2400" dirty="0"/>
              <a:t>Different glues have been ordered. </a:t>
            </a:r>
          </a:p>
          <a:p>
            <a:pPr lvl="1"/>
            <a:r>
              <a:rPr lang="en-US" sz="2000" dirty="0"/>
              <a:t>Work better/worse? </a:t>
            </a:r>
          </a:p>
          <a:p>
            <a:r>
              <a:rPr lang="en-US" sz="2400" dirty="0"/>
              <a:t>Is a layer of material (Kapton, Copper, etc.) needed to encapsulate the source? </a:t>
            </a:r>
          </a:p>
          <a:p>
            <a:r>
              <a:rPr lang="en-US" sz="2400" dirty="0"/>
              <a:t>Test with press</a:t>
            </a:r>
          </a:p>
          <a:p>
            <a:pPr lvl="1"/>
            <a:r>
              <a:rPr lang="en-US" sz="2000" dirty="0"/>
              <a:t>Develop procedure to create source.</a:t>
            </a:r>
          </a:p>
          <a:p>
            <a:pPr lvl="2"/>
            <a:r>
              <a:rPr lang="en-US" sz="1600" dirty="0"/>
              <a:t>Process for mixing, spreading, pressing.</a:t>
            </a:r>
          </a:p>
          <a:p>
            <a:pPr lvl="2"/>
            <a:r>
              <a:rPr lang="en-US" sz="1600" dirty="0"/>
              <a:t>Working time (time to make source, roll, and install in holder).  </a:t>
            </a:r>
          </a:p>
        </p:txBody>
      </p:sp>
    </p:spTree>
    <p:extLst>
      <p:ext uri="{BB962C8B-B14F-4D97-AF65-F5344CB8AC3E}">
        <p14:creationId xmlns:p14="http://schemas.microsoft.com/office/powerpoint/2010/main" val="260668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354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Various FCalPulse Updates</vt:lpstr>
      <vt:lpstr>Status of Parts</vt:lpstr>
      <vt:lpstr>Strontium Chloride Copper Foil Study</vt:lpstr>
      <vt:lpstr>Strontium Chloride Copper Foil Study</vt:lpstr>
      <vt:lpstr>Strontium Chloride Copper Foil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Various FCalPulse Updates</dc:title>
  <dc:creator>Walker, Robert B - (rbwalker)</dc:creator>
  <cp:lastModifiedBy>Walker, Robert B - (rbwalker)</cp:lastModifiedBy>
  <cp:revision>13</cp:revision>
  <dcterms:created xsi:type="dcterms:W3CDTF">2021-03-24T21:36:19Z</dcterms:created>
  <dcterms:modified xsi:type="dcterms:W3CDTF">2021-03-24T23:48:15Z</dcterms:modified>
</cp:coreProperties>
</file>