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Robert B - (rbwalker)" initials="WRB(" lastIdx="1" clrIdx="0">
    <p:extLst>
      <p:ext uri="{19B8F6BF-5375-455C-9EA6-DF929625EA0E}">
        <p15:presenceInfo xmlns:p15="http://schemas.microsoft.com/office/powerpoint/2012/main" userId="S::rbwalker@email.arizona.edu::c6363aab-33a8-42e7-88e9-021e18f26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C6A3E-067C-4EFE-8F81-DFF2A4A45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4666C-7622-4B60-B41D-81CB94D8C2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1E20-AB1D-4A95-A856-28AA58DB338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9F03D-E1E0-46A4-A3A5-88CCB4BF4E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DED26-F8FA-47FA-825F-B363771A8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509B-28AC-4D55-A412-1C090A720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6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060CE-101C-44D7-8BB3-6A296065141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EB8C-2ACE-49F1-80DB-DA3B2A0F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66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FC22-DF5F-4EED-A7BB-158E0FD7F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B15B7-2E6A-4E68-8A48-9A1D2853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4F82-535A-48B3-B0C5-EC423CA0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210F-5A6C-4F43-85C9-EC615F63AC1D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B826-8307-4001-9875-8D958CC8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1C7B-639D-48A7-9ECE-E5150FCB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F19-87A4-4B64-9027-CCE19584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A8F0-18FE-4758-9E5A-02955147C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A7F-4AFE-439C-9BD1-3256EB41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7436-E3FC-41CC-B270-1111DE3ECC58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2100-AB66-49C6-8AAE-21B6C5B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303F-ECA0-4466-A65A-C965B586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E2A98-F1DF-4EE6-85B5-748C1E80C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047D6-9026-4A74-898D-7133D4FAB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EAF4-A261-481C-ADB7-4F09C8B0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AD7-5AC7-448F-97E7-F30DC40618A1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A13F-D93C-4080-A0EC-56F5455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4806-E1F1-4AD2-901C-F24F0C2C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2224-7E47-41A6-8EA2-5915A5BD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F8D5A-E439-400E-8764-CCCBB30C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C4D8-6EDC-43C1-B1EC-A4E8AC5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77C9-B5E4-45A7-95E9-0BDE34005072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5D57-7C77-4925-BD33-3E111CCA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DCBA-CD51-463F-BFE4-2144F478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C885-AAFB-47DA-B6FD-56CB9AB9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2569F-8F9E-426D-A5BA-55BE7902B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F1C7-C6C1-49DB-A488-18EA1697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5D29-BD4B-4484-8C87-0C426AD620AE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2125-88DD-4506-BFD4-7BAD47B2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94201-49D5-4967-85B3-CB1DC9E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40B4-26CD-4F79-B7CE-86B65195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8D9A-5E74-4F70-AFA9-F5758F8CE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D6120-E750-4343-BD31-C4833AE41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50B66-0F9F-4C98-A7DD-A27D249A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A722-E88A-4603-851B-330AFEF254C4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26E7A-1F16-45B1-854C-FB0A5601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E820A-87C9-418A-9792-8AC05A6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209-4996-4FF6-AD37-828A6347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7E51-3098-42B3-975E-61ACCDC6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7E9-F16D-48D0-ACC7-0B31D394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8BBC9-07C1-43BC-9403-B01CBE949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0E467-6EEF-4180-A5AF-28205B62C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49649-3247-49CA-A0F1-B885B14D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D7AD-9EF8-497D-BB7B-B9E6CF1F2E53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A2E6F-6AC1-4162-B7D3-71C5E0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D2F24-4F95-489C-85EC-A177B1C9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806-BCDE-437F-B80E-2EC54ED4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B2074-CACB-4275-8D3E-CE1D019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B4DC-8B06-4F0C-919D-50A058DB456D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8CA59-4C52-422D-92A7-457A621A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BB861-2531-45CB-B514-04C78F02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BD175-72B3-4823-AD10-884815F7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E655-9161-4387-AE7D-F15135A8F45C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C7A85-8EF7-483F-9278-258D45FA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E4D1-3F41-4581-B1FE-25924A76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DD48-4571-43E4-9341-12BE1E97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8450-E69D-41D4-BFB5-3CE5452C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6EAD6-951A-457E-BA78-220D7EFC7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013B5-56E6-4285-AC5B-9C49EADA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BEEA-904C-488C-BF8A-190936C8DD99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93517-C215-45DD-A299-D4644E52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02B8E-9C70-4F3C-98C0-8D74D516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8286-37DE-411B-95E1-C6EA9519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056E1-D51D-40EE-86AB-8824DEA62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65BA8-A19A-4D3D-A583-10A5CCF5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4F87-24B8-4E77-A64E-2ECE7E2C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CC62-2894-468C-99F4-CE387700B315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01867-17CB-4288-AF81-3D2F4AAB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31E8-02F0-4216-97C2-C52A359F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6F4C6-2C20-497C-81E2-ECD042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90D83-EBA2-4628-91CF-2AE999F92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44C5-DD9B-4CB2-9EE1-66A6FA72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9572-3518-4EB5-B6C5-8A0D5D73E338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652D-3733-4E7D-B33C-B5D75D56A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13F62-3F44-481F-A77C-CE5EDA40C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F12F-97B9-429F-8777-33E3ACCA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Source Foil R&amp;D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58D74-2468-4231-B9F3-1990CA45C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April 8,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72F1811-D23E-465F-8475-367BF2E9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C22F-A4DE-4B30-BE39-D1E5DCB9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E45D-8ED4-49DF-974B-21CDB165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07849"/>
            <a:ext cx="6162964" cy="3642302"/>
          </a:xfrm>
        </p:spPr>
        <p:txBody>
          <a:bodyPr>
            <a:normAutofit/>
          </a:bodyPr>
          <a:lstStyle/>
          <a:p>
            <a:r>
              <a:rPr lang="en-US" sz="2400" dirty="0"/>
              <a:t>Press side piece remade, fitted, and assembled. </a:t>
            </a:r>
          </a:p>
          <a:p>
            <a:pPr lvl="1"/>
            <a:r>
              <a:rPr lang="en-US" sz="2000" dirty="0"/>
              <a:t>Much better fit. </a:t>
            </a:r>
          </a:p>
          <a:p>
            <a:r>
              <a:rPr lang="en-US" sz="2400" dirty="0"/>
              <a:t>Acquired (borrowed) two scales. </a:t>
            </a:r>
          </a:p>
          <a:p>
            <a:pPr lvl="1"/>
            <a:r>
              <a:rPr lang="en-US" sz="2000" dirty="0"/>
              <a:t>Both have precision 0.0001g</a:t>
            </a:r>
          </a:p>
          <a:p>
            <a:r>
              <a:rPr lang="en-US" sz="2400" dirty="0"/>
              <a:t>Started work to find the best salt/glue/water ratio. </a:t>
            </a:r>
          </a:p>
          <a:p>
            <a:r>
              <a:rPr lang="en-US" sz="2400" dirty="0"/>
              <a:t>Started development of a procedure for producing thin deposit of SrCl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8756C2-01AC-4829-B1BE-A8A998EF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4" y="1690688"/>
            <a:ext cx="4573587" cy="34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3C559-FE84-4C20-A704-59131151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278F894-2376-4E56-A083-61EB1068C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t="16491" r="2724" b="15319"/>
          <a:stretch/>
        </p:blipFill>
        <p:spPr>
          <a:xfrm>
            <a:off x="2512291" y="4054791"/>
            <a:ext cx="3583709" cy="2250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42AA0-04BF-4C78-B90C-750135A6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962"/>
            <a:ext cx="10515600" cy="1325563"/>
          </a:xfrm>
        </p:spPr>
        <p:txBody>
          <a:bodyPr/>
          <a:lstStyle/>
          <a:p>
            <a:r>
              <a:rPr lang="en-US" dirty="0"/>
              <a:t>Mixture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0825-1129-4316-A6D6-A0FAD05B3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Glue needs to be water based. </a:t>
            </a:r>
          </a:p>
          <a:p>
            <a:pPr lvl="1"/>
            <a:r>
              <a:rPr lang="en-US" dirty="0"/>
              <a:t>Strontium salt is water soluble; cyanoacrylates or epoxies will not work.</a:t>
            </a:r>
          </a:p>
          <a:p>
            <a:pPr lvl="1"/>
            <a:r>
              <a:rPr lang="en-US" dirty="0"/>
              <a:t>Elmer’s glue -  Polyvinyl acetate</a:t>
            </a:r>
          </a:p>
          <a:p>
            <a:r>
              <a:rPr lang="en-US" dirty="0"/>
              <a:t>Glue alone is not enough. </a:t>
            </a:r>
          </a:p>
          <a:p>
            <a:pPr lvl="1"/>
            <a:r>
              <a:rPr lang="en-US" dirty="0"/>
              <a:t>Salts do not dissolve completely.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BF0941-1A85-4F62-8DF6-033DC5A75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22931" r="18748" b="24813"/>
          <a:stretch/>
        </p:blipFill>
        <p:spPr bwMode="auto">
          <a:xfrm>
            <a:off x="7989453" y="2755354"/>
            <a:ext cx="2632364" cy="25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B34C-E071-4109-8AAC-46370801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7143-5D89-4D4A-B6BA-D9E38C23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Ratio continued.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A2DED-A08D-4FBB-818D-FD3E4AD9F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05194"/>
                <a:ext cx="10515600" cy="22476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Mixture requirements: </a:t>
                </a:r>
              </a:p>
              <a:p>
                <a:pPr lvl="1"/>
                <a:r>
                  <a:rPr lang="en-US" dirty="0"/>
                  <a:t>Dissolve salt completely (or almost completely)</a:t>
                </a:r>
              </a:p>
              <a:p>
                <a:pPr lvl="1"/>
                <a:r>
                  <a:rPr lang="en-US" dirty="0"/>
                  <a:t>Thin enough to spread evenly</a:t>
                </a:r>
              </a:p>
              <a:p>
                <a:pPr lvl="1"/>
                <a:r>
                  <a:rPr lang="en-US" dirty="0"/>
                  <a:t>Not so thin it flows. </a:t>
                </a:r>
              </a:p>
              <a:p>
                <a:endParaRPr lang="en-US" dirty="0"/>
              </a:p>
              <a:p>
                <a:r>
                  <a:rPr lang="en-US" dirty="0"/>
                  <a:t>Ratio: 1 part salt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part glue :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part water (by weight)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A2DED-A08D-4FBB-818D-FD3E4AD9F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05194"/>
                <a:ext cx="10515600" cy="2247611"/>
              </a:xfrm>
              <a:blipFill>
                <a:blip r:embed="rId2"/>
                <a:stretch>
                  <a:fillRect l="-928" t="-6775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AE9CD-2927-4E84-9C6D-58FD332D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1478-94F3-436D-B529-6C81C107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Procedure </a:t>
            </a:r>
            <a:r>
              <a:rPr lang="en-US" sz="2800" dirty="0"/>
              <a:t>(so far)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FD6E-FEE6-4C0E-9C35-9696B405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Prepare press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Teflon sheet (25micron) placed as a bottom layer.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Teflon sheet prepared for top layer.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out salt.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out glue.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stationary, writing implement, pen&#10;&#10;Description automatically generated">
            <a:extLst>
              <a:ext uri="{FF2B5EF4-FFF2-40B4-BE49-F238E27FC236}">
                <a16:creationId xmlns:a16="http://schemas.microsoft.com/office/drawing/2014/main" id="{5C728F8A-5EBB-4B87-A86F-FF03540D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07" y="2962023"/>
            <a:ext cx="3288722" cy="236912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51BCA7E-A381-4AC6-ABB7-55C3B6A90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1" y="743709"/>
            <a:ext cx="2777836" cy="208337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1BE8A49-1EFE-4395-8891-11842EFE8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2223" r="17766" b="19621"/>
          <a:stretch/>
        </p:blipFill>
        <p:spPr>
          <a:xfrm>
            <a:off x="1246910" y="4457412"/>
            <a:ext cx="2359690" cy="1340715"/>
          </a:xfrm>
          <a:prstGeom prst="rect">
            <a:avLst/>
          </a:prstGeom>
        </p:spPr>
      </p:pic>
      <p:pic>
        <p:nvPicPr>
          <p:cNvPr id="11" name="Picture 10" descr="A picture containing wall&#10;&#10;Description automatically generated">
            <a:extLst>
              <a:ext uri="{FF2B5EF4-FFF2-40B4-BE49-F238E27FC236}">
                <a16:creationId xmlns:a16="http://schemas.microsoft.com/office/drawing/2014/main" id="{1996D892-2A73-4D75-B873-88EFF9E82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2122" r="11953" b="15455"/>
          <a:stretch/>
        </p:blipFill>
        <p:spPr>
          <a:xfrm>
            <a:off x="4581237" y="4146586"/>
            <a:ext cx="1748455" cy="2057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3685A3-B0BD-4E0A-B298-2F06FFA1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nvelope, picture frame&#10;&#10;Description automatically generated">
            <a:extLst>
              <a:ext uri="{FF2B5EF4-FFF2-40B4-BE49-F238E27FC236}">
                <a16:creationId xmlns:a16="http://schemas.microsoft.com/office/drawing/2014/main" id="{3B264908-4016-46F1-A444-CB12CE7DD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7812" r="6340" b="4377"/>
          <a:stretch/>
        </p:blipFill>
        <p:spPr>
          <a:xfrm>
            <a:off x="6502400" y="1251940"/>
            <a:ext cx="2693323" cy="322210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266408A-23C8-4FB2-A5A8-267941B98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9973" b="9899"/>
          <a:stretch/>
        </p:blipFill>
        <p:spPr>
          <a:xfrm>
            <a:off x="6355086" y="4380120"/>
            <a:ext cx="4288891" cy="2371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6C01B-576A-4F5E-BAC6-72CDD61F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Procedure 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0626-299A-4BD4-B5C4-036C06A3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Add salt to glue.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Mix.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Add water to mixture.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Mix until dissolved.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Spread mixture around foil.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Place in the press, glue side up.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94B6FA7-6B6E-4706-9D1A-1E91E3AD7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4909" r="13887" b="8961"/>
          <a:stretch/>
        </p:blipFill>
        <p:spPr>
          <a:xfrm>
            <a:off x="9059368" y="461757"/>
            <a:ext cx="2693323" cy="3031548"/>
          </a:xfrm>
          <a:prstGeom prst="rect">
            <a:avLst/>
          </a:prstGeom>
        </p:spPr>
      </p:pic>
      <p:pic>
        <p:nvPicPr>
          <p:cNvPr id="11" name="Picture 10" descr="A picture containing cement, file&#10;&#10;Description automatically generated">
            <a:extLst>
              <a:ext uri="{FF2B5EF4-FFF2-40B4-BE49-F238E27FC236}">
                <a16:creationId xmlns:a16="http://schemas.microsoft.com/office/drawing/2014/main" id="{657736E7-9F3B-43F2-AE04-21D46742C7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/>
          <a:stretch/>
        </p:blipFill>
        <p:spPr>
          <a:xfrm>
            <a:off x="2929772" y="4867563"/>
            <a:ext cx="2715491" cy="172962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DACD6DC-9128-4835-8029-42B339DB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A417-83A1-4812-BC6F-2B651BDE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Procedure 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5623-D6D8-44FA-A793-23939F54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3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 Center Teflon on press. Using a drop of alcohol to hold in place.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US" dirty="0"/>
              <a:t>Alcohol also helps keep salt-glue mixture from spreading too far.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Insert into press. Push.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Allow to sit 5 minutes.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Invert press.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Remove base. </a:t>
            </a:r>
          </a:p>
          <a:p>
            <a:pPr marL="514350" indent="-514350">
              <a:buFont typeface="+mj-lt"/>
              <a:buAutoNum type="arabicPeriod" startAt="10"/>
            </a:pP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71B8D-A72A-4CA8-9E3E-E18E76D09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24652" r="3060"/>
          <a:stretch/>
        </p:blipFill>
        <p:spPr>
          <a:xfrm>
            <a:off x="8512234" y="1392432"/>
            <a:ext cx="3383279" cy="2036568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BDB4BFC4-BEA4-4221-B31A-C6C60C92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09" y="3429000"/>
            <a:ext cx="3097260" cy="2322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BC164-372B-45CE-8F65-0F7BE7EC0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3"/>
          <a:stretch/>
        </p:blipFill>
        <p:spPr>
          <a:xfrm>
            <a:off x="8512233" y="4306241"/>
            <a:ext cx="3383279" cy="208977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2874AD-7316-4AB0-8F69-6DC068FE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BDDE-2323-47B7-8002-DD13C26D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Procedure 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09C2-DBC2-40D1-A2C8-AEDA4D67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en-US"/>
              <a:t> Glue side Teflon needs to remain during the drying process. 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28AA30-37E3-44D0-A301-A602259DA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5" y="2403555"/>
            <a:ext cx="4710545" cy="2055157"/>
          </a:xfrm>
          <a:prstGeom prst="rect">
            <a:avLst/>
          </a:prstGeom>
        </p:spPr>
      </p:pic>
      <p:pic>
        <p:nvPicPr>
          <p:cNvPr id="7" name="Picture 6" descr="A picture containing text, accessory, case, building material&#10;&#10;Description automatically generated">
            <a:extLst>
              <a:ext uri="{FF2B5EF4-FFF2-40B4-BE49-F238E27FC236}">
                <a16:creationId xmlns:a16="http://schemas.microsoft.com/office/drawing/2014/main" id="{A55D6FF6-6E90-477E-9EDC-54625712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7821"/>
            <a:ext cx="4481945" cy="20508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FAE750F-8FBF-4D0D-9613-58EC6B47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31784" r="24541" b="29158"/>
          <a:stretch/>
        </p:blipFill>
        <p:spPr bwMode="auto">
          <a:xfrm rot="10800000">
            <a:off x="3740728" y="4603446"/>
            <a:ext cx="4710544" cy="18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C6FBA-69D1-4437-BFBB-31969021B57D}"/>
              </a:ext>
            </a:extLst>
          </p:cNvPr>
          <p:cNvSpPr txBox="1"/>
          <p:nvPr/>
        </p:nvSpPr>
        <p:spPr>
          <a:xfrm>
            <a:off x="8857673" y="5787665"/>
            <a:ext cx="220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~20hr drying, still not cured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FB3851-F1DE-4F86-AC3C-756149B8E10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626764" y="5941554"/>
            <a:ext cx="230909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3B7D0C-0E05-4A12-BC16-EC12B27B5B17}"/>
              </a:ext>
            </a:extLst>
          </p:cNvPr>
          <p:cNvSpPr txBox="1"/>
          <p:nvPr/>
        </p:nvSpPr>
        <p:spPr>
          <a:xfrm>
            <a:off x="9153237" y="4677549"/>
            <a:ext cx="2791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Teflon removed when not cured.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3B6AA4-2952-4128-8EB5-09AD0A0DCBF5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10549082" y="4447544"/>
            <a:ext cx="1" cy="23000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8DF8DBD-93D3-4D3C-A5F9-B0C8BA3D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D5C0-C741-4F91-83DD-6B707D9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2FB0-4E5E-4B54-8188-F4F061E2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668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Install in prototype electrode.</a:t>
            </a:r>
          </a:p>
          <a:p>
            <a:pPr lvl="1"/>
            <a:r>
              <a:rPr lang="en-US" dirty="0"/>
              <a:t>Install with Teflon attached? </a:t>
            </a:r>
          </a:p>
          <a:p>
            <a:pPr lvl="1"/>
            <a:endParaRPr lang="en-US" dirty="0"/>
          </a:p>
          <a:p>
            <a:r>
              <a:rPr lang="en-US" dirty="0"/>
              <a:t>Determine how much time it takes to fully cure glue. </a:t>
            </a:r>
          </a:p>
          <a:p>
            <a:pPr lvl="1"/>
            <a:r>
              <a:rPr lang="en-US" dirty="0"/>
              <a:t>Will Teflon just peel off leaving behind the source material?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Continue with development of procedure, including adjustments to the mixture formula. </a:t>
            </a:r>
          </a:p>
          <a:p>
            <a:pPr lvl="1"/>
            <a:r>
              <a:rPr lang="en-US" dirty="0"/>
              <a:t>Improve uniformity of deposited material.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4996-EE14-4728-9F19-D2E1BC36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356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Source Foil R&amp;D Updates</vt:lpstr>
      <vt:lpstr>Updates </vt:lpstr>
      <vt:lpstr>Mixture Ratio</vt:lpstr>
      <vt:lpstr>Mixture Ratio continued.</vt:lpstr>
      <vt:lpstr>Deposition Procedure (so far)</vt:lpstr>
      <vt:lpstr>Deposition Procedure continued.</vt:lpstr>
      <vt:lpstr>Deposition Procedure continued.</vt:lpstr>
      <vt:lpstr>Deposition Procedure continued.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Foil R&amp;D Update</dc:title>
  <dc:creator>Walker, Robert B - (rbwalker)</dc:creator>
  <cp:lastModifiedBy>Walker, Robert B - (rbwalker)</cp:lastModifiedBy>
  <cp:revision>26</cp:revision>
  <dcterms:created xsi:type="dcterms:W3CDTF">2021-04-01T18:04:09Z</dcterms:created>
  <dcterms:modified xsi:type="dcterms:W3CDTF">2021-04-08T20:26:14Z</dcterms:modified>
</cp:coreProperties>
</file>