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Robert B - (rbwalker)" initials="WRB(" lastIdx="1" clrIdx="0">
    <p:extLst>
      <p:ext uri="{19B8F6BF-5375-455C-9EA6-DF929625EA0E}">
        <p15:presenceInfo xmlns:p15="http://schemas.microsoft.com/office/powerpoint/2012/main" userId="S::rbwalker@email.arizona.edu::c6363aab-33a8-42e7-88e9-021e18f26a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9B6F-9045-4B0C-9953-D95AAF8E986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43680-6F59-4970-AE6F-B0FF52BC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9BA-C223-4EDB-B11D-17A0F731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2E582-F93B-4CA7-96C6-971CC2D4A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9AC6-B846-4F8E-925C-DF15293C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9CC7-76F3-4620-B080-26867C12FE83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301FD-90AB-405A-B1F6-7B47EA3E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B861F-6361-4FC7-927D-3A4FB9B9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64DC-9B26-4295-99AF-2E7F30B8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9BE76-E3B4-4264-9C97-30802D5C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D8D1-1A5E-4EC7-B89C-F7F06C1B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644C-03E1-4F27-A466-E28C28566222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830F-210C-43E9-B43B-F6099083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1249-F34D-42D4-B2F8-A067C99D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512BA-081D-4C40-892E-5F66D3CAB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AE16B-DFE6-48A7-AA6E-E434505EC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B0FD-DE40-426B-9743-9225AC22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D8A-F6F9-4E7C-B749-D6CCF4BB1846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23AFB-DBF0-490C-BCE5-E5E8237A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8016-6F78-406E-9E98-8FD50EFB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DAEC-9A03-4C26-BA88-D44AA1EB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43B5-4171-43B9-86B3-16177767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FF3C-1513-462D-BE50-F117B729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1443-D53F-4322-92B0-9F28E3CDCF82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8DD48-8BAC-437F-B6D3-73F12A9F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2AC0-5B84-44BB-B937-832A0DDE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C184-C2C6-472F-A364-B76D28C6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C719D-CB68-41C1-8A51-A1442C9D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EE988-6795-4E3B-AB54-7022347E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192-F608-400F-82EF-91F9A2E0E738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35DB-AB5A-4C2E-884C-99FE4331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692CB-F37E-4EB0-AA40-375422D7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77C3-23CE-42E6-8CF2-85CA28F3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B4EA-344C-40CD-8970-5E515698A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BA6AF-E270-4454-9650-ABB72D451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019A-DE3A-489B-B413-7528F550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769D-1BF7-4164-9455-CF1A3B947834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EA104-16F8-490D-A69C-8A9200E2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7A5B1-44DD-408B-92E4-339DC195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1285-7CE9-4135-B417-F8D5AD2F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3193-BD3B-42F8-B602-50804436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5349B-9C31-42A6-A52B-A2098C2E6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758D8-BFCB-4676-A761-7EB035050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637BC-FAD9-4DF5-A8DE-F13C6163A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80E36-D09D-4CC1-B37B-04D7CD64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331A-FF6D-499A-857E-8E65B9B9E484}" type="datetime1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D0BA6-455C-4442-B107-B1E965A6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144DF-7F4D-4252-9A66-B303E4F8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BDF1-1559-450A-B5AD-1B27CC28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C68D8-47DE-47D5-A8EC-66CFAD80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95BF-BFCA-4711-A3F1-7D7C5C913931}" type="datetime1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66412-DD97-4E13-B3AD-221EBCA6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98506-8C8D-4B1C-A4B0-3277575F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4311D-DBFD-475D-AE9C-F0BD49B5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29A3-C3F3-4735-A38C-299010BB5DEF}" type="datetime1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66A08-E6F1-43B6-80A9-571C7F05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4A4A9-E243-4DDF-BC07-A0B600D9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C8BF-4B95-4297-8DC1-87489DCD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5AD3-63AF-401E-B4A4-1BC513BB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E7EA1-8069-4EC9-ACFA-B1A98443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E59DC-6EB1-4663-B634-D2F2B634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3C76-9607-4121-A087-14B98C596303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38DA2-8C13-46CE-B7A8-2FAEEC60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89417-4DB1-4819-9992-48F3F9BA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7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25CF-DDDB-461F-88FA-566FB3B0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1DD5A-FEE7-4D5C-B46D-F8FDF456B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3874E-6535-4B45-AF82-8F828C529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54CE2-73FB-44CE-8F7E-7D78494C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5D3-1899-4A53-9D7A-A1172ECF416A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9861-24B1-4368-91E6-3B89CB58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2B4A-DA7B-4DB5-8F78-72FEC041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8AB1B-FF5D-4B41-8DAD-E1662838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37D7-4E47-4BFA-A226-573C7C9C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0E56-C0D3-42B5-87A7-CB642C1CA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A04F-CED8-4511-AF79-D54DC9E252C5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5C035-B9C4-4D53-85A9-D3E34F881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797-9B8E-4AEB-A996-AE010081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6D4EA-0090-4664-B68B-35CFC224F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38" y="689709"/>
            <a:ext cx="9144000" cy="1139236"/>
          </a:xfrm>
        </p:spPr>
        <p:txBody>
          <a:bodyPr/>
          <a:lstStyle/>
          <a:p>
            <a:r>
              <a:rPr lang="en-US" dirty="0"/>
              <a:t>FCalPulse Updates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7E9020-A5D8-4F30-9FF3-C552A4BD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802" y="3602038"/>
            <a:ext cx="3565236" cy="1655762"/>
          </a:xfrm>
        </p:spPr>
        <p:txBody>
          <a:bodyPr/>
          <a:lstStyle/>
          <a:p>
            <a:r>
              <a:rPr lang="en-US" dirty="0"/>
              <a:t>May 6, 2021</a:t>
            </a:r>
          </a:p>
          <a:p>
            <a:r>
              <a:rPr lang="en-US" sz="1800" dirty="0"/>
              <a:t>Robert Walker</a:t>
            </a: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F0F0ED9-F217-4F5E-836A-326702E2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38" y="2169029"/>
            <a:ext cx="4940769" cy="352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51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66B6-F482-412F-AD44-29100829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6CE7-5358-46DD-BBFC-0E401FEA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49816" cy="4351338"/>
          </a:xfrm>
        </p:spPr>
        <p:txBody>
          <a:bodyPr>
            <a:normAutofit/>
          </a:bodyPr>
          <a:lstStyle/>
          <a:p>
            <a:r>
              <a:rPr lang="en-US" dirty="0"/>
              <a:t>Machine shop update.</a:t>
            </a:r>
          </a:p>
          <a:p>
            <a:pPr lvl="1"/>
            <a:r>
              <a:rPr lang="en-US" dirty="0"/>
              <a:t>Light guides were finished Friday – 4/31</a:t>
            </a:r>
          </a:p>
          <a:p>
            <a:pPr lvl="1"/>
            <a:r>
              <a:rPr lang="en-US" dirty="0"/>
              <a:t>Passed on to Sasha for final polishing and assembly</a:t>
            </a:r>
          </a:p>
          <a:p>
            <a:pPr lvl="2"/>
            <a:r>
              <a:rPr lang="en-US" dirty="0"/>
              <a:t>Tape and covers for scintillator assembly has been ordered – should arrive today. (Arrived today)</a:t>
            </a:r>
          </a:p>
          <a:p>
            <a:r>
              <a:rPr lang="en-US" dirty="0"/>
              <a:t>Remaining parts will be worked on next week.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9D4F1-9426-43A6-920A-64837BB4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E2A0FA-89E3-4931-8DCA-28590A21E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7" t="24739" r="15660" b="21053"/>
          <a:stretch/>
        </p:blipFill>
        <p:spPr>
          <a:xfrm rot="5400000">
            <a:off x="9622621" y="2001926"/>
            <a:ext cx="2275975" cy="2185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FA220-C065-4998-B967-C031BD34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97" y="497109"/>
            <a:ext cx="2612790" cy="27803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EAEBD9-92A5-45C9-AFCB-CECBEC940104}"/>
              </a:ext>
            </a:extLst>
          </p:cNvPr>
          <p:cNvCxnSpPr>
            <a:cxnSpLocks/>
          </p:cNvCxnSpPr>
          <p:nvPr/>
        </p:nvCxnSpPr>
        <p:spPr>
          <a:xfrm flipV="1">
            <a:off x="4222865" y="1296785"/>
            <a:ext cx="3770825" cy="8296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6E88A7C-815B-4FE7-9877-8918713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Foil R&amp;D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D3AB0-7C55-4B22-91B4-5763BEB9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098"/>
            <a:ext cx="7439526" cy="460725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Overlap of foil in final assembly was a concern.</a:t>
            </a:r>
          </a:p>
          <a:p>
            <a:r>
              <a:rPr lang="en-US" dirty="0"/>
              <a:t>Press was made smaller</a:t>
            </a:r>
          </a:p>
          <a:p>
            <a:pPr lvl="1"/>
            <a:r>
              <a:rPr lang="en-US" dirty="0"/>
              <a:t>Removed 1mm from sides to fit shorter foil lengths.</a:t>
            </a:r>
          </a:p>
          <a:p>
            <a:pPr lvl="1"/>
            <a:r>
              <a:rPr lang="en-US" dirty="0"/>
              <a:t>New foil dimensions: 9.9mm x 12.2mm</a:t>
            </a:r>
          </a:p>
          <a:p>
            <a:pPr lvl="1"/>
            <a:r>
              <a:rPr lang="en-US" dirty="0"/>
              <a:t>Easier to roll for installation. </a:t>
            </a:r>
          </a:p>
          <a:p>
            <a:pPr lvl="1"/>
            <a:r>
              <a:rPr lang="en-US" dirty="0"/>
              <a:t>Still have some overlap with installed foil.</a:t>
            </a:r>
          </a:p>
          <a:p>
            <a:pPr lvl="2"/>
            <a:r>
              <a:rPr lang="en-US" dirty="0"/>
              <a:t>Much better fit. </a:t>
            </a:r>
          </a:p>
          <a:p>
            <a:pPr lvl="1"/>
            <a:endParaRPr lang="en-US" dirty="0"/>
          </a:p>
          <a:p>
            <a:r>
              <a:rPr lang="en-US" dirty="0"/>
              <a:t>Delamination issues were solved with procedural updates. </a:t>
            </a:r>
          </a:p>
          <a:p>
            <a:pPr lvl="1"/>
            <a:r>
              <a:rPr lang="en-US" dirty="0"/>
              <a:t>Drying time for each step is important. </a:t>
            </a:r>
          </a:p>
          <a:p>
            <a:pPr lvl="1"/>
            <a:r>
              <a:rPr lang="en-US" dirty="0"/>
              <a:t>Added a 2</a:t>
            </a:r>
            <a:r>
              <a:rPr lang="en-US" baseline="30000" dirty="0"/>
              <a:t>nd</a:t>
            </a:r>
            <a:r>
              <a:rPr lang="en-US" dirty="0"/>
              <a:t> mixing step</a:t>
            </a:r>
          </a:p>
          <a:p>
            <a:pPr lvl="2"/>
            <a:r>
              <a:rPr lang="en-US" dirty="0"/>
              <a:t>After mixture is on foil.</a:t>
            </a:r>
          </a:p>
          <a:p>
            <a:pPr lvl="2"/>
            <a:r>
              <a:rPr lang="en-US" dirty="0"/>
              <a:t>Breaks up crust on the top of the mixture, allowing for additional drying before pressing.</a:t>
            </a:r>
          </a:p>
          <a:p>
            <a:pPr lvl="2"/>
            <a:r>
              <a:rPr lang="en-US" dirty="0"/>
              <a:t>Mixture gets more “sticky” as it dries.</a:t>
            </a:r>
          </a:p>
          <a:p>
            <a:pPr lvl="2"/>
            <a:r>
              <a:rPr lang="en-US" dirty="0"/>
              <a:t>Less mixture transferred to press. </a:t>
            </a:r>
          </a:p>
          <a:p>
            <a:pPr lvl="1"/>
            <a:r>
              <a:rPr lang="en-US" dirty="0"/>
              <a:t>Last layer of superglue is key</a:t>
            </a:r>
          </a:p>
          <a:p>
            <a:pPr lvl="2"/>
            <a:r>
              <a:rPr lang="en-US" dirty="0"/>
              <a:t>Much greater chance of failed rolling if top superglue layer is skipped.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BD961-DA07-4812-96F2-F6432A72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1FAB6-38B0-4258-A342-12F8B3D2C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75" t="30685" r="19710" b="17808"/>
          <a:stretch/>
        </p:blipFill>
        <p:spPr>
          <a:xfrm>
            <a:off x="8817279" y="3743664"/>
            <a:ext cx="2329841" cy="248869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817DAF-EBFC-4D72-A3C9-2D3B8124B9C5}"/>
              </a:ext>
            </a:extLst>
          </p:cNvPr>
          <p:cNvCxnSpPr>
            <a:cxnSpLocks/>
          </p:cNvCxnSpPr>
          <p:nvPr/>
        </p:nvCxnSpPr>
        <p:spPr>
          <a:xfrm>
            <a:off x="4222865" y="2126414"/>
            <a:ext cx="3800192" cy="295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0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C42E-1040-46DC-9FA1-8A5EC995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44A0-74CB-4CAE-B13F-1C519992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164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Full procedure success rate:</a:t>
            </a:r>
          </a:p>
          <a:p>
            <a:pPr lvl="1"/>
            <a:r>
              <a:rPr lang="en-US" dirty="0"/>
              <a:t>Was ~50%</a:t>
            </a:r>
          </a:p>
          <a:p>
            <a:pPr lvl="1"/>
            <a:r>
              <a:rPr lang="en-US" dirty="0"/>
              <a:t>Now ~90%</a:t>
            </a:r>
          </a:p>
          <a:p>
            <a:r>
              <a:rPr lang="en-US" dirty="0"/>
              <a:t>Removal of Teflon? </a:t>
            </a:r>
          </a:p>
          <a:p>
            <a:pPr lvl="1"/>
            <a:r>
              <a:rPr lang="en-US" dirty="0"/>
              <a:t>Outer Teflon layer will remain  </a:t>
            </a:r>
          </a:p>
          <a:p>
            <a:r>
              <a:rPr lang="en-US" dirty="0"/>
              <a:t>Rolled foil overlap</a:t>
            </a:r>
          </a:p>
          <a:p>
            <a:pPr lvl="1"/>
            <a:r>
              <a:rPr lang="en-US" dirty="0"/>
              <a:t>Improved with shorter foil length</a:t>
            </a:r>
          </a:p>
          <a:p>
            <a:r>
              <a:rPr lang="en-US" dirty="0"/>
              <a:t>Drying times</a:t>
            </a:r>
          </a:p>
          <a:p>
            <a:pPr lvl="1"/>
            <a:r>
              <a:rPr lang="en-US" dirty="0"/>
              <a:t>Finalized</a:t>
            </a:r>
          </a:p>
          <a:p>
            <a:r>
              <a:rPr lang="en-US" dirty="0"/>
              <a:t>Production foils and Teflon pieces</a:t>
            </a:r>
          </a:p>
          <a:p>
            <a:pPr lvl="1"/>
            <a:r>
              <a:rPr lang="en-US" dirty="0"/>
              <a:t>Cut and prepped with first superglue layer</a:t>
            </a:r>
          </a:p>
          <a:p>
            <a:pPr lvl="1"/>
            <a:r>
              <a:rPr lang="en-US" dirty="0"/>
              <a:t>Will probably cut more Teflon before shipping</a:t>
            </a:r>
          </a:p>
          <a:p>
            <a:pPr lvl="2"/>
            <a:r>
              <a:rPr lang="en-US" dirty="0"/>
              <a:t>3 pieces needed in procedure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B2569-41F5-40C6-987D-7EF63A52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18FB2-CE57-49FF-AC37-E4DE83CF5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0" b="14150"/>
          <a:stretch/>
        </p:blipFill>
        <p:spPr>
          <a:xfrm>
            <a:off x="6309397" y="1579679"/>
            <a:ext cx="5437844" cy="27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51-3060-42BA-BF39-C9ACEFD8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D7F4B-7740-4F36-81A6-05E4AB2D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writing procedure.</a:t>
            </a:r>
          </a:p>
          <a:p>
            <a:pPr lvl="1"/>
            <a:r>
              <a:rPr lang="en-US" dirty="0"/>
              <a:t>Needed new procedural pictures</a:t>
            </a:r>
          </a:p>
          <a:p>
            <a:pPr lvl="2"/>
            <a:r>
              <a:rPr lang="en-US" dirty="0"/>
              <a:t>Taken this morning, just need to place where needed. </a:t>
            </a:r>
          </a:p>
          <a:p>
            <a:r>
              <a:rPr lang="en-US" dirty="0"/>
              <a:t>Package and ship needed supplies.</a:t>
            </a:r>
          </a:p>
          <a:p>
            <a:r>
              <a:rPr lang="en-US" dirty="0"/>
              <a:t>Start working on multiple LabVIEW digitizer program</a:t>
            </a:r>
          </a:p>
          <a:p>
            <a:pPr lvl="1"/>
            <a:r>
              <a:rPr lang="en-US" dirty="0"/>
              <a:t>Our first attempt produced errors repeatably, why?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5B8D8-717D-4883-A68C-D84823D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299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FCalPulse Updates</vt:lpstr>
      <vt:lpstr>General Updates</vt:lpstr>
      <vt:lpstr>Source Foil R&amp;D updates</vt:lpstr>
      <vt:lpstr>Updates from last week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FCalPulseUpdates</dc:title>
  <dc:creator>Walker, Robert B - (rbwalker)</dc:creator>
  <cp:lastModifiedBy>Walker, Robert B - (rbwalker)</cp:lastModifiedBy>
  <cp:revision>40</cp:revision>
  <dcterms:created xsi:type="dcterms:W3CDTF">2021-04-22T16:36:50Z</dcterms:created>
  <dcterms:modified xsi:type="dcterms:W3CDTF">2021-05-06T21:26:21Z</dcterms:modified>
</cp:coreProperties>
</file>