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Robert B - (rbwalker)" initials="WRB(" lastIdx="1" clrIdx="0">
    <p:extLst>
      <p:ext uri="{19B8F6BF-5375-455C-9EA6-DF929625EA0E}">
        <p15:presenceInfo xmlns:p15="http://schemas.microsoft.com/office/powerpoint/2012/main" userId="S::rbwalker@email.arizona.edu::c6363aab-33a8-42e7-88e9-021e18f26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9BA-C223-4EDB-B11D-17A0F73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2E582-F93B-4CA7-96C6-971CC2D4A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9AC6-B846-4F8E-925C-DF15293C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01FD-90AB-405A-B1F6-7B47EA3E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61F-6361-4FC7-927D-3A4FB9B9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64DC-9B26-4295-99AF-2E7F30B8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9BE76-E3B4-4264-9C97-30802D5C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D8D1-1A5E-4EC7-B89C-F7F06C1B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830F-210C-43E9-B43B-F609908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1249-F34D-42D4-B2F8-A067C99D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512BA-081D-4C40-892E-5F66D3CA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16B-DFE6-48A7-AA6E-E434505E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B0FD-DE40-426B-9743-9225AC2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3AFB-DBF0-490C-BCE5-E5E8237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016-6F78-406E-9E98-8FD50EF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AEC-9A03-4C26-BA88-D44AA1EB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43B5-4171-43B9-86B3-16177767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FF3C-1513-462D-BE50-F117B72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DD48-8BAC-437F-B6D3-73F12A9F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2AC0-5B84-44BB-B937-832A0DD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184-C2C6-472F-A364-B76D28C6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C719D-CB68-41C1-8A51-A1442C9D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EE988-6795-4E3B-AB54-7022347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35DB-AB5A-4C2E-884C-99FE4331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92CB-F37E-4EB0-AA40-375422D7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77C3-23CE-42E6-8CF2-85CA28F3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B4EA-344C-40CD-8970-5E515698A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BA6AF-E270-4454-9650-ABB72D45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019A-DE3A-489B-B413-7528F550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A104-16F8-490D-A69C-8A9200E2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A5B1-44DD-408B-92E4-339DC195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1285-7CE9-4135-B417-F8D5AD2F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3193-BD3B-42F8-B602-50804436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349B-9C31-42A6-A52B-A2098C2E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758D8-BFCB-4676-A761-7EB035050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637BC-FAD9-4DF5-A8DE-F13C6163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80E36-D09D-4CC1-B37B-04D7CD64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D0BA6-455C-4442-B107-B1E965A6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44DF-7F4D-4252-9A66-B303E4F8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BDF1-1559-450A-B5AD-1B27CC2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68D8-47DE-47D5-A8EC-66CFAD8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66412-DD97-4E13-B3AD-221EBCA6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8506-8C8D-4B1C-A4B0-3277575F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311D-DBFD-475D-AE9C-F0BD49B5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6A08-E6F1-43B6-80A9-571C7F0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A4A9-E243-4DDF-BC07-A0B600D9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8BF-4B95-4297-8DC1-87489DC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5AD3-63AF-401E-B4A4-1BC513BB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7EA1-8069-4EC9-ACFA-B1A98443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E59DC-6EB1-4663-B634-D2F2B63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8DA2-8C13-46CE-B7A8-2FAEEC60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9417-4DB1-4819-9992-48F3F9B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25CF-DDDB-461F-88FA-566FB3B0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1DD5A-FEE7-4D5C-B46D-F8FDF456B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874E-6535-4B45-AF82-8F828C52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4CE2-73FB-44CE-8F7E-7D78494C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9861-24B1-4368-91E6-3B89CB58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2B4A-DA7B-4DB5-8F78-72FEC0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8AB1B-FF5D-4B41-8DAD-E166283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37D7-4E47-4BFA-A226-573C7C9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0E56-C0D3-42B5-87A7-CB642C1CA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F42C-99DC-453F-82EA-560FF820EB7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C035-B9C4-4D53-85A9-D3E34F88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797-9B8E-4AEB-A996-AE01008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6D4EA-0090-4664-B68B-35CFC224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FCalPulse Updates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7E9020-A5D8-4F30-9FF3-C552A4BD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April 22,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0F0ED9-F217-4F5E-836A-326702E2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5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6B6-F482-412F-AD44-2910082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6CE7-5358-46DD-BBFC-0E401FEA5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scintillators have shipped</a:t>
            </a:r>
          </a:p>
          <a:p>
            <a:pPr lvl="1"/>
            <a:r>
              <a:rPr lang="en-US" dirty="0"/>
              <a:t>Arrival now Friday 4/23.</a:t>
            </a:r>
          </a:p>
          <a:p>
            <a:r>
              <a:rPr lang="en-US" dirty="0"/>
              <a:t>Machine shop delays</a:t>
            </a:r>
          </a:p>
          <a:p>
            <a:pPr lvl="1"/>
            <a:r>
              <a:rPr lang="en-US" dirty="0"/>
              <a:t>2 machines went down, sick machinist for 3 days.</a:t>
            </a:r>
          </a:p>
          <a:p>
            <a:pPr lvl="1"/>
            <a:r>
              <a:rPr lang="en-US" dirty="0"/>
              <a:t>Unknown impact on timelines, last update 4/19.</a:t>
            </a:r>
          </a:p>
          <a:p>
            <a:r>
              <a:rPr lang="en-US" dirty="0"/>
              <a:t>Digitizer external clock</a:t>
            </a:r>
          </a:p>
          <a:p>
            <a:pPr lvl="1"/>
            <a:r>
              <a:rPr lang="en-US" dirty="0"/>
              <a:t>Dan completed the timing/power module, have powered an FAMP board (old), and connected external clocks to both digitizers.</a:t>
            </a:r>
          </a:p>
          <a:p>
            <a:pPr lvl="1"/>
            <a:r>
              <a:rPr lang="en-US" dirty="0"/>
              <a:t>A LabVIEW vi has been created to switch between internal and external clocks that can be added to the testing software.</a:t>
            </a:r>
          </a:p>
          <a:p>
            <a:pPr lvl="1"/>
            <a:r>
              <a:rPr lang="en-US" dirty="0"/>
              <a:t>How to implement same switch in Linux code needs to be discussed.  </a:t>
            </a:r>
          </a:p>
        </p:txBody>
      </p:sp>
    </p:spTree>
    <p:extLst>
      <p:ext uri="{BB962C8B-B14F-4D97-AF65-F5344CB8AC3E}">
        <p14:creationId xmlns:p14="http://schemas.microsoft.com/office/powerpoint/2010/main" val="37336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R&amp;D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3AB0-7C55-4B22-91B4-5763BEB9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source manufacturer: </a:t>
            </a:r>
          </a:p>
          <a:p>
            <a:pPr lvl="1"/>
            <a:r>
              <a:rPr lang="en-US" dirty="0"/>
              <a:t>Estimated salt mass used: 30-40mg.</a:t>
            </a:r>
          </a:p>
          <a:p>
            <a:pPr lvl="1"/>
            <a:r>
              <a:rPr lang="en-US" dirty="0"/>
              <a:t>Salt dried prior to use.</a:t>
            </a:r>
          </a:p>
          <a:p>
            <a:r>
              <a:rPr lang="en-US" dirty="0"/>
              <a:t>Bench tests now using approx. 40mg dried salt in tests.</a:t>
            </a:r>
          </a:p>
          <a:p>
            <a:r>
              <a:rPr lang="en-US" dirty="0"/>
              <a:t>Getting close to having a final formula and working procedure. </a:t>
            </a:r>
          </a:p>
          <a:p>
            <a:pPr lvl="1"/>
            <a:r>
              <a:rPr lang="en-US" dirty="0"/>
              <a:t>Outlined in the following slides.</a:t>
            </a:r>
          </a:p>
          <a:p>
            <a:r>
              <a:rPr lang="en-US" dirty="0"/>
              <a:t>Final “source” foil thickness: 350-450µm.</a:t>
            </a:r>
          </a:p>
          <a:p>
            <a:pPr lvl="1"/>
            <a:r>
              <a:rPr lang="en-US" dirty="0"/>
              <a:t>Includes 50.8µm Cu foil.</a:t>
            </a:r>
          </a:p>
        </p:txBody>
      </p:sp>
    </p:spTree>
    <p:extLst>
      <p:ext uri="{BB962C8B-B14F-4D97-AF65-F5344CB8AC3E}">
        <p14:creationId xmlns:p14="http://schemas.microsoft.com/office/powerpoint/2010/main" val="48090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“assembly”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3AB0-7C55-4B22-91B4-5763BEB9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Current working formula: 1 part salt: 55% (±2%) H</a:t>
            </a:r>
            <a:r>
              <a:rPr lang="en-US" baseline="-25000" dirty="0"/>
              <a:t>2</a:t>
            </a:r>
            <a:r>
              <a:rPr lang="en-US" dirty="0"/>
              <a:t>O: 80% (±5%) PVA 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Step 1: Measure out 40mg Strontium Chloride salt (now dried).</a:t>
            </a:r>
          </a:p>
          <a:p>
            <a:pPr marL="0" indent="0">
              <a:buNone/>
            </a:pPr>
            <a:r>
              <a:rPr lang="en-US" dirty="0"/>
              <a:t>Step 2: Measure out water (on foil being used).</a:t>
            </a:r>
          </a:p>
          <a:p>
            <a:pPr marL="0" indent="0">
              <a:buNone/>
            </a:pPr>
            <a:r>
              <a:rPr lang="en-US" dirty="0"/>
              <a:t>Step 3: Mix salt with water. </a:t>
            </a:r>
          </a:p>
          <a:p>
            <a:pPr marL="0" indent="0">
              <a:buNone/>
            </a:pPr>
            <a:r>
              <a:rPr lang="en-US" dirty="0"/>
              <a:t>Step 4: Measure out glue.</a:t>
            </a:r>
          </a:p>
          <a:p>
            <a:pPr marL="0" indent="0">
              <a:buNone/>
            </a:pPr>
            <a:r>
              <a:rPr lang="en-US" dirty="0"/>
              <a:t>Step 5: Mix until uniform solution forms. </a:t>
            </a:r>
          </a:p>
          <a:p>
            <a:pPr marL="0" indent="0">
              <a:buNone/>
            </a:pPr>
            <a:r>
              <a:rPr lang="en-US" dirty="0"/>
              <a:t>Step 6: Allow to dry slightly (30-45min by air, 5-15min with heat).</a:t>
            </a:r>
          </a:p>
          <a:p>
            <a:pPr marL="0" indent="0">
              <a:buNone/>
            </a:pPr>
            <a:r>
              <a:rPr lang="en-US" dirty="0"/>
              <a:t>Step 7: Press (between Teflon pieces, with weight). </a:t>
            </a:r>
          </a:p>
          <a:p>
            <a:pPr marL="0" indent="0">
              <a:buNone/>
            </a:pPr>
            <a:r>
              <a:rPr lang="en-US" dirty="0"/>
              <a:t>Step 8: Remove from press, remove bottom Teflon.</a:t>
            </a:r>
          </a:p>
          <a:p>
            <a:pPr marL="0" indent="0">
              <a:buNone/>
            </a:pPr>
            <a:r>
              <a:rPr lang="en-US" dirty="0"/>
              <a:t>Step 9: Dry with heat (45min – 1 hour with top Teflon layer in place).</a:t>
            </a:r>
          </a:p>
          <a:p>
            <a:pPr marL="0" indent="0">
              <a:buNone/>
            </a:pPr>
            <a:r>
              <a:rPr lang="en-US" dirty="0"/>
              <a:t>Step 10: Remove (carefully) the upper Teflon layer.</a:t>
            </a:r>
          </a:p>
          <a:p>
            <a:pPr marL="0" indent="0">
              <a:buNone/>
            </a:pPr>
            <a:r>
              <a:rPr lang="en-US" dirty="0"/>
              <a:t>Step 11: Allow to fully cure (overnight by air, at least 1 hour with heat).</a:t>
            </a:r>
          </a:p>
          <a:p>
            <a:pPr marL="0" indent="0">
              <a:buNone/>
            </a:pPr>
            <a:r>
              <a:rPr lang="en-US" dirty="0"/>
              <a:t>Step 12: Roll and insert into source holder following original procedure. </a:t>
            </a:r>
          </a:p>
          <a:p>
            <a:endParaRPr lang="en-US" dirty="0"/>
          </a:p>
        </p:txBody>
      </p:sp>
      <p:pic>
        <p:nvPicPr>
          <p:cNvPr id="5" name="Picture 4" descr="A picture containing accessory, case&#10;&#10;Description automatically generated">
            <a:extLst>
              <a:ext uri="{FF2B5EF4-FFF2-40B4-BE49-F238E27FC236}">
                <a16:creationId xmlns:a16="http://schemas.microsoft.com/office/drawing/2014/main" id="{B7BEA372-7100-483A-9036-B1D92EBF7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71" y="619919"/>
            <a:ext cx="1715428" cy="1962150"/>
          </a:xfrm>
          <a:prstGeom prst="rect">
            <a:avLst/>
          </a:prstGeom>
        </p:spPr>
      </p:pic>
      <p:pic>
        <p:nvPicPr>
          <p:cNvPr id="7" name="Picture 6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id="{DC09D8EC-4D85-4DDE-84E2-9270D08A8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47" y="2937020"/>
            <a:ext cx="2663896" cy="1501888"/>
          </a:xfrm>
          <a:prstGeom prst="rect">
            <a:avLst/>
          </a:prstGeom>
        </p:spPr>
      </p:pic>
      <p:pic>
        <p:nvPicPr>
          <p:cNvPr id="11" name="Picture 10" descr="A picture containing cheese, food&#10;&#10;Description automatically generated">
            <a:extLst>
              <a:ext uri="{FF2B5EF4-FFF2-40B4-BE49-F238E27FC236}">
                <a16:creationId xmlns:a16="http://schemas.microsoft.com/office/drawing/2014/main" id="{56A17490-EA7C-4BD1-A186-EEF56C59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68" y="4793859"/>
            <a:ext cx="2698375" cy="15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rolling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6258E-555D-4491-BE01-F0122FD2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Step 1: Place foil in rolling jig, source side down.</a:t>
            </a:r>
          </a:p>
          <a:p>
            <a:pPr marL="0" indent="0">
              <a:buNone/>
            </a:pPr>
            <a:r>
              <a:rPr lang="en-US" sz="2400" dirty="0"/>
              <a:t>Step 2: Place rod in slot.</a:t>
            </a:r>
          </a:p>
          <a:p>
            <a:pPr marL="0" indent="0">
              <a:buNone/>
            </a:pPr>
            <a:r>
              <a:rPr lang="en-US" sz="2400" dirty="0"/>
              <a:t>Step 3: Slide first layer together. </a:t>
            </a:r>
          </a:p>
          <a:p>
            <a:pPr marL="0" indent="0">
              <a:buNone/>
            </a:pPr>
            <a:r>
              <a:rPr lang="en-US" sz="2400" dirty="0"/>
              <a:t>Step 4: Slide second layer together.</a:t>
            </a:r>
          </a:p>
          <a:p>
            <a:pPr marL="0" indent="0">
              <a:buNone/>
            </a:pPr>
            <a:r>
              <a:rPr lang="en-US" sz="2400" dirty="0"/>
              <a:t>Step 5: Install top pieces.</a:t>
            </a:r>
          </a:p>
        </p:txBody>
      </p:sp>
      <p:pic>
        <p:nvPicPr>
          <p:cNvPr id="10" name="Picture 9" descr="A picture containing accessory, blue, case&#10;&#10;Description automatically generated">
            <a:extLst>
              <a:ext uri="{FF2B5EF4-FFF2-40B4-BE49-F238E27FC236}">
                <a16:creationId xmlns:a16="http://schemas.microsoft.com/office/drawing/2014/main" id="{EBF069B2-318E-4F5C-9E0F-1F01BFA7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5745" y="670718"/>
            <a:ext cx="2609850" cy="1957388"/>
          </a:xfrm>
          <a:prstGeom prst="rect">
            <a:avLst/>
          </a:prstGeom>
        </p:spPr>
      </p:pic>
      <p:pic>
        <p:nvPicPr>
          <p:cNvPr id="13" name="Picture 12" descr="A picture containing blue&#10;&#10;Description automatically generated">
            <a:extLst>
              <a:ext uri="{FF2B5EF4-FFF2-40B4-BE49-F238E27FC236}">
                <a16:creationId xmlns:a16="http://schemas.microsoft.com/office/drawing/2014/main" id="{126CF1FC-C3C4-413D-A6CC-468BCB798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23" y="3283159"/>
            <a:ext cx="3362325" cy="2521744"/>
          </a:xfrm>
          <a:prstGeom prst="rect">
            <a:avLst/>
          </a:prstGeom>
        </p:spPr>
      </p:pic>
      <p:pic>
        <p:nvPicPr>
          <p:cNvPr id="15" name="Picture 14" descr="A close-up of a piece of wood&#10;&#10;Description automatically generated with low confidence">
            <a:extLst>
              <a:ext uri="{FF2B5EF4-FFF2-40B4-BE49-F238E27FC236}">
                <a16:creationId xmlns:a16="http://schemas.microsoft.com/office/drawing/2014/main" id="{104A5133-1BE3-4B9A-AB67-8E90645D2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4167549"/>
            <a:ext cx="3276254" cy="2457191"/>
          </a:xfrm>
          <a:prstGeom prst="rect">
            <a:avLst/>
          </a:prstGeom>
        </p:spPr>
      </p:pic>
      <p:pic>
        <p:nvPicPr>
          <p:cNvPr id="16" name="Picture 15" descr="A picture containing blue&#10;&#10;Description automatically generated">
            <a:extLst>
              <a:ext uri="{FF2B5EF4-FFF2-40B4-BE49-F238E27FC236}">
                <a16:creationId xmlns:a16="http://schemas.microsoft.com/office/drawing/2014/main" id="{6494DB0D-73AB-4BAD-A73C-5D53B98AE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67549"/>
            <a:ext cx="3276254" cy="24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8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A47F-8F37-49A3-88A6-4EEAB7D3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rolling continued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668EA-A68B-422A-BAD7-3B2621A9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6: Gently separate the jig.</a:t>
            </a:r>
          </a:p>
          <a:p>
            <a:pPr marL="0" indent="0">
              <a:buNone/>
            </a:pPr>
            <a:r>
              <a:rPr lang="en-US" dirty="0"/>
              <a:t>Step 7: Align and install in source holder.</a:t>
            </a:r>
          </a:p>
          <a:p>
            <a:pPr marL="0" indent="0">
              <a:buNone/>
            </a:pPr>
            <a:r>
              <a:rPr lang="en-US" dirty="0"/>
              <a:t>Step 8: Gently push to bottom of tube.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blue, tool&#10;&#10;Description automatically generated">
            <a:extLst>
              <a:ext uri="{FF2B5EF4-FFF2-40B4-BE49-F238E27FC236}">
                <a16:creationId xmlns:a16="http://schemas.microsoft.com/office/drawing/2014/main" id="{863A1E28-209B-4357-AA1D-8835BCBD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13" y="454025"/>
            <a:ext cx="3657600" cy="2743200"/>
          </a:xfrm>
          <a:prstGeom prst="rect">
            <a:avLst/>
          </a:prstGeom>
        </p:spPr>
      </p:pic>
      <p:pic>
        <p:nvPicPr>
          <p:cNvPr id="9" name="Picture 8" descr="A picture containing blue&#10;&#10;Description automatically generated">
            <a:extLst>
              <a:ext uri="{FF2B5EF4-FFF2-40B4-BE49-F238E27FC236}">
                <a16:creationId xmlns:a16="http://schemas.microsoft.com/office/drawing/2014/main" id="{F1ED3E43-B5C3-49C9-8A56-AE652857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6613" y="3433763"/>
            <a:ext cx="3657600" cy="27432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4675261-B81E-4F41-9933-F0AE38F8D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r="20000"/>
          <a:stretch/>
        </p:blipFill>
        <p:spPr>
          <a:xfrm rot="5400000">
            <a:off x="4380998" y="3457785"/>
            <a:ext cx="2739731" cy="2682162"/>
          </a:xfrm>
          <a:prstGeom prst="rect">
            <a:avLst/>
          </a:prstGeom>
        </p:spPr>
      </p:pic>
      <p:pic>
        <p:nvPicPr>
          <p:cNvPr id="13" name="Picture 12" descr="A picture containing blue&#10;&#10;Description automatically generated">
            <a:extLst>
              <a:ext uri="{FF2B5EF4-FFF2-40B4-BE49-F238E27FC236}">
                <a16:creationId xmlns:a16="http://schemas.microsoft.com/office/drawing/2014/main" id="{6EE42E51-72E3-4348-AB41-4D48FB76C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3753722"/>
            <a:ext cx="3230988" cy="24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A47F-8F37-49A3-88A6-4EEAB7D3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foil rolling observations	</a:t>
            </a:r>
          </a:p>
        </p:txBody>
      </p:sp>
      <p:pic>
        <p:nvPicPr>
          <p:cNvPr id="10" name="Picture 9" descr="A picture containing outdoor, curb&#10;&#10;Description automatically generated">
            <a:extLst>
              <a:ext uri="{FF2B5EF4-FFF2-40B4-BE49-F238E27FC236}">
                <a16:creationId xmlns:a16="http://schemas.microsoft.com/office/drawing/2014/main" id="{25DB4B50-35C9-40A3-81C5-04BE1322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23279" r="36179" b="21090"/>
          <a:stretch/>
        </p:blipFill>
        <p:spPr>
          <a:xfrm>
            <a:off x="9830192" y="365125"/>
            <a:ext cx="1585382" cy="2580150"/>
          </a:xfrm>
          <a:prstGeom prst="rect">
            <a:avLst/>
          </a:prstGeom>
        </p:spPr>
      </p:pic>
      <p:pic>
        <p:nvPicPr>
          <p:cNvPr id="13" name="Picture 12" descr="A picture containing outdoor&#10;&#10;Description automatically generated">
            <a:extLst>
              <a:ext uri="{FF2B5EF4-FFF2-40B4-BE49-F238E27FC236}">
                <a16:creationId xmlns:a16="http://schemas.microsoft.com/office/drawing/2014/main" id="{A2ABF137-6898-4B66-B516-F6FEF818C7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0" t="22963" r="38378" b="19102"/>
          <a:stretch/>
        </p:blipFill>
        <p:spPr>
          <a:xfrm>
            <a:off x="7833050" y="1236027"/>
            <a:ext cx="1935368" cy="2580150"/>
          </a:xfrm>
          <a:prstGeom prst="rect">
            <a:avLst/>
          </a:prstGeom>
        </p:spPr>
      </p:pic>
      <p:pic>
        <p:nvPicPr>
          <p:cNvPr id="20" name="Content Placeholder 19" descr="A picture containing piece, food, slice, eaten&#10;&#10;Description automatically generated">
            <a:extLst>
              <a:ext uri="{FF2B5EF4-FFF2-40B4-BE49-F238E27FC236}">
                <a16:creationId xmlns:a16="http://schemas.microsoft.com/office/drawing/2014/main" id="{E38252AE-E453-4AA1-8A00-F97F41B16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9" r="14467"/>
          <a:stretch/>
        </p:blipFill>
        <p:spPr>
          <a:xfrm rot="5400000">
            <a:off x="8942174" y="3727758"/>
            <a:ext cx="2580151" cy="3264693"/>
          </a:xfrm>
        </p:spPr>
      </p:pic>
      <p:pic>
        <p:nvPicPr>
          <p:cNvPr id="22" name="Picture 21" descr="A loaf of bread on a blue surface&#10;&#10;Description automatically generated with medium confidence">
            <a:extLst>
              <a:ext uri="{FF2B5EF4-FFF2-40B4-BE49-F238E27FC236}">
                <a16:creationId xmlns:a16="http://schemas.microsoft.com/office/drawing/2014/main" id="{277DD68E-36A3-475A-9DCE-3CDE5850B1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19727" r="26415" b="9969"/>
          <a:stretch/>
        </p:blipFill>
        <p:spPr>
          <a:xfrm rot="5400000">
            <a:off x="6082971" y="4288422"/>
            <a:ext cx="2580151" cy="21433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EBC06D-4AFA-479F-B9D4-105A40009C7B}"/>
              </a:ext>
            </a:extLst>
          </p:cNvPr>
          <p:cNvSpPr txBox="1"/>
          <p:nvPr/>
        </p:nvSpPr>
        <p:spPr>
          <a:xfrm>
            <a:off x="532015" y="1770611"/>
            <a:ext cx="60225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glue ratio helps prevent cracking/separation when rolling.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Still losing some material from foil. Mostly along edges.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Collected and measured loss: 1.4mg and 2.2mg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let dry longer before removal of top Teflon.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amount of salt that comes off during this step.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1B5C10-CF87-4DA7-8FE6-317239F2E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82" y="4748720"/>
            <a:ext cx="2698374" cy="14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51-3060-42BA-BF39-C9ACEFD8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7F4B-7740-4F36-81A6-05E4AB2D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procedure.</a:t>
            </a:r>
          </a:p>
          <a:p>
            <a:pPr lvl="1"/>
            <a:r>
              <a:rPr lang="en-US" dirty="0"/>
              <a:t>Need to be able to consistently produce a source foil and install.</a:t>
            </a:r>
          </a:p>
          <a:p>
            <a:r>
              <a:rPr lang="en-US" dirty="0"/>
              <a:t>Produce the written procedure for manufacturers. </a:t>
            </a:r>
          </a:p>
          <a:p>
            <a:r>
              <a:rPr lang="en-US" dirty="0"/>
              <a:t>Package and ship needed supplies. </a:t>
            </a:r>
          </a:p>
          <a:p>
            <a:r>
              <a:rPr lang="en-US" dirty="0"/>
              <a:t>Start tackling other FCalPulse tasks.</a:t>
            </a:r>
          </a:p>
        </p:txBody>
      </p:sp>
    </p:spTree>
    <p:extLst>
      <p:ext uri="{BB962C8B-B14F-4D97-AF65-F5344CB8AC3E}">
        <p14:creationId xmlns:p14="http://schemas.microsoft.com/office/powerpoint/2010/main" val="1787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522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FCalPulse Updates</vt:lpstr>
      <vt:lpstr>General Updates</vt:lpstr>
      <vt:lpstr>Source Foil R&amp;D updates</vt:lpstr>
      <vt:lpstr>Source Foil “assembly” procedure</vt:lpstr>
      <vt:lpstr>Source foil rolling </vt:lpstr>
      <vt:lpstr>Source foil rolling continued </vt:lpstr>
      <vt:lpstr>Source foil rolling observations 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FCalPulseUpdates</dc:title>
  <dc:creator>Walker, Robert B - (rbwalker)</dc:creator>
  <cp:lastModifiedBy>Walker, Robert B - (rbwalker)</cp:lastModifiedBy>
  <cp:revision>16</cp:revision>
  <dcterms:created xsi:type="dcterms:W3CDTF">2021-04-22T16:36:50Z</dcterms:created>
  <dcterms:modified xsi:type="dcterms:W3CDTF">2021-04-22T22:50:12Z</dcterms:modified>
</cp:coreProperties>
</file>