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76" r:id="rId6"/>
    <p:sldId id="274" r:id="rId7"/>
    <p:sldId id="261" r:id="rId8"/>
    <p:sldId id="263" r:id="rId9"/>
    <p:sldId id="270" r:id="rId10"/>
    <p:sldId id="277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2CDD-0C52-4B28-A0EA-DAC5984C6856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8D7E-E1A2-42EF-A70E-E99E55F8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2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2CDD-0C52-4B28-A0EA-DAC5984C6856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8D7E-E1A2-42EF-A70E-E99E55F8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6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2CDD-0C52-4B28-A0EA-DAC5984C6856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8D7E-E1A2-42EF-A70E-E99E55F8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5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2CDD-0C52-4B28-A0EA-DAC5984C6856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8D7E-E1A2-42EF-A70E-E99E55F8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4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2CDD-0C52-4B28-A0EA-DAC5984C6856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8D7E-E1A2-42EF-A70E-E99E55F8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2CDD-0C52-4B28-A0EA-DAC5984C6856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8D7E-E1A2-42EF-A70E-E99E55F8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9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2CDD-0C52-4B28-A0EA-DAC5984C6856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8D7E-E1A2-42EF-A70E-E99E55F8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4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2CDD-0C52-4B28-A0EA-DAC5984C6856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8D7E-E1A2-42EF-A70E-E99E55F8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2CDD-0C52-4B28-A0EA-DAC5984C6856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8D7E-E1A2-42EF-A70E-E99E55F8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6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2CDD-0C52-4B28-A0EA-DAC5984C6856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8D7E-E1A2-42EF-A70E-E99E55F8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5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2CDD-0C52-4B28-A0EA-DAC5984C6856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8D7E-E1A2-42EF-A70E-E99E55F8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1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22CDD-0C52-4B28-A0EA-DAC5984C6856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78D7E-E1A2-42EF-A70E-E99E55F8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3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package" Target="../embeddings/Microsoft_Excel_Worksheet3.xlsx"/><Relationship Id="rId7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4.xlsx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Excel_Worksheet6.xls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package" Target="../embeddings/Microsoft_Excel_Worksheet7.xlsx"/><Relationship Id="rId7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8.xlsx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package" Target="../embeddings/Microsoft_Excel_Worksheet10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Forward Calorimeter Baseplane and FC1 Layer Sum Board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Tompkins</a:t>
            </a:r>
          </a:p>
          <a:p>
            <a:r>
              <a:rPr lang="en-US" dirty="0" smtClean="0"/>
              <a:t>30 June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scheme feasible?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Preliminary routing indicates this scheme will be easier to route than the original. </a:t>
            </a:r>
          </a:p>
          <a:p>
            <a:r>
              <a:rPr lang="en-US" dirty="0" smtClean="0"/>
              <a:t>The tower driver board connectors don’t need to be swapped.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Sum Board, Rev B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6705600" cy="306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Redesigned to equalize delay</a:t>
            </a:r>
          </a:p>
          <a:p>
            <a:r>
              <a:rPr lang="en-US" dirty="0" smtClean="0"/>
              <a:t>Now using single stage non-inverting summing circuits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LSB Block Diagram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914400"/>
            <a:ext cx="818197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8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Summing Stage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" y="1219200"/>
            <a:ext cx="9144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8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 A Prototype in Hand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30" y="1600200"/>
            <a:ext cx="8039539" cy="4525963"/>
          </a:xfrm>
        </p:spPr>
      </p:pic>
    </p:spTree>
    <p:extLst>
      <p:ext uri="{BB962C8B-B14F-4D97-AF65-F5344CB8AC3E}">
        <p14:creationId xmlns:p14="http://schemas.microsoft.com/office/powerpoint/2010/main" val="41115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TDR testing shows trace impedance very close to 50 Ohms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47018"/>
            <a:ext cx="8039539" cy="4525963"/>
          </a:xfrm>
        </p:spPr>
      </p:pic>
      <p:cxnSp>
        <p:nvCxnSpPr>
          <p:cNvPr id="11" name="Straight Arrow Connector 10"/>
          <p:cNvCxnSpPr/>
          <p:nvPr/>
        </p:nvCxnSpPr>
        <p:spPr>
          <a:xfrm flipH="1">
            <a:off x="5181600" y="2286000"/>
            <a:ext cx="1676400" cy="2209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68" y="4648200"/>
            <a:ext cx="14097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520213"/>
            <a:ext cx="7429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33" y="3810000"/>
            <a:ext cx="9620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8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from 5 traces on each of the 7 routing layers: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30" y="1600200"/>
            <a:ext cx="8039539" cy="4525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039539" cy="452596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4886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8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issues: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Non-plated through holes are flooded over.   </a:t>
            </a:r>
          </a:p>
          <a:p>
            <a:r>
              <a:rPr lang="en-US" dirty="0" smtClean="0"/>
              <a:t>Unused pads removed on all internal layers. This was done to minimize crosstalk and preserve the ground plane as much as possible.</a:t>
            </a:r>
          </a:p>
          <a:p>
            <a:r>
              <a:rPr lang="en-US" dirty="0" smtClean="0"/>
              <a:t>Current vertical dimension is at maximum for panel size. Any increase would require moving to the next larger panel size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27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major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mapping scheme is needed to be compatible with the Back End Readout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New Mapping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The Back End System requires LTDB0 to handle all of the FCAL 1 trigger groups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58725" y="2970413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79525" y="2975813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99925" y="4448813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LTDB1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385125" y="4447613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204125" y="3027413"/>
            <a:ext cx="2133600" cy="12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204125" y="3229613"/>
            <a:ext cx="2133600" cy="12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204125" y="3459413"/>
            <a:ext cx="2133600" cy="12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193925" y="3686813"/>
            <a:ext cx="2133600" cy="12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214325" y="4516013"/>
            <a:ext cx="2133600" cy="12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214325" y="4718213"/>
            <a:ext cx="2133600" cy="12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214325" y="4948013"/>
            <a:ext cx="2133600" cy="12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214325" y="5175413"/>
            <a:ext cx="2133600" cy="12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55498" y="3213081"/>
            <a:ext cx="76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LTDB0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392697" y="4721347"/>
            <a:ext cx="76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LTDB1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496767" y="3109847"/>
            <a:ext cx="638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AMC</a:t>
            </a:r>
          </a:p>
          <a:p>
            <a:r>
              <a:rPr lang="en-US" dirty="0" smtClean="0"/>
              <a:t>FC1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48099" y="4582847"/>
            <a:ext cx="735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AMC</a:t>
            </a:r>
          </a:p>
          <a:p>
            <a:r>
              <a:rPr lang="en-US" dirty="0" smtClean="0"/>
              <a:t>FC2/3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48106"/>
              </p:ext>
            </p:extLst>
          </p:nvPr>
        </p:nvGraphicFramePr>
        <p:xfrm>
          <a:off x="1143000" y="2946600"/>
          <a:ext cx="30575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Worksheet" r:id="rId3" imgW="3057635" imgH="961957" progId="Excel.Sheet.12">
                  <p:embed/>
                </p:oleObj>
              </mc:Choice>
              <mc:Fallback>
                <p:oleObj name="Worksheet" r:id="rId3" imgW="3057635" imgH="961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2946600"/>
                        <a:ext cx="305752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716448"/>
              </p:ext>
            </p:extLst>
          </p:nvPr>
        </p:nvGraphicFramePr>
        <p:xfrm>
          <a:off x="1146600" y="4425000"/>
          <a:ext cx="30575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Worksheet" r:id="rId5" imgW="3057635" imgH="961957" progId="Excel.Sheet.12">
                  <p:embed/>
                </p:oleObj>
              </mc:Choice>
              <mc:Fallback>
                <p:oleObj name="Worksheet" r:id="rId5" imgW="3057635" imgH="961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6600" y="4425000"/>
                        <a:ext cx="305752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76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LTDB0 Mapping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008447"/>
              </p:ext>
            </p:extLst>
          </p:nvPr>
        </p:nvGraphicFramePr>
        <p:xfrm>
          <a:off x="228600" y="1447800"/>
          <a:ext cx="19700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Worksheet" r:id="rId3" imgW="4886435" imgH="7934257" progId="Excel.Sheet.12">
                  <p:embed/>
                </p:oleObj>
              </mc:Choice>
              <mc:Fallback>
                <p:oleObj name="Worksheet" r:id="rId3" imgW="4886435" imgH="79342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447800"/>
                        <a:ext cx="19700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516365"/>
              </p:ext>
            </p:extLst>
          </p:nvPr>
        </p:nvGraphicFramePr>
        <p:xfrm>
          <a:off x="2438400" y="1447800"/>
          <a:ext cx="19478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Worksheet" r:id="rId5" imgW="4886435" imgH="8001000" progId="Excel.Sheet.12">
                  <p:embed/>
                </p:oleObj>
              </mc:Choice>
              <mc:Fallback>
                <p:oleObj name="Worksheet" r:id="rId5" imgW="4886435" imgH="8001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1447800"/>
                        <a:ext cx="1947863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353089"/>
              </p:ext>
            </p:extLst>
          </p:nvPr>
        </p:nvGraphicFramePr>
        <p:xfrm>
          <a:off x="4648200" y="1447800"/>
          <a:ext cx="19510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Worksheet" r:id="rId7" imgW="4886435" imgH="7991543" progId="Excel.Sheet.12">
                  <p:embed/>
                </p:oleObj>
              </mc:Choice>
              <mc:Fallback>
                <p:oleObj name="Worksheet" r:id="rId7" imgW="4886435" imgH="7991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8200" y="1447800"/>
                        <a:ext cx="195103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542760"/>
              </p:ext>
            </p:extLst>
          </p:nvPr>
        </p:nvGraphicFramePr>
        <p:xfrm>
          <a:off x="6858000" y="1447800"/>
          <a:ext cx="1981200" cy="4038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Worksheet" r:id="rId9" imgW="4886435" imgH="6305685" progId="Excel.Sheet.12">
                  <p:embed/>
                </p:oleObj>
              </mc:Choice>
              <mc:Fallback>
                <p:oleObj name="Worksheet" r:id="rId9" imgW="4886435" imgH="63056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58000" y="1447800"/>
                        <a:ext cx="1981200" cy="4038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52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874055"/>
              </p:ext>
            </p:extLst>
          </p:nvPr>
        </p:nvGraphicFramePr>
        <p:xfrm>
          <a:off x="228600" y="1295400"/>
          <a:ext cx="18605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Worksheet" r:id="rId3" imgW="4886435" imgH="7934257" progId="Excel.Sheet.12">
                  <p:embed/>
                </p:oleObj>
              </mc:Choice>
              <mc:Fallback>
                <p:oleObj name="Worksheet" r:id="rId3" imgW="4886435" imgH="79342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295400"/>
                        <a:ext cx="186055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06844"/>
              </p:ext>
            </p:extLst>
          </p:nvPr>
        </p:nvGraphicFramePr>
        <p:xfrm>
          <a:off x="2362200" y="1295400"/>
          <a:ext cx="192563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Worksheet" r:id="rId5" imgW="4886435" imgH="8001000" progId="Excel.Sheet.12">
                  <p:embed/>
                </p:oleObj>
              </mc:Choice>
              <mc:Fallback>
                <p:oleObj name="Worksheet" r:id="rId5" imgW="4886435" imgH="8001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2200" y="1295400"/>
                        <a:ext cx="1925638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515841"/>
              </p:ext>
            </p:extLst>
          </p:nvPr>
        </p:nvGraphicFramePr>
        <p:xfrm>
          <a:off x="4648200" y="1295400"/>
          <a:ext cx="19510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Worksheet" r:id="rId7" imgW="4886435" imgH="7991543" progId="Excel.Sheet.12">
                  <p:embed/>
                </p:oleObj>
              </mc:Choice>
              <mc:Fallback>
                <p:oleObj name="Worksheet" r:id="rId7" imgW="4886435" imgH="7991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8200" y="1295400"/>
                        <a:ext cx="195103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151939"/>
              </p:ext>
            </p:extLst>
          </p:nvPr>
        </p:nvGraphicFramePr>
        <p:xfrm>
          <a:off x="6934200" y="1295400"/>
          <a:ext cx="183356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Worksheet" r:id="rId9" imgW="4886435" imgH="6305685" progId="Excel.Sheet.12">
                  <p:embed/>
                </p:oleObj>
              </mc:Choice>
              <mc:Fallback>
                <p:oleObj name="Worksheet" r:id="rId9" imgW="4886435" imgH="63056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34200" y="1295400"/>
                        <a:ext cx="1833563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2286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LTDB1</a:t>
            </a:r>
            <a:r>
              <a:rPr lang="en-US" sz="2400" dirty="0" smtClean="0"/>
              <a:t> </a:t>
            </a:r>
            <a:r>
              <a:rPr lang="en-US" sz="4000" dirty="0" smtClean="0"/>
              <a:t>Mapping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196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Microsoft Excel Worksheet</vt:lpstr>
      <vt:lpstr>Forward Calorimeter Baseplane and FC1 Layer Sum Board</vt:lpstr>
      <vt:lpstr>Rev A Prototype in Hand</vt:lpstr>
      <vt:lpstr>TDR testing shows trace impedance very close to 50 Ohms</vt:lpstr>
      <vt:lpstr>Data from 5 traces on each of the 7 routing layers:</vt:lpstr>
      <vt:lpstr>Some issues:</vt:lpstr>
      <vt:lpstr>One major problem</vt:lpstr>
      <vt:lpstr>New Mapping Scheme</vt:lpstr>
      <vt:lpstr>LTDB0 Mapping</vt:lpstr>
      <vt:lpstr>PowerPoint Presentation</vt:lpstr>
      <vt:lpstr>Is this scheme feasible?</vt:lpstr>
      <vt:lpstr>Layer Sum Board, Rev B</vt:lpstr>
      <vt:lpstr>LSB Block Diagram</vt:lpstr>
      <vt:lpstr>Summing Stage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Forward Calorimeter Baseplane and Layer Sum Boards</dc:title>
  <dc:creator>tompkins</dc:creator>
  <cp:lastModifiedBy>tompkins</cp:lastModifiedBy>
  <cp:revision>24</cp:revision>
  <dcterms:created xsi:type="dcterms:W3CDTF">2015-06-29T21:13:41Z</dcterms:created>
  <dcterms:modified xsi:type="dcterms:W3CDTF">2015-06-30T01:38:11Z</dcterms:modified>
</cp:coreProperties>
</file>