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1" r:id="rId1"/>
  </p:sldMasterIdLst>
  <p:notesMasterIdLst>
    <p:notesMasterId r:id="rId32"/>
  </p:notesMasterIdLst>
  <p:handoutMasterIdLst>
    <p:handoutMasterId r:id="rId33"/>
  </p:handoutMasterIdLst>
  <p:sldIdLst>
    <p:sldId id="257" r:id="rId2"/>
    <p:sldId id="288" r:id="rId3"/>
    <p:sldId id="261" r:id="rId4"/>
    <p:sldId id="274" r:id="rId5"/>
    <p:sldId id="289" r:id="rId6"/>
    <p:sldId id="291" r:id="rId7"/>
    <p:sldId id="301" r:id="rId8"/>
    <p:sldId id="304" r:id="rId9"/>
    <p:sldId id="275" r:id="rId10"/>
    <p:sldId id="290" r:id="rId11"/>
    <p:sldId id="286" r:id="rId12"/>
    <p:sldId id="283" r:id="rId13"/>
    <p:sldId id="276" r:id="rId14"/>
    <p:sldId id="277" r:id="rId15"/>
    <p:sldId id="279" r:id="rId16"/>
    <p:sldId id="278" r:id="rId17"/>
    <p:sldId id="298" r:id="rId18"/>
    <p:sldId id="287" r:id="rId19"/>
    <p:sldId id="303" r:id="rId20"/>
    <p:sldId id="263" r:id="rId21"/>
    <p:sldId id="267" r:id="rId22"/>
    <p:sldId id="292" r:id="rId23"/>
    <p:sldId id="293" r:id="rId24"/>
    <p:sldId id="294" r:id="rId25"/>
    <p:sldId id="295" r:id="rId26"/>
    <p:sldId id="296" r:id="rId27"/>
    <p:sldId id="297" r:id="rId28"/>
    <p:sldId id="305" r:id="rId29"/>
    <p:sldId id="300" r:id="rId30"/>
    <p:sldId id="302" r:id="rId31"/>
  </p:sldIdLst>
  <p:sldSz cx="9144000" cy="6858000" type="screen4x3"/>
  <p:notesSz cx="6985000" cy="9271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000" kern="1200">
        <a:solidFill>
          <a:srgbClr val="000000"/>
        </a:solidFill>
        <a:latin typeface="Comic Sans MS" pitchFamily="66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000" kern="1200">
        <a:solidFill>
          <a:srgbClr val="000000"/>
        </a:solidFill>
        <a:latin typeface="Comic Sans MS" pitchFamily="66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000" kern="1200">
        <a:solidFill>
          <a:srgbClr val="000000"/>
        </a:solidFill>
        <a:latin typeface="Comic Sans MS" pitchFamily="66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000" kern="1200">
        <a:solidFill>
          <a:srgbClr val="000000"/>
        </a:solidFill>
        <a:latin typeface="Comic Sans MS" pitchFamily="66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000" kern="1200">
        <a:solidFill>
          <a:srgbClr val="000000"/>
        </a:solidFill>
        <a:latin typeface="Comic Sans MS" pitchFamily="66" charset="0"/>
        <a:ea typeface="+mn-ea"/>
        <a:cs typeface="+mn-cs"/>
      </a:defRPr>
    </a:lvl5pPr>
    <a:lvl6pPr marL="2286000" algn="l" defTabSz="914400" rtl="0" eaLnBrk="1" latinLnBrk="0" hangingPunct="1">
      <a:defRPr sz="2000" kern="1200">
        <a:solidFill>
          <a:srgbClr val="000000"/>
        </a:solidFill>
        <a:latin typeface="Comic Sans MS" pitchFamily="66" charset="0"/>
        <a:ea typeface="+mn-ea"/>
        <a:cs typeface="+mn-cs"/>
      </a:defRPr>
    </a:lvl6pPr>
    <a:lvl7pPr marL="2743200" algn="l" defTabSz="914400" rtl="0" eaLnBrk="1" latinLnBrk="0" hangingPunct="1">
      <a:defRPr sz="2000" kern="1200">
        <a:solidFill>
          <a:srgbClr val="000000"/>
        </a:solidFill>
        <a:latin typeface="Comic Sans MS" pitchFamily="66" charset="0"/>
        <a:ea typeface="+mn-ea"/>
        <a:cs typeface="+mn-cs"/>
      </a:defRPr>
    </a:lvl7pPr>
    <a:lvl8pPr marL="3200400" algn="l" defTabSz="914400" rtl="0" eaLnBrk="1" latinLnBrk="0" hangingPunct="1">
      <a:defRPr sz="2000" kern="1200">
        <a:solidFill>
          <a:srgbClr val="000000"/>
        </a:solidFill>
        <a:latin typeface="Comic Sans MS" pitchFamily="66" charset="0"/>
        <a:ea typeface="+mn-ea"/>
        <a:cs typeface="+mn-cs"/>
      </a:defRPr>
    </a:lvl8pPr>
    <a:lvl9pPr marL="3657600" algn="l" defTabSz="914400" rtl="0" eaLnBrk="1" latinLnBrk="0" hangingPunct="1">
      <a:defRPr sz="2000" kern="1200">
        <a:solidFill>
          <a:srgbClr val="000000"/>
        </a:solidFill>
        <a:latin typeface="Comic Sans MS" pitchFamily="66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339933"/>
    <a:srgbClr val="0000CC"/>
    <a:srgbClr val="990099"/>
    <a:srgbClr val="FF0000"/>
    <a:srgbClr val="CC3300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0" autoAdjust="0"/>
    <p:restoredTop sz="94655" autoAdjust="0"/>
  </p:normalViewPr>
  <p:slideViewPr>
    <p:cSldViewPr snapToGrid="0">
      <p:cViewPr>
        <p:scale>
          <a:sx n="200" d="100"/>
          <a:sy n="200" d="100"/>
        </p:scale>
        <p:origin x="2196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206"/>
    </p:cViewPr>
  </p:sorterViewPr>
  <p:notesViewPr>
    <p:cSldViewPr snapToGrid="0">
      <p:cViewPr varScale="1">
        <p:scale>
          <a:sx n="67" d="100"/>
          <a:sy n="67" d="100"/>
        </p:scale>
        <p:origin x="-1938" y="-84"/>
      </p:cViewPr>
      <p:guideLst>
        <p:guide orient="horz" pos="2920"/>
        <p:guide pos="220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27363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9" tIns="45715" rIns="91429" bIns="45715" numCol="1" anchor="t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601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57638" y="0"/>
            <a:ext cx="3027362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9" tIns="45715" rIns="91429" bIns="45715" numCol="1" anchor="t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602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07450"/>
            <a:ext cx="3027363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9" tIns="45715" rIns="91429" bIns="45715" numCol="1" anchor="b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602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57638" y="8807450"/>
            <a:ext cx="3027362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9" tIns="45715" rIns="91429" bIns="45715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A98B0B8A-8F64-407C-9332-86D0D5A9352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7102373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27363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9" tIns="45715" rIns="91429" bIns="45715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chemeClr val="tx1"/>
                </a:solidFill>
                <a:latin typeface="Tahoma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57638" y="0"/>
            <a:ext cx="3027362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9" tIns="45715" rIns="91429" bIns="45715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solidFill>
                  <a:schemeClr val="tx1"/>
                </a:solidFill>
                <a:latin typeface="Tahoma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63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74750" y="695325"/>
            <a:ext cx="4635500" cy="34766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789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0275" y="4403725"/>
            <a:ext cx="5124450" cy="417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9" tIns="45715" rIns="91429" bIns="457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noProof="0" smtClean="0"/>
              <a:t>Click to edit Master text styles</a:t>
            </a:r>
          </a:p>
          <a:p>
            <a:pPr lvl="1"/>
            <a:r>
              <a:rPr lang="en-US" altLang="en-US" noProof="0" smtClean="0"/>
              <a:t>Second level</a:t>
            </a:r>
          </a:p>
          <a:p>
            <a:pPr lvl="2"/>
            <a:r>
              <a:rPr lang="en-US" altLang="en-US" noProof="0" smtClean="0"/>
              <a:t>Third level</a:t>
            </a:r>
          </a:p>
          <a:p>
            <a:pPr lvl="3"/>
            <a:r>
              <a:rPr lang="en-US" altLang="en-US" noProof="0" smtClean="0"/>
              <a:t>Fourth level</a:t>
            </a:r>
          </a:p>
          <a:p>
            <a:pPr lvl="4"/>
            <a:r>
              <a:rPr lang="en-US" altLang="en-US" noProof="0" smtClean="0"/>
              <a:t>Fifth level</a:t>
            </a:r>
          </a:p>
        </p:txBody>
      </p:sp>
      <p:sp>
        <p:nvSpPr>
          <p:cNvPr id="3789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07450"/>
            <a:ext cx="3027363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9" tIns="45715" rIns="91429" bIns="45715" numCol="1" anchor="b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chemeClr val="tx1"/>
                </a:solidFill>
                <a:latin typeface="Tahoma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789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57638" y="8807450"/>
            <a:ext cx="3027362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9" tIns="45715" rIns="91429" bIns="45715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solidFill>
                  <a:schemeClr val="tx1"/>
                </a:solidFill>
                <a:latin typeface="Tahoma" charset="0"/>
              </a:defRPr>
            </a:lvl1pPr>
          </a:lstStyle>
          <a:p>
            <a:pPr>
              <a:defRPr/>
            </a:pPr>
            <a:fld id="{0057A53C-4525-4B11-8B77-4512964CAEA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8503883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77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grpSp>
          <p:nvGrpSpPr>
            <p:cNvPr id="5" name="Group 2"/>
            <p:cNvGrpSpPr>
              <a:grpSpLocks/>
            </p:cNvGrpSpPr>
            <p:nvPr/>
          </p:nvGrpSpPr>
          <p:grpSpPr bwMode="auto">
            <a:xfrm>
              <a:off x="0" y="0"/>
              <a:ext cx="5760" cy="4320"/>
              <a:chOff x="0" y="0"/>
              <a:chExt cx="5760" cy="4320"/>
            </a:xfrm>
          </p:grpSpPr>
          <p:sp>
            <p:nvSpPr>
              <p:cNvPr id="15" name="Rectangle 3"/>
              <p:cNvSpPr>
                <a:spLocks noChangeArrowheads="1"/>
              </p:cNvSpPr>
              <p:nvPr/>
            </p:nvSpPr>
            <p:spPr bwMode="ltGray">
              <a:xfrm>
                <a:off x="2112" y="0"/>
                <a:ext cx="3648" cy="96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000">
                    <a:solidFill>
                      <a:srgbClr val="000000"/>
                    </a:solidFill>
                    <a:latin typeface="Comic Sans MS" pitchFamily="66" charset="0"/>
                  </a:defRPr>
                </a:lvl1pPr>
                <a:lvl2pPr marL="742950" indent="-285750" eaLnBrk="0" hangingPunct="0">
                  <a:defRPr sz="2000">
                    <a:solidFill>
                      <a:srgbClr val="000000"/>
                    </a:solidFill>
                    <a:latin typeface="Comic Sans MS" pitchFamily="66" charset="0"/>
                  </a:defRPr>
                </a:lvl2pPr>
                <a:lvl3pPr marL="1143000" indent="-228600" eaLnBrk="0" hangingPunct="0">
                  <a:defRPr sz="2000">
                    <a:solidFill>
                      <a:srgbClr val="000000"/>
                    </a:solidFill>
                    <a:latin typeface="Comic Sans MS" pitchFamily="66" charset="0"/>
                  </a:defRPr>
                </a:lvl3pPr>
                <a:lvl4pPr marL="1600200" indent="-228600" eaLnBrk="0" hangingPunct="0">
                  <a:defRPr sz="2000">
                    <a:solidFill>
                      <a:srgbClr val="000000"/>
                    </a:solidFill>
                    <a:latin typeface="Comic Sans MS" pitchFamily="66" charset="0"/>
                  </a:defRPr>
                </a:lvl4pPr>
                <a:lvl5pPr marL="2057400" indent="-228600" eaLnBrk="0" hangingPunct="0">
                  <a:defRPr sz="2000">
                    <a:solidFill>
                      <a:srgbClr val="000000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0000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0000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0000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0000"/>
                    </a:solidFill>
                    <a:latin typeface="Comic Sans MS" pitchFamily="66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grpSp>
            <p:nvGrpSpPr>
              <p:cNvPr id="16" name="Group 4"/>
              <p:cNvGrpSpPr>
                <a:grpSpLocks/>
              </p:cNvGrpSpPr>
              <p:nvPr userDrawn="1"/>
            </p:nvGrpSpPr>
            <p:grpSpPr bwMode="auto">
              <a:xfrm>
                <a:off x="0" y="0"/>
                <a:ext cx="5760" cy="4320"/>
                <a:chOff x="0" y="0"/>
                <a:chExt cx="5760" cy="4320"/>
              </a:xfrm>
            </p:grpSpPr>
            <p:sp>
              <p:nvSpPr>
                <p:cNvPr id="18" name="Line 5"/>
                <p:cNvSpPr>
                  <a:spLocks noChangeShapeType="1"/>
                </p:cNvSpPr>
                <p:nvPr/>
              </p:nvSpPr>
              <p:spPr bwMode="white">
                <a:xfrm>
                  <a:off x="0" y="192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9" name="Line 6"/>
                <p:cNvSpPr>
                  <a:spLocks noChangeShapeType="1"/>
                </p:cNvSpPr>
                <p:nvPr/>
              </p:nvSpPr>
              <p:spPr bwMode="white">
                <a:xfrm>
                  <a:off x="0" y="384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" name="Line 7"/>
                <p:cNvSpPr>
                  <a:spLocks noChangeShapeType="1"/>
                </p:cNvSpPr>
                <p:nvPr/>
              </p:nvSpPr>
              <p:spPr bwMode="white">
                <a:xfrm>
                  <a:off x="0" y="576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" name="Line 8"/>
                <p:cNvSpPr>
                  <a:spLocks noChangeShapeType="1"/>
                </p:cNvSpPr>
                <p:nvPr/>
              </p:nvSpPr>
              <p:spPr bwMode="white">
                <a:xfrm>
                  <a:off x="0" y="768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2" name="Line 9"/>
                <p:cNvSpPr>
                  <a:spLocks noChangeShapeType="1"/>
                </p:cNvSpPr>
                <p:nvPr/>
              </p:nvSpPr>
              <p:spPr bwMode="white">
                <a:xfrm>
                  <a:off x="0" y="960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" name="Line 10"/>
                <p:cNvSpPr>
                  <a:spLocks noChangeShapeType="1"/>
                </p:cNvSpPr>
                <p:nvPr/>
              </p:nvSpPr>
              <p:spPr bwMode="white">
                <a:xfrm>
                  <a:off x="0" y="1152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" name="Line 11"/>
                <p:cNvSpPr>
                  <a:spLocks noChangeShapeType="1"/>
                </p:cNvSpPr>
                <p:nvPr/>
              </p:nvSpPr>
              <p:spPr bwMode="white">
                <a:xfrm>
                  <a:off x="0" y="1344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5" name="Line 12"/>
                <p:cNvSpPr>
                  <a:spLocks noChangeShapeType="1"/>
                </p:cNvSpPr>
                <p:nvPr/>
              </p:nvSpPr>
              <p:spPr bwMode="white">
                <a:xfrm>
                  <a:off x="0" y="1536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6" name="Line 13"/>
                <p:cNvSpPr>
                  <a:spLocks noChangeShapeType="1"/>
                </p:cNvSpPr>
                <p:nvPr/>
              </p:nvSpPr>
              <p:spPr bwMode="white">
                <a:xfrm>
                  <a:off x="0" y="1728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7" name="Line 14"/>
                <p:cNvSpPr>
                  <a:spLocks noChangeShapeType="1"/>
                </p:cNvSpPr>
                <p:nvPr/>
              </p:nvSpPr>
              <p:spPr bwMode="white">
                <a:xfrm>
                  <a:off x="0" y="1920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8" name="Line 15"/>
                <p:cNvSpPr>
                  <a:spLocks noChangeShapeType="1"/>
                </p:cNvSpPr>
                <p:nvPr/>
              </p:nvSpPr>
              <p:spPr bwMode="white">
                <a:xfrm>
                  <a:off x="0" y="2112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9" name="Line 16"/>
                <p:cNvSpPr>
                  <a:spLocks noChangeShapeType="1"/>
                </p:cNvSpPr>
                <p:nvPr/>
              </p:nvSpPr>
              <p:spPr bwMode="white">
                <a:xfrm>
                  <a:off x="0" y="2304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0" name="Line 17"/>
                <p:cNvSpPr>
                  <a:spLocks noChangeShapeType="1"/>
                </p:cNvSpPr>
                <p:nvPr/>
              </p:nvSpPr>
              <p:spPr bwMode="white">
                <a:xfrm>
                  <a:off x="0" y="2496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" name="Line 18"/>
                <p:cNvSpPr>
                  <a:spLocks noChangeShapeType="1"/>
                </p:cNvSpPr>
                <p:nvPr/>
              </p:nvSpPr>
              <p:spPr bwMode="white">
                <a:xfrm>
                  <a:off x="0" y="2688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2" name="Line 19"/>
                <p:cNvSpPr>
                  <a:spLocks noChangeShapeType="1"/>
                </p:cNvSpPr>
                <p:nvPr/>
              </p:nvSpPr>
              <p:spPr bwMode="white">
                <a:xfrm>
                  <a:off x="0" y="2880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3" name="Line 20"/>
                <p:cNvSpPr>
                  <a:spLocks noChangeShapeType="1"/>
                </p:cNvSpPr>
                <p:nvPr/>
              </p:nvSpPr>
              <p:spPr bwMode="white">
                <a:xfrm>
                  <a:off x="0" y="3072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4" name="Line 21"/>
                <p:cNvSpPr>
                  <a:spLocks noChangeShapeType="1"/>
                </p:cNvSpPr>
                <p:nvPr/>
              </p:nvSpPr>
              <p:spPr bwMode="white">
                <a:xfrm>
                  <a:off x="0" y="3264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5" name="Line 22"/>
                <p:cNvSpPr>
                  <a:spLocks noChangeShapeType="1"/>
                </p:cNvSpPr>
                <p:nvPr/>
              </p:nvSpPr>
              <p:spPr bwMode="white">
                <a:xfrm>
                  <a:off x="0" y="3456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6" name="Line 23"/>
                <p:cNvSpPr>
                  <a:spLocks noChangeShapeType="1"/>
                </p:cNvSpPr>
                <p:nvPr/>
              </p:nvSpPr>
              <p:spPr bwMode="white">
                <a:xfrm>
                  <a:off x="0" y="3648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7" name="Line 24"/>
                <p:cNvSpPr>
                  <a:spLocks noChangeShapeType="1"/>
                </p:cNvSpPr>
                <p:nvPr/>
              </p:nvSpPr>
              <p:spPr bwMode="white">
                <a:xfrm>
                  <a:off x="0" y="3840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8" name="Line 25"/>
                <p:cNvSpPr>
                  <a:spLocks noChangeShapeType="1"/>
                </p:cNvSpPr>
                <p:nvPr/>
              </p:nvSpPr>
              <p:spPr bwMode="white">
                <a:xfrm>
                  <a:off x="0" y="4032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9" name="Line 26"/>
                <p:cNvSpPr>
                  <a:spLocks noChangeShapeType="1"/>
                </p:cNvSpPr>
                <p:nvPr/>
              </p:nvSpPr>
              <p:spPr bwMode="white">
                <a:xfrm>
                  <a:off x="0" y="4224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0" name="Line 27"/>
                <p:cNvSpPr>
                  <a:spLocks noChangeShapeType="1"/>
                </p:cNvSpPr>
                <p:nvPr/>
              </p:nvSpPr>
              <p:spPr bwMode="white">
                <a:xfrm>
                  <a:off x="192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1" name="Line 28"/>
                <p:cNvSpPr>
                  <a:spLocks noChangeShapeType="1"/>
                </p:cNvSpPr>
                <p:nvPr/>
              </p:nvSpPr>
              <p:spPr bwMode="white">
                <a:xfrm>
                  <a:off x="384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2" name="Line 29"/>
                <p:cNvSpPr>
                  <a:spLocks noChangeShapeType="1"/>
                </p:cNvSpPr>
                <p:nvPr/>
              </p:nvSpPr>
              <p:spPr bwMode="white">
                <a:xfrm>
                  <a:off x="576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3" name="Line 30"/>
                <p:cNvSpPr>
                  <a:spLocks noChangeShapeType="1"/>
                </p:cNvSpPr>
                <p:nvPr/>
              </p:nvSpPr>
              <p:spPr bwMode="white">
                <a:xfrm>
                  <a:off x="768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4" name="Line 31"/>
                <p:cNvSpPr>
                  <a:spLocks noChangeShapeType="1"/>
                </p:cNvSpPr>
                <p:nvPr/>
              </p:nvSpPr>
              <p:spPr bwMode="white">
                <a:xfrm>
                  <a:off x="960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5" name="Line 32"/>
                <p:cNvSpPr>
                  <a:spLocks noChangeShapeType="1"/>
                </p:cNvSpPr>
                <p:nvPr/>
              </p:nvSpPr>
              <p:spPr bwMode="white">
                <a:xfrm>
                  <a:off x="1152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6" name="Line 33"/>
                <p:cNvSpPr>
                  <a:spLocks noChangeShapeType="1"/>
                </p:cNvSpPr>
                <p:nvPr/>
              </p:nvSpPr>
              <p:spPr bwMode="white">
                <a:xfrm>
                  <a:off x="1344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7" name="Line 34"/>
                <p:cNvSpPr>
                  <a:spLocks noChangeShapeType="1"/>
                </p:cNvSpPr>
                <p:nvPr/>
              </p:nvSpPr>
              <p:spPr bwMode="white">
                <a:xfrm>
                  <a:off x="1536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8" name="Line 35"/>
                <p:cNvSpPr>
                  <a:spLocks noChangeShapeType="1"/>
                </p:cNvSpPr>
                <p:nvPr/>
              </p:nvSpPr>
              <p:spPr bwMode="white">
                <a:xfrm>
                  <a:off x="1728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9" name="Line 36"/>
                <p:cNvSpPr>
                  <a:spLocks noChangeShapeType="1"/>
                </p:cNvSpPr>
                <p:nvPr/>
              </p:nvSpPr>
              <p:spPr bwMode="white">
                <a:xfrm>
                  <a:off x="1920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0" name="Line 37"/>
                <p:cNvSpPr>
                  <a:spLocks noChangeShapeType="1"/>
                </p:cNvSpPr>
                <p:nvPr/>
              </p:nvSpPr>
              <p:spPr bwMode="white">
                <a:xfrm>
                  <a:off x="2112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1" name="Line 38"/>
                <p:cNvSpPr>
                  <a:spLocks noChangeShapeType="1"/>
                </p:cNvSpPr>
                <p:nvPr/>
              </p:nvSpPr>
              <p:spPr bwMode="white">
                <a:xfrm>
                  <a:off x="2304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2" name="Line 39"/>
                <p:cNvSpPr>
                  <a:spLocks noChangeShapeType="1"/>
                </p:cNvSpPr>
                <p:nvPr/>
              </p:nvSpPr>
              <p:spPr bwMode="white">
                <a:xfrm>
                  <a:off x="2496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3" name="Line 40"/>
                <p:cNvSpPr>
                  <a:spLocks noChangeShapeType="1"/>
                </p:cNvSpPr>
                <p:nvPr/>
              </p:nvSpPr>
              <p:spPr bwMode="white">
                <a:xfrm>
                  <a:off x="2688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4" name="Line 41"/>
                <p:cNvSpPr>
                  <a:spLocks noChangeShapeType="1"/>
                </p:cNvSpPr>
                <p:nvPr/>
              </p:nvSpPr>
              <p:spPr bwMode="white">
                <a:xfrm>
                  <a:off x="2880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5" name="Line 42"/>
                <p:cNvSpPr>
                  <a:spLocks noChangeShapeType="1"/>
                </p:cNvSpPr>
                <p:nvPr/>
              </p:nvSpPr>
              <p:spPr bwMode="white">
                <a:xfrm>
                  <a:off x="3072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" name="Line 43"/>
                <p:cNvSpPr>
                  <a:spLocks noChangeShapeType="1"/>
                </p:cNvSpPr>
                <p:nvPr/>
              </p:nvSpPr>
              <p:spPr bwMode="white">
                <a:xfrm>
                  <a:off x="3264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7" name="Line 44"/>
                <p:cNvSpPr>
                  <a:spLocks noChangeShapeType="1"/>
                </p:cNvSpPr>
                <p:nvPr/>
              </p:nvSpPr>
              <p:spPr bwMode="white">
                <a:xfrm>
                  <a:off x="3456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8" name="Line 45"/>
                <p:cNvSpPr>
                  <a:spLocks noChangeShapeType="1"/>
                </p:cNvSpPr>
                <p:nvPr/>
              </p:nvSpPr>
              <p:spPr bwMode="white">
                <a:xfrm>
                  <a:off x="3648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9" name="Line 46"/>
                <p:cNvSpPr>
                  <a:spLocks noChangeShapeType="1"/>
                </p:cNvSpPr>
                <p:nvPr/>
              </p:nvSpPr>
              <p:spPr bwMode="white">
                <a:xfrm>
                  <a:off x="3840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0" name="Line 47"/>
                <p:cNvSpPr>
                  <a:spLocks noChangeShapeType="1"/>
                </p:cNvSpPr>
                <p:nvPr/>
              </p:nvSpPr>
              <p:spPr bwMode="white">
                <a:xfrm>
                  <a:off x="4032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1" name="Line 48"/>
                <p:cNvSpPr>
                  <a:spLocks noChangeShapeType="1"/>
                </p:cNvSpPr>
                <p:nvPr/>
              </p:nvSpPr>
              <p:spPr bwMode="white">
                <a:xfrm>
                  <a:off x="4224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2" name="Line 49"/>
                <p:cNvSpPr>
                  <a:spLocks noChangeShapeType="1"/>
                </p:cNvSpPr>
                <p:nvPr/>
              </p:nvSpPr>
              <p:spPr bwMode="white">
                <a:xfrm>
                  <a:off x="4416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3" name="Line 50"/>
                <p:cNvSpPr>
                  <a:spLocks noChangeShapeType="1"/>
                </p:cNvSpPr>
                <p:nvPr/>
              </p:nvSpPr>
              <p:spPr bwMode="white">
                <a:xfrm>
                  <a:off x="4608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4" name="Line 51"/>
                <p:cNvSpPr>
                  <a:spLocks noChangeShapeType="1"/>
                </p:cNvSpPr>
                <p:nvPr/>
              </p:nvSpPr>
              <p:spPr bwMode="white">
                <a:xfrm>
                  <a:off x="4800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5" name="Line 52"/>
                <p:cNvSpPr>
                  <a:spLocks noChangeShapeType="1"/>
                </p:cNvSpPr>
                <p:nvPr/>
              </p:nvSpPr>
              <p:spPr bwMode="white">
                <a:xfrm>
                  <a:off x="4992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" name="Line 53"/>
                <p:cNvSpPr>
                  <a:spLocks noChangeShapeType="1"/>
                </p:cNvSpPr>
                <p:nvPr/>
              </p:nvSpPr>
              <p:spPr bwMode="white">
                <a:xfrm>
                  <a:off x="5184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" name="Line 54"/>
                <p:cNvSpPr>
                  <a:spLocks noChangeShapeType="1"/>
                </p:cNvSpPr>
                <p:nvPr/>
              </p:nvSpPr>
              <p:spPr bwMode="white">
                <a:xfrm>
                  <a:off x="5376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8" name="Line 55"/>
                <p:cNvSpPr>
                  <a:spLocks noChangeShapeType="1"/>
                </p:cNvSpPr>
                <p:nvPr/>
              </p:nvSpPr>
              <p:spPr bwMode="white">
                <a:xfrm>
                  <a:off x="5568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17" name="Line 56"/>
              <p:cNvSpPr>
                <a:spLocks noChangeShapeType="1"/>
              </p:cNvSpPr>
              <p:nvPr/>
            </p:nvSpPr>
            <p:spPr bwMode="ltGray">
              <a:xfrm>
                <a:off x="5568" y="0"/>
                <a:ext cx="0" cy="1488"/>
              </a:xfrm>
              <a:prstGeom prst="line">
                <a:avLst/>
              </a:prstGeom>
              <a:noFill/>
              <a:ln w="9525">
                <a:solidFill>
                  <a:schemeClr val="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6" name="Group 76"/>
            <p:cNvGrpSpPr>
              <a:grpSpLocks/>
            </p:cNvGrpSpPr>
            <p:nvPr userDrawn="1"/>
          </p:nvGrpSpPr>
          <p:grpSpPr bwMode="auto">
            <a:xfrm>
              <a:off x="3" y="559"/>
              <a:ext cx="4192" cy="1796"/>
              <a:chOff x="3" y="559"/>
              <a:chExt cx="4192" cy="1796"/>
            </a:xfrm>
          </p:grpSpPr>
          <p:sp>
            <p:nvSpPr>
              <p:cNvPr id="11" name="Line 65"/>
              <p:cNvSpPr>
                <a:spLocks noChangeShapeType="1"/>
              </p:cNvSpPr>
              <p:nvPr/>
            </p:nvSpPr>
            <p:spPr bwMode="ltGray">
              <a:xfrm>
                <a:off x="506" y="559"/>
                <a:ext cx="0" cy="1796"/>
              </a:xfrm>
              <a:prstGeom prst="line">
                <a:avLst/>
              </a:prstGeom>
              <a:noFill/>
              <a:ln w="9525">
                <a:solidFill>
                  <a:schemeClr val="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" name="Line 63"/>
              <p:cNvSpPr>
                <a:spLocks noChangeShapeType="1"/>
              </p:cNvSpPr>
              <p:nvPr/>
            </p:nvSpPr>
            <p:spPr bwMode="ltGray">
              <a:xfrm flipH="1" flipV="1">
                <a:off x="3" y="1924"/>
                <a:ext cx="3211" cy="1"/>
              </a:xfrm>
              <a:prstGeom prst="line">
                <a:avLst/>
              </a:prstGeom>
              <a:noFill/>
              <a:ln w="9525">
                <a:solidFill>
                  <a:schemeClr val="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" name="Line 64"/>
              <p:cNvSpPr>
                <a:spLocks noChangeShapeType="1"/>
              </p:cNvSpPr>
              <p:nvPr/>
            </p:nvSpPr>
            <p:spPr bwMode="ltGray">
              <a:xfrm flipH="1" flipV="1">
                <a:off x="384" y="938"/>
                <a:ext cx="3811" cy="1"/>
              </a:xfrm>
              <a:prstGeom prst="line">
                <a:avLst/>
              </a:prstGeom>
              <a:noFill/>
              <a:ln w="9525">
                <a:solidFill>
                  <a:schemeClr val="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" name="Arc 66"/>
              <p:cNvSpPr>
                <a:spLocks/>
              </p:cNvSpPr>
              <p:nvPr/>
            </p:nvSpPr>
            <p:spPr bwMode="ltGray">
              <a:xfrm rot="16200000" flipH="1">
                <a:off x="426" y="860"/>
                <a:ext cx="156" cy="157"/>
              </a:xfrm>
              <a:custGeom>
                <a:avLst/>
                <a:gdLst>
                  <a:gd name="T0" fmla="*/ 76 w 43195"/>
                  <a:gd name="T1" fmla="*/ 0 h 43200"/>
                  <a:gd name="T2" fmla="*/ 0 w 43195"/>
                  <a:gd name="T3" fmla="*/ 80 h 43200"/>
                  <a:gd name="T4" fmla="*/ 78 w 43195"/>
                  <a:gd name="T5" fmla="*/ 79 h 432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3195" h="43200" fill="none" extrusionOk="0">
                    <a:moveTo>
                      <a:pt x="21114" y="5"/>
                    </a:moveTo>
                    <a:cubicBezTo>
                      <a:pt x="21274" y="1"/>
                      <a:pt x="21434" y="-1"/>
                      <a:pt x="21595" y="0"/>
                    </a:cubicBezTo>
                    <a:cubicBezTo>
                      <a:pt x="33524" y="0"/>
                      <a:pt x="43195" y="9670"/>
                      <a:pt x="43195" y="21600"/>
                    </a:cubicBezTo>
                    <a:cubicBezTo>
                      <a:pt x="43195" y="33529"/>
                      <a:pt x="33524" y="43200"/>
                      <a:pt x="21595" y="43200"/>
                    </a:cubicBezTo>
                    <a:cubicBezTo>
                      <a:pt x="9843" y="43200"/>
                      <a:pt x="247" y="33805"/>
                      <a:pt x="-1" y="22056"/>
                    </a:cubicBezTo>
                  </a:path>
                  <a:path w="43195" h="43200" stroke="0" extrusionOk="0">
                    <a:moveTo>
                      <a:pt x="21114" y="5"/>
                    </a:moveTo>
                    <a:cubicBezTo>
                      <a:pt x="21274" y="1"/>
                      <a:pt x="21434" y="-1"/>
                      <a:pt x="21595" y="0"/>
                    </a:cubicBezTo>
                    <a:cubicBezTo>
                      <a:pt x="33524" y="0"/>
                      <a:pt x="43195" y="9670"/>
                      <a:pt x="43195" y="21600"/>
                    </a:cubicBezTo>
                    <a:cubicBezTo>
                      <a:pt x="43195" y="33529"/>
                      <a:pt x="33524" y="43200"/>
                      <a:pt x="21595" y="43200"/>
                    </a:cubicBezTo>
                    <a:cubicBezTo>
                      <a:pt x="9843" y="43200"/>
                      <a:pt x="247" y="33805"/>
                      <a:pt x="-1" y="22056"/>
                    </a:cubicBezTo>
                    <a:lnTo>
                      <a:pt x="21595" y="21600"/>
                    </a:lnTo>
                    <a:lnTo>
                      <a:pt x="21114" y="5"/>
                    </a:lnTo>
                    <a:close/>
                  </a:path>
                </a:pathLst>
              </a:custGeom>
              <a:noFill/>
              <a:ln w="9525">
                <a:solidFill>
                  <a:schemeClr val="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7" name="Group 75"/>
            <p:cNvGrpSpPr>
              <a:grpSpLocks/>
            </p:cNvGrpSpPr>
            <p:nvPr userDrawn="1"/>
          </p:nvGrpSpPr>
          <p:grpSpPr bwMode="auto">
            <a:xfrm>
              <a:off x="1480" y="1952"/>
              <a:ext cx="3808" cy="1812"/>
              <a:chOff x="1480" y="1952"/>
              <a:chExt cx="3808" cy="1812"/>
            </a:xfrm>
          </p:grpSpPr>
          <p:sp>
            <p:nvSpPr>
              <p:cNvPr id="8" name="Line 67"/>
              <p:cNvSpPr>
                <a:spLocks noChangeShapeType="1"/>
              </p:cNvSpPr>
              <p:nvPr/>
            </p:nvSpPr>
            <p:spPr bwMode="ltGray">
              <a:xfrm flipV="1">
                <a:off x="1480" y="3442"/>
                <a:ext cx="3808" cy="0"/>
              </a:xfrm>
              <a:prstGeom prst="line">
                <a:avLst/>
              </a:prstGeom>
              <a:noFill/>
              <a:ln w="9525">
                <a:solidFill>
                  <a:schemeClr val="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" name="Line 68"/>
              <p:cNvSpPr>
                <a:spLocks noChangeShapeType="1"/>
              </p:cNvSpPr>
              <p:nvPr/>
            </p:nvSpPr>
            <p:spPr bwMode="ltGray">
              <a:xfrm flipH="1">
                <a:off x="5172" y="1952"/>
                <a:ext cx="0" cy="1812"/>
              </a:xfrm>
              <a:prstGeom prst="line">
                <a:avLst/>
              </a:prstGeom>
              <a:noFill/>
              <a:ln w="9525">
                <a:solidFill>
                  <a:schemeClr val="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" name="Arc 69"/>
              <p:cNvSpPr>
                <a:spLocks/>
              </p:cNvSpPr>
              <p:nvPr/>
            </p:nvSpPr>
            <p:spPr bwMode="ltGray">
              <a:xfrm rot="5400000">
                <a:off x="5097" y="3346"/>
                <a:ext cx="156" cy="157"/>
              </a:xfrm>
              <a:custGeom>
                <a:avLst/>
                <a:gdLst>
                  <a:gd name="T0" fmla="*/ 76 w 43195"/>
                  <a:gd name="T1" fmla="*/ 0 h 43200"/>
                  <a:gd name="T2" fmla="*/ 0 w 43195"/>
                  <a:gd name="T3" fmla="*/ 80 h 43200"/>
                  <a:gd name="T4" fmla="*/ 78 w 43195"/>
                  <a:gd name="T5" fmla="*/ 79 h 432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3195" h="43200" fill="none" extrusionOk="0">
                    <a:moveTo>
                      <a:pt x="21114" y="5"/>
                    </a:moveTo>
                    <a:cubicBezTo>
                      <a:pt x="21274" y="1"/>
                      <a:pt x="21434" y="-1"/>
                      <a:pt x="21595" y="0"/>
                    </a:cubicBezTo>
                    <a:cubicBezTo>
                      <a:pt x="33524" y="0"/>
                      <a:pt x="43195" y="9670"/>
                      <a:pt x="43195" y="21600"/>
                    </a:cubicBezTo>
                    <a:cubicBezTo>
                      <a:pt x="43195" y="33529"/>
                      <a:pt x="33524" y="43200"/>
                      <a:pt x="21595" y="43200"/>
                    </a:cubicBezTo>
                    <a:cubicBezTo>
                      <a:pt x="9843" y="43200"/>
                      <a:pt x="247" y="33805"/>
                      <a:pt x="-1" y="22056"/>
                    </a:cubicBezTo>
                  </a:path>
                  <a:path w="43195" h="43200" stroke="0" extrusionOk="0">
                    <a:moveTo>
                      <a:pt x="21114" y="5"/>
                    </a:moveTo>
                    <a:cubicBezTo>
                      <a:pt x="21274" y="1"/>
                      <a:pt x="21434" y="-1"/>
                      <a:pt x="21595" y="0"/>
                    </a:cubicBezTo>
                    <a:cubicBezTo>
                      <a:pt x="33524" y="0"/>
                      <a:pt x="43195" y="9670"/>
                      <a:pt x="43195" y="21600"/>
                    </a:cubicBezTo>
                    <a:cubicBezTo>
                      <a:pt x="43195" y="33529"/>
                      <a:pt x="33524" y="43200"/>
                      <a:pt x="21595" y="43200"/>
                    </a:cubicBezTo>
                    <a:cubicBezTo>
                      <a:pt x="9843" y="43200"/>
                      <a:pt x="247" y="33805"/>
                      <a:pt x="-1" y="22056"/>
                    </a:cubicBezTo>
                    <a:lnTo>
                      <a:pt x="21595" y="21600"/>
                    </a:lnTo>
                    <a:lnTo>
                      <a:pt x="21114" y="5"/>
                    </a:lnTo>
                    <a:close/>
                  </a:path>
                </a:pathLst>
              </a:custGeom>
              <a:noFill/>
              <a:ln w="9525">
                <a:solidFill>
                  <a:schemeClr val="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6201" name="Rectangle 57"/>
          <p:cNvSpPr>
            <a:spLocks noGrp="1" noChangeArrowheads="1"/>
          </p:cNvSpPr>
          <p:nvPr>
            <p:ph type="ctrTitle"/>
          </p:nvPr>
        </p:nvSpPr>
        <p:spPr>
          <a:xfrm>
            <a:off x="990600" y="17526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altLang="en-US" noProof="0" smtClean="0"/>
              <a:t>Click to edit Master title style</a:t>
            </a:r>
          </a:p>
        </p:txBody>
      </p:sp>
      <p:sp>
        <p:nvSpPr>
          <p:cNvPr id="6202" name="Rectangle 58" descr="Rectangle: Click to edit Master text styles&#10;Second level&#10;Third level&#10;Fourth level&#10;Fifth level"/>
          <p:cNvSpPr>
            <a:spLocks noGrp="1" noChangeArrowheads="1"/>
          </p:cNvSpPr>
          <p:nvPr>
            <p:ph type="subTitle" idx="1"/>
          </p:nvPr>
        </p:nvSpPr>
        <p:spPr>
          <a:xfrm>
            <a:off x="990600" y="3309938"/>
            <a:ext cx="64008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/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</a:p>
        </p:txBody>
      </p:sp>
      <p:sp>
        <p:nvSpPr>
          <p:cNvPr id="69" name="Rectangle 71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altLang="en-US" smtClean="0"/>
              <a:t>28 May 2015</a:t>
            </a:r>
            <a:endParaRPr lang="en-US" altLang="en-US"/>
          </a:p>
        </p:txBody>
      </p:sp>
      <p:sp>
        <p:nvSpPr>
          <p:cNvPr id="70" name="Rectangle 72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altLang="en-US"/>
              <a:t>J. Rutherfoord</a:t>
            </a:r>
          </a:p>
        </p:txBody>
      </p:sp>
      <p:sp>
        <p:nvSpPr>
          <p:cNvPr id="71" name="Rectangle 7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C9038BD-43F1-4BC9-8C42-E7BA000BB4D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987664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28 May 2015</a:t>
            </a:r>
            <a:endParaRPr lang="en-US" altLang="en-US"/>
          </a:p>
        </p:txBody>
      </p:sp>
      <p:sp>
        <p:nvSpPr>
          <p:cNvPr id="5" name="Rectangle 6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J. Rutherfoord</a:t>
            </a:r>
          </a:p>
        </p:txBody>
      </p:sp>
      <p:sp>
        <p:nvSpPr>
          <p:cNvPr id="6" name="Rectangle 7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D52A13-0FBE-4197-8735-3A496EE6B22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127199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10350" y="304800"/>
            <a:ext cx="2000250" cy="5715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304800"/>
            <a:ext cx="5848350" cy="5715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28 May 2015</a:t>
            </a:r>
            <a:endParaRPr lang="en-US" altLang="en-US"/>
          </a:p>
        </p:txBody>
      </p:sp>
      <p:sp>
        <p:nvSpPr>
          <p:cNvPr id="5" name="Rectangle 6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J. Rutherfoord</a:t>
            </a:r>
          </a:p>
        </p:txBody>
      </p:sp>
      <p:sp>
        <p:nvSpPr>
          <p:cNvPr id="6" name="Rectangle 7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C75472-8B1C-401D-A22E-B392D41D4A8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188124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28 May 2015</a:t>
            </a:r>
            <a:endParaRPr lang="en-US" altLang="en-US"/>
          </a:p>
        </p:txBody>
      </p:sp>
      <p:sp>
        <p:nvSpPr>
          <p:cNvPr id="5" name="Rectangle 6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J. Rutherfoord</a:t>
            </a:r>
          </a:p>
        </p:txBody>
      </p:sp>
      <p:sp>
        <p:nvSpPr>
          <p:cNvPr id="6" name="Rectangle 7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E9ECA8-FB96-447D-ADCC-67494938585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136819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6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28 May 2015</a:t>
            </a:r>
            <a:endParaRPr lang="en-US" altLang="en-US"/>
          </a:p>
        </p:txBody>
      </p:sp>
      <p:sp>
        <p:nvSpPr>
          <p:cNvPr id="5" name="Rectangle 6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J. Rutherfoord</a:t>
            </a:r>
          </a:p>
        </p:txBody>
      </p:sp>
      <p:sp>
        <p:nvSpPr>
          <p:cNvPr id="6" name="Rectangle 7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CB84FD-FB3B-4A70-A9CA-F1306C98281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609810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9050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0600" y="19050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28 May 2015</a:t>
            </a:r>
            <a:endParaRPr lang="en-US" altLang="en-US"/>
          </a:p>
        </p:txBody>
      </p:sp>
      <p:sp>
        <p:nvSpPr>
          <p:cNvPr id="6" name="Rectangle 6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J. Rutherfoord</a:t>
            </a:r>
          </a:p>
        </p:txBody>
      </p:sp>
      <p:sp>
        <p:nvSpPr>
          <p:cNvPr id="7" name="Rectangle 7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D5F37F-ACDF-4587-88B4-29E9C5FED35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07170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6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28 May 2015</a:t>
            </a:r>
            <a:endParaRPr lang="en-US" altLang="en-US"/>
          </a:p>
        </p:txBody>
      </p:sp>
      <p:sp>
        <p:nvSpPr>
          <p:cNvPr id="8" name="Rectangle 6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J. Rutherfoord</a:t>
            </a:r>
          </a:p>
        </p:txBody>
      </p:sp>
      <p:sp>
        <p:nvSpPr>
          <p:cNvPr id="9" name="Rectangle 7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6F6D85-54A0-49A1-8B59-6D490B9476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00442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6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28 May 2015</a:t>
            </a:r>
            <a:endParaRPr lang="en-US" altLang="en-US"/>
          </a:p>
        </p:txBody>
      </p:sp>
      <p:sp>
        <p:nvSpPr>
          <p:cNvPr id="4" name="Rectangle 6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J. Rutherfoord</a:t>
            </a:r>
          </a:p>
        </p:txBody>
      </p:sp>
      <p:sp>
        <p:nvSpPr>
          <p:cNvPr id="5" name="Rectangle 7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9AA368-E9AE-4CD2-9699-3FE979F5EBC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571871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28 May 2015</a:t>
            </a:r>
            <a:endParaRPr lang="en-US" altLang="en-US"/>
          </a:p>
        </p:txBody>
      </p:sp>
      <p:sp>
        <p:nvSpPr>
          <p:cNvPr id="3" name="Rectangle 6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J. Rutherfoord</a:t>
            </a:r>
          </a:p>
        </p:txBody>
      </p:sp>
      <p:sp>
        <p:nvSpPr>
          <p:cNvPr id="4" name="Rectangle 7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5EA206-FE66-42D0-AC4F-F2FB4F377A7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950067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28 May 2015</a:t>
            </a:r>
            <a:endParaRPr lang="en-US" altLang="en-US"/>
          </a:p>
        </p:txBody>
      </p:sp>
      <p:sp>
        <p:nvSpPr>
          <p:cNvPr id="6" name="Rectangle 6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J. Rutherfoord</a:t>
            </a:r>
          </a:p>
        </p:txBody>
      </p:sp>
      <p:sp>
        <p:nvSpPr>
          <p:cNvPr id="7" name="Rectangle 7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B8702A-4F84-4829-AB49-BAEF8D14CE9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086789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28 May 2015</a:t>
            </a:r>
            <a:endParaRPr lang="en-US" altLang="en-US"/>
          </a:p>
        </p:txBody>
      </p:sp>
      <p:sp>
        <p:nvSpPr>
          <p:cNvPr id="6" name="Rectangle 6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J. Rutherfoord</a:t>
            </a:r>
          </a:p>
        </p:txBody>
      </p:sp>
      <p:sp>
        <p:nvSpPr>
          <p:cNvPr id="7" name="Rectangle 7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5B5026-17B8-4C7F-A993-5444A8456D7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80735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grpSp>
          <p:nvGrpSpPr>
            <p:cNvPr id="1032" name="Group 3"/>
            <p:cNvGrpSpPr>
              <a:grpSpLocks/>
            </p:cNvGrpSpPr>
            <p:nvPr/>
          </p:nvGrpSpPr>
          <p:grpSpPr bwMode="auto">
            <a:xfrm>
              <a:off x="0" y="0"/>
              <a:ext cx="5760" cy="4320"/>
              <a:chOff x="0" y="0"/>
              <a:chExt cx="5760" cy="4320"/>
            </a:xfrm>
          </p:grpSpPr>
          <p:grpSp>
            <p:nvGrpSpPr>
              <p:cNvPr id="1039" name="Group 4"/>
              <p:cNvGrpSpPr>
                <a:grpSpLocks/>
              </p:cNvGrpSpPr>
              <p:nvPr/>
            </p:nvGrpSpPr>
            <p:grpSpPr bwMode="auto">
              <a:xfrm>
                <a:off x="0" y="192"/>
                <a:ext cx="5760" cy="4032"/>
                <a:chOff x="0" y="192"/>
                <a:chExt cx="5760" cy="4032"/>
              </a:xfrm>
            </p:grpSpPr>
            <p:sp>
              <p:nvSpPr>
                <p:cNvPr id="1070" name="Line 5"/>
                <p:cNvSpPr>
                  <a:spLocks noChangeShapeType="1"/>
                </p:cNvSpPr>
                <p:nvPr/>
              </p:nvSpPr>
              <p:spPr bwMode="white">
                <a:xfrm>
                  <a:off x="0" y="192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71" name="Line 6"/>
                <p:cNvSpPr>
                  <a:spLocks noChangeShapeType="1"/>
                </p:cNvSpPr>
                <p:nvPr/>
              </p:nvSpPr>
              <p:spPr bwMode="white">
                <a:xfrm>
                  <a:off x="0" y="384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72" name="Line 7"/>
                <p:cNvSpPr>
                  <a:spLocks noChangeShapeType="1"/>
                </p:cNvSpPr>
                <p:nvPr/>
              </p:nvSpPr>
              <p:spPr bwMode="white">
                <a:xfrm>
                  <a:off x="0" y="576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73" name="Line 8"/>
                <p:cNvSpPr>
                  <a:spLocks noChangeShapeType="1"/>
                </p:cNvSpPr>
                <p:nvPr/>
              </p:nvSpPr>
              <p:spPr bwMode="white">
                <a:xfrm>
                  <a:off x="0" y="768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74" name="Line 9"/>
                <p:cNvSpPr>
                  <a:spLocks noChangeShapeType="1"/>
                </p:cNvSpPr>
                <p:nvPr/>
              </p:nvSpPr>
              <p:spPr bwMode="white">
                <a:xfrm>
                  <a:off x="0" y="960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75" name="Line 10"/>
                <p:cNvSpPr>
                  <a:spLocks noChangeShapeType="1"/>
                </p:cNvSpPr>
                <p:nvPr/>
              </p:nvSpPr>
              <p:spPr bwMode="white">
                <a:xfrm>
                  <a:off x="0" y="1152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76" name="Line 11"/>
                <p:cNvSpPr>
                  <a:spLocks noChangeShapeType="1"/>
                </p:cNvSpPr>
                <p:nvPr/>
              </p:nvSpPr>
              <p:spPr bwMode="white">
                <a:xfrm>
                  <a:off x="0" y="1344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77" name="Line 12"/>
                <p:cNvSpPr>
                  <a:spLocks noChangeShapeType="1"/>
                </p:cNvSpPr>
                <p:nvPr/>
              </p:nvSpPr>
              <p:spPr bwMode="white">
                <a:xfrm>
                  <a:off x="0" y="1536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78" name="Line 13"/>
                <p:cNvSpPr>
                  <a:spLocks noChangeShapeType="1"/>
                </p:cNvSpPr>
                <p:nvPr/>
              </p:nvSpPr>
              <p:spPr bwMode="white">
                <a:xfrm>
                  <a:off x="0" y="1728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79" name="Line 14"/>
                <p:cNvSpPr>
                  <a:spLocks noChangeShapeType="1"/>
                </p:cNvSpPr>
                <p:nvPr/>
              </p:nvSpPr>
              <p:spPr bwMode="white">
                <a:xfrm>
                  <a:off x="0" y="1920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80" name="Line 15"/>
                <p:cNvSpPr>
                  <a:spLocks noChangeShapeType="1"/>
                </p:cNvSpPr>
                <p:nvPr/>
              </p:nvSpPr>
              <p:spPr bwMode="white">
                <a:xfrm>
                  <a:off x="0" y="2112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81" name="Line 16"/>
                <p:cNvSpPr>
                  <a:spLocks noChangeShapeType="1"/>
                </p:cNvSpPr>
                <p:nvPr/>
              </p:nvSpPr>
              <p:spPr bwMode="white">
                <a:xfrm>
                  <a:off x="0" y="2304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82" name="Line 17"/>
                <p:cNvSpPr>
                  <a:spLocks noChangeShapeType="1"/>
                </p:cNvSpPr>
                <p:nvPr/>
              </p:nvSpPr>
              <p:spPr bwMode="white">
                <a:xfrm>
                  <a:off x="0" y="2496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83" name="Line 18"/>
                <p:cNvSpPr>
                  <a:spLocks noChangeShapeType="1"/>
                </p:cNvSpPr>
                <p:nvPr/>
              </p:nvSpPr>
              <p:spPr bwMode="white">
                <a:xfrm>
                  <a:off x="0" y="2688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84" name="Line 19"/>
                <p:cNvSpPr>
                  <a:spLocks noChangeShapeType="1"/>
                </p:cNvSpPr>
                <p:nvPr/>
              </p:nvSpPr>
              <p:spPr bwMode="white">
                <a:xfrm>
                  <a:off x="0" y="2880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85" name="Line 20"/>
                <p:cNvSpPr>
                  <a:spLocks noChangeShapeType="1"/>
                </p:cNvSpPr>
                <p:nvPr/>
              </p:nvSpPr>
              <p:spPr bwMode="white">
                <a:xfrm>
                  <a:off x="0" y="3072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86" name="Line 21"/>
                <p:cNvSpPr>
                  <a:spLocks noChangeShapeType="1"/>
                </p:cNvSpPr>
                <p:nvPr/>
              </p:nvSpPr>
              <p:spPr bwMode="white">
                <a:xfrm>
                  <a:off x="0" y="3264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87" name="Line 22"/>
                <p:cNvSpPr>
                  <a:spLocks noChangeShapeType="1"/>
                </p:cNvSpPr>
                <p:nvPr/>
              </p:nvSpPr>
              <p:spPr bwMode="white">
                <a:xfrm>
                  <a:off x="0" y="3456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88" name="Line 23"/>
                <p:cNvSpPr>
                  <a:spLocks noChangeShapeType="1"/>
                </p:cNvSpPr>
                <p:nvPr/>
              </p:nvSpPr>
              <p:spPr bwMode="white">
                <a:xfrm>
                  <a:off x="0" y="3648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89" name="Line 24"/>
                <p:cNvSpPr>
                  <a:spLocks noChangeShapeType="1"/>
                </p:cNvSpPr>
                <p:nvPr/>
              </p:nvSpPr>
              <p:spPr bwMode="white">
                <a:xfrm>
                  <a:off x="0" y="3840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90" name="Line 25"/>
                <p:cNvSpPr>
                  <a:spLocks noChangeShapeType="1"/>
                </p:cNvSpPr>
                <p:nvPr/>
              </p:nvSpPr>
              <p:spPr bwMode="white">
                <a:xfrm>
                  <a:off x="0" y="4032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91" name="Line 26"/>
                <p:cNvSpPr>
                  <a:spLocks noChangeShapeType="1"/>
                </p:cNvSpPr>
                <p:nvPr/>
              </p:nvSpPr>
              <p:spPr bwMode="white">
                <a:xfrm>
                  <a:off x="0" y="4224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040" name="Group 27"/>
              <p:cNvGrpSpPr>
                <a:grpSpLocks/>
              </p:cNvGrpSpPr>
              <p:nvPr/>
            </p:nvGrpSpPr>
            <p:grpSpPr bwMode="auto">
              <a:xfrm>
                <a:off x="192" y="0"/>
                <a:ext cx="5376" cy="4320"/>
                <a:chOff x="192" y="0"/>
                <a:chExt cx="5376" cy="4320"/>
              </a:xfrm>
            </p:grpSpPr>
            <p:sp>
              <p:nvSpPr>
                <p:cNvPr id="1041" name="Line 28"/>
                <p:cNvSpPr>
                  <a:spLocks noChangeShapeType="1"/>
                </p:cNvSpPr>
                <p:nvPr/>
              </p:nvSpPr>
              <p:spPr bwMode="white">
                <a:xfrm>
                  <a:off x="192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42" name="Line 29"/>
                <p:cNvSpPr>
                  <a:spLocks noChangeShapeType="1"/>
                </p:cNvSpPr>
                <p:nvPr/>
              </p:nvSpPr>
              <p:spPr bwMode="white">
                <a:xfrm>
                  <a:off x="384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43" name="Line 30"/>
                <p:cNvSpPr>
                  <a:spLocks noChangeShapeType="1"/>
                </p:cNvSpPr>
                <p:nvPr/>
              </p:nvSpPr>
              <p:spPr bwMode="white">
                <a:xfrm>
                  <a:off x="576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44" name="Line 31"/>
                <p:cNvSpPr>
                  <a:spLocks noChangeShapeType="1"/>
                </p:cNvSpPr>
                <p:nvPr/>
              </p:nvSpPr>
              <p:spPr bwMode="white">
                <a:xfrm>
                  <a:off x="768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45" name="Line 32"/>
                <p:cNvSpPr>
                  <a:spLocks noChangeShapeType="1"/>
                </p:cNvSpPr>
                <p:nvPr/>
              </p:nvSpPr>
              <p:spPr bwMode="white">
                <a:xfrm>
                  <a:off x="960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46" name="Line 33"/>
                <p:cNvSpPr>
                  <a:spLocks noChangeShapeType="1"/>
                </p:cNvSpPr>
                <p:nvPr/>
              </p:nvSpPr>
              <p:spPr bwMode="white">
                <a:xfrm>
                  <a:off x="1152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47" name="Line 34"/>
                <p:cNvSpPr>
                  <a:spLocks noChangeShapeType="1"/>
                </p:cNvSpPr>
                <p:nvPr/>
              </p:nvSpPr>
              <p:spPr bwMode="white">
                <a:xfrm>
                  <a:off x="1344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48" name="Line 35"/>
                <p:cNvSpPr>
                  <a:spLocks noChangeShapeType="1"/>
                </p:cNvSpPr>
                <p:nvPr/>
              </p:nvSpPr>
              <p:spPr bwMode="white">
                <a:xfrm>
                  <a:off x="1536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49" name="Line 36"/>
                <p:cNvSpPr>
                  <a:spLocks noChangeShapeType="1"/>
                </p:cNvSpPr>
                <p:nvPr/>
              </p:nvSpPr>
              <p:spPr bwMode="white">
                <a:xfrm>
                  <a:off x="1728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50" name="Line 37"/>
                <p:cNvSpPr>
                  <a:spLocks noChangeShapeType="1"/>
                </p:cNvSpPr>
                <p:nvPr/>
              </p:nvSpPr>
              <p:spPr bwMode="white">
                <a:xfrm>
                  <a:off x="1920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51" name="Line 38"/>
                <p:cNvSpPr>
                  <a:spLocks noChangeShapeType="1"/>
                </p:cNvSpPr>
                <p:nvPr/>
              </p:nvSpPr>
              <p:spPr bwMode="white">
                <a:xfrm>
                  <a:off x="2112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52" name="Line 39"/>
                <p:cNvSpPr>
                  <a:spLocks noChangeShapeType="1"/>
                </p:cNvSpPr>
                <p:nvPr/>
              </p:nvSpPr>
              <p:spPr bwMode="white">
                <a:xfrm>
                  <a:off x="2304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53" name="Line 40"/>
                <p:cNvSpPr>
                  <a:spLocks noChangeShapeType="1"/>
                </p:cNvSpPr>
                <p:nvPr/>
              </p:nvSpPr>
              <p:spPr bwMode="white">
                <a:xfrm>
                  <a:off x="2496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54" name="Line 41"/>
                <p:cNvSpPr>
                  <a:spLocks noChangeShapeType="1"/>
                </p:cNvSpPr>
                <p:nvPr/>
              </p:nvSpPr>
              <p:spPr bwMode="white">
                <a:xfrm>
                  <a:off x="2688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55" name="Line 42"/>
                <p:cNvSpPr>
                  <a:spLocks noChangeShapeType="1"/>
                </p:cNvSpPr>
                <p:nvPr/>
              </p:nvSpPr>
              <p:spPr bwMode="white">
                <a:xfrm>
                  <a:off x="2880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56" name="Line 43"/>
                <p:cNvSpPr>
                  <a:spLocks noChangeShapeType="1"/>
                </p:cNvSpPr>
                <p:nvPr/>
              </p:nvSpPr>
              <p:spPr bwMode="white">
                <a:xfrm>
                  <a:off x="3072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57" name="Line 44"/>
                <p:cNvSpPr>
                  <a:spLocks noChangeShapeType="1"/>
                </p:cNvSpPr>
                <p:nvPr/>
              </p:nvSpPr>
              <p:spPr bwMode="white">
                <a:xfrm>
                  <a:off x="3264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58" name="Line 45"/>
                <p:cNvSpPr>
                  <a:spLocks noChangeShapeType="1"/>
                </p:cNvSpPr>
                <p:nvPr/>
              </p:nvSpPr>
              <p:spPr bwMode="white">
                <a:xfrm>
                  <a:off x="3456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59" name="Line 46"/>
                <p:cNvSpPr>
                  <a:spLocks noChangeShapeType="1"/>
                </p:cNvSpPr>
                <p:nvPr/>
              </p:nvSpPr>
              <p:spPr bwMode="white">
                <a:xfrm>
                  <a:off x="3648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60" name="Line 47"/>
                <p:cNvSpPr>
                  <a:spLocks noChangeShapeType="1"/>
                </p:cNvSpPr>
                <p:nvPr/>
              </p:nvSpPr>
              <p:spPr bwMode="white">
                <a:xfrm>
                  <a:off x="3840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61" name="Line 48"/>
                <p:cNvSpPr>
                  <a:spLocks noChangeShapeType="1"/>
                </p:cNvSpPr>
                <p:nvPr/>
              </p:nvSpPr>
              <p:spPr bwMode="white">
                <a:xfrm>
                  <a:off x="4032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62" name="Line 49"/>
                <p:cNvSpPr>
                  <a:spLocks noChangeShapeType="1"/>
                </p:cNvSpPr>
                <p:nvPr/>
              </p:nvSpPr>
              <p:spPr bwMode="white">
                <a:xfrm>
                  <a:off x="4224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63" name="Line 50"/>
                <p:cNvSpPr>
                  <a:spLocks noChangeShapeType="1"/>
                </p:cNvSpPr>
                <p:nvPr/>
              </p:nvSpPr>
              <p:spPr bwMode="white">
                <a:xfrm>
                  <a:off x="4416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64" name="Line 51"/>
                <p:cNvSpPr>
                  <a:spLocks noChangeShapeType="1"/>
                </p:cNvSpPr>
                <p:nvPr/>
              </p:nvSpPr>
              <p:spPr bwMode="white">
                <a:xfrm>
                  <a:off x="4608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65" name="Line 52"/>
                <p:cNvSpPr>
                  <a:spLocks noChangeShapeType="1"/>
                </p:cNvSpPr>
                <p:nvPr/>
              </p:nvSpPr>
              <p:spPr bwMode="white">
                <a:xfrm>
                  <a:off x="4800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66" name="Line 53"/>
                <p:cNvSpPr>
                  <a:spLocks noChangeShapeType="1"/>
                </p:cNvSpPr>
                <p:nvPr/>
              </p:nvSpPr>
              <p:spPr bwMode="white">
                <a:xfrm>
                  <a:off x="4992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67" name="Line 54"/>
                <p:cNvSpPr>
                  <a:spLocks noChangeShapeType="1"/>
                </p:cNvSpPr>
                <p:nvPr/>
              </p:nvSpPr>
              <p:spPr bwMode="white">
                <a:xfrm>
                  <a:off x="5184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68" name="Line 55"/>
                <p:cNvSpPr>
                  <a:spLocks noChangeShapeType="1"/>
                </p:cNvSpPr>
                <p:nvPr/>
              </p:nvSpPr>
              <p:spPr bwMode="white">
                <a:xfrm>
                  <a:off x="5376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69" name="Line 56"/>
                <p:cNvSpPr>
                  <a:spLocks noChangeShapeType="1"/>
                </p:cNvSpPr>
                <p:nvPr/>
              </p:nvSpPr>
              <p:spPr bwMode="white">
                <a:xfrm>
                  <a:off x="5568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sp>
          <p:nvSpPr>
            <p:cNvPr id="1033" name="Rectangle 57" descr="60%"/>
            <p:cNvSpPr>
              <a:spLocks noChangeArrowheads="1"/>
            </p:cNvSpPr>
            <p:nvPr/>
          </p:nvSpPr>
          <p:spPr bwMode="ltGray">
            <a:xfrm>
              <a:off x="2112" y="0"/>
              <a:ext cx="3648" cy="96"/>
            </a:xfrm>
            <a:prstGeom prst="rect">
              <a:avLst/>
            </a:prstGeom>
            <a:pattFill prst="pct60">
              <a:fgClr>
                <a:schemeClr val="folHlink"/>
              </a:fgClr>
              <a:bgClr>
                <a:schemeClr val="bg1"/>
              </a:bgClr>
            </a:patt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000">
                  <a:solidFill>
                    <a:srgbClr val="000000"/>
                  </a:solidFill>
                  <a:latin typeface="Comic Sans MS" pitchFamily="66" charset="0"/>
                </a:defRPr>
              </a:lvl1pPr>
              <a:lvl2pPr marL="742950" indent="-285750" eaLnBrk="0" hangingPunct="0">
                <a:defRPr sz="2000">
                  <a:solidFill>
                    <a:srgbClr val="000000"/>
                  </a:solidFill>
                  <a:latin typeface="Comic Sans MS" pitchFamily="66" charset="0"/>
                </a:defRPr>
              </a:lvl2pPr>
              <a:lvl3pPr marL="1143000" indent="-228600" eaLnBrk="0" hangingPunct="0">
                <a:defRPr sz="2000">
                  <a:solidFill>
                    <a:srgbClr val="000000"/>
                  </a:solidFill>
                  <a:latin typeface="Comic Sans MS" pitchFamily="66" charset="0"/>
                </a:defRPr>
              </a:lvl3pPr>
              <a:lvl4pPr marL="1600200" indent="-228600" eaLnBrk="0" hangingPunct="0">
                <a:defRPr sz="2000">
                  <a:solidFill>
                    <a:srgbClr val="000000"/>
                  </a:solidFill>
                  <a:latin typeface="Comic Sans MS" pitchFamily="66" charset="0"/>
                </a:defRPr>
              </a:lvl4pPr>
              <a:lvl5pPr marL="2057400" indent="-228600" eaLnBrk="0" hangingPunct="0">
                <a:defRPr sz="2000">
                  <a:solidFill>
                    <a:srgbClr val="000000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Comic Sans MS" pitchFamily="66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034" name="Line 58"/>
            <p:cNvSpPr>
              <a:spLocks noChangeShapeType="1"/>
            </p:cNvSpPr>
            <p:nvPr/>
          </p:nvSpPr>
          <p:spPr bwMode="ltGray">
            <a:xfrm>
              <a:off x="5568" y="0"/>
              <a:ext cx="0" cy="1488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035" name="Group 59"/>
            <p:cNvGrpSpPr>
              <a:grpSpLocks/>
            </p:cNvGrpSpPr>
            <p:nvPr/>
          </p:nvGrpSpPr>
          <p:grpSpPr bwMode="auto">
            <a:xfrm>
              <a:off x="261" y="892"/>
              <a:ext cx="1124" cy="1464"/>
              <a:chOff x="96" y="916"/>
              <a:chExt cx="2208" cy="2876"/>
            </a:xfrm>
          </p:grpSpPr>
          <p:sp>
            <p:nvSpPr>
              <p:cNvPr id="1036" name="Line 60"/>
              <p:cNvSpPr>
                <a:spLocks noChangeShapeType="1"/>
              </p:cNvSpPr>
              <p:nvPr/>
            </p:nvSpPr>
            <p:spPr bwMode="ltGray">
              <a:xfrm flipH="1">
                <a:off x="96" y="1037"/>
                <a:ext cx="2208" cy="0"/>
              </a:xfrm>
              <a:prstGeom prst="line">
                <a:avLst/>
              </a:prstGeom>
              <a:noFill/>
              <a:ln w="9525">
                <a:solidFill>
                  <a:schemeClr val="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7" name="Line 61"/>
              <p:cNvSpPr>
                <a:spLocks noChangeShapeType="1"/>
              </p:cNvSpPr>
              <p:nvPr/>
            </p:nvSpPr>
            <p:spPr bwMode="ltGray">
              <a:xfrm>
                <a:off x="336" y="920"/>
                <a:ext cx="0" cy="2872"/>
              </a:xfrm>
              <a:prstGeom prst="line">
                <a:avLst/>
              </a:prstGeom>
              <a:noFill/>
              <a:ln w="9525">
                <a:solidFill>
                  <a:schemeClr val="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8" name="Arc 62"/>
              <p:cNvSpPr>
                <a:spLocks/>
              </p:cNvSpPr>
              <p:nvPr/>
            </p:nvSpPr>
            <p:spPr bwMode="ltGray">
              <a:xfrm flipH="1">
                <a:off x="217" y="916"/>
                <a:ext cx="239" cy="239"/>
              </a:xfrm>
              <a:custGeom>
                <a:avLst/>
                <a:gdLst>
                  <a:gd name="T0" fmla="*/ 117 w 43195"/>
                  <a:gd name="T1" fmla="*/ 0 h 43200"/>
                  <a:gd name="T2" fmla="*/ 0 w 43195"/>
                  <a:gd name="T3" fmla="*/ 122 h 43200"/>
                  <a:gd name="T4" fmla="*/ 119 w 43195"/>
                  <a:gd name="T5" fmla="*/ 120 h 432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3195" h="43200" fill="none" extrusionOk="0">
                    <a:moveTo>
                      <a:pt x="21114" y="5"/>
                    </a:moveTo>
                    <a:cubicBezTo>
                      <a:pt x="21274" y="1"/>
                      <a:pt x="21434" y="-1"/>
                      <a:pt x="21595" y="0"/>
                    </a:cubicBezTo>
                    <a:cubicBezTo>
                      <a:pt x="33524" y="0"/>
                      <a:pt x="43195" y="9670"/>
                      <a:pt x="43195" y="21600"/>
                    </a:cubicBezTo>
                    <a:cubicBezTo>
                      <a:pt x="43195" y="33529"/>
                      <a:pt x="33524" y="43200"/>
                      <a:pt x="21595" y="43200"/>
                    </a:cubicBezTo>
                    <a:cubicBezTo>
                      <a:pt x="9843" y="43200"/>
                      <a:pt x="247" y="33805"/>
                      <a:pt x="-1" y="22056"/>
                    </a:cubicBezTo>
                  </a:path>
                  <a:path w="43195" h="43200" stroke="0" extrusionOk="0">
                    <a:moveTo>
                      <a:pt x="21114" y="5"/>
                    </a:moveTo>
                    <a:cubicBezTo>
                      <a:pt x="21274" y="1"/>
                      <a:pt x="21434" y="-1"/>
                      <a:pt x="21595" y="0"/>
                    </a:cubicBezTo>
                    <a:cubicBezTo>
                      <a:pt x="33524" y="0"/>
                      <a:pt x="43195" y="9670"/>
                      <a:pt x="43195" y="21600"/>
                    </a:cubicBezTo>
                    <a:cubicBezTo>
                      <a:pt x="43195" y="33529"/>
                      <a:pt x="33524" y="43200"/>
                      <a:pt x="21595" y="43200"/>
                    </a:cubicBezTo>
                    <a:cubicBezTo>
                      <a:pt x="9843" y="43200"/>
                      <a:pt x="247" y="33805"/>
                      <a:pt x="-1" y="22056"/>
                    </a:cubicBezTo>
                    <a:lnTo>
                      <a:pt x="21595" y="21600"/>
                    </a:lnTo>
                    <a:lnTo>
                      <a:pt x="21114" y="5"/>
                    </a:lnTo>
                    <a:close/>
                  </a:path>
                </a:pathLst>
              </a:custGeom>
              <a:noFill/>
              <a:ln w="9525">
                <a:solidFill>
                  <a:schemeClr val="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1027" name="Rectangle 63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3048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8" name="Rectangle 64" descr="Rectangle: Click to edit Master text styles&#10;Second level&#10;Third level&#10;Fourth level&#10;Fifth level"/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9050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92" name="Rectangle 6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 smtClean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 altLang="en-US" smtClean="0"/>
              <a:t>28 May 2015</a:t>
            </a:r>
            <a:endParaRPr lang="en-US" altLang="en-US"/>
          </a:p>
        </p:txBody>
      </p:sp>
      <p:sp>
        <p:nvSpPr>
          <p:cNvPr id="1093" name="Rectangle 6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 smtClean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 altLang="en-US"/>
              <a:t>J. Rutherfoord</a:t>
            </a:r>
          </a:p>
        </p:txBody>
      </p:sp>
      <p:sp>
        <p:nvSpPr>
          <p:cNvPr id="1094" name="Rectangle 7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 smtClean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fld id="{8DE574F0-41F9-4343-8816-F6F5356279B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10000"/>
        <a:buFont typeface="Wingdings" pitchFamily="2" charset="2"/>
        <a:buBlip>
          <a:blip r:embed="rId13"/>
        </a:buBlip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0000"/>
        <a:buFont typeface="Wingdings" pitchFamily="2" charset="2"/>
        <a:buChar char="n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95000"/>
        <a:buFont typeface="Wingdings" pitchFamily="2" charset="2"/>
        <a:buChar char="w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://atlas.physics.arizona.edu/Arizona_Atlas_Downloads/tompkins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19396" y="1092529"/>
            <a:ext cx="8657113" cy="2069275"/>
          </a:xfrm>
        </p:spPr>
        <p:txBody>
          <a:bodyPr/>
          <a:lstStyle/>
          <a:p>
            <a:pPr eaLnBrk="1" hangingPunct="1"/>
            <a:r>
              <a:rPr lang="en-US" altLang="en-US" dirty="0" smtClean="0">
                <a:latin typeface="Comic Sans MS" pitchFamily="66" charset="0"/>
              </a:rPr>
              <a:t/>
            </a:r>
            <a:br>
              <a:rPr lang="en-US" altLang="en-US" dirty="0" smtClean="0">
                <a:latin typeface="Comic Sans MS" pitchFamily="66" charset="0"/>
              </a:rPr>
            </a:br>
            <a:r>
              <a:rPr lang="en-US" altLang="en-US" sz="3600" dirty="0" smtClean="0">
                <a:latin typeface="Comic Sans MS" pitchFamily="66" charset="0"/>
              </a:rPr>
              <a:t>Forward Calorimeter Trigger Mapping</a:t>
            </a:r>
            <a:br>
              <a:rPr lang="en-US" altLang="en-US" sz="3600" dirty="0" smtClean="0">
                <a:latin typeface="Comic Sans MS" pitchFamily="66" charset="0"/>
              </a:rPr>
            </a:br>
            <a:r>
              <a:rPr lang="en-US" altLang="en-US" sz="3600" dirty="0" smtClean="0">
                <a:latin typeface="Comic Sans MS" pitchFamily="66" charset="0"/>
              </a:rPr>
              <a:t>Phase I Upgrade                               </a:t>
            </a:r>
            <a:r>
              <a:rPr lang="en-US" altLang="en-US" sz="3600" dirty="0" err="1" smtClean="0">
                <a:latin typeface="Comic Sans MS" pitchFamily="66" charset="0"/>
              </a:rPr>
              <a:t>LAr</a:t>
            </a:r>
            <a:r>
              <a:rPr lang="en-US" altLang="en-US" sz="3600" dirty="0" smtClean="0">
                <a:latin typeface="Comic Sans MS" pitchFamily="66" charset="0"/>
              </a:rPr>
              <a:t> Internal Review</a:t>
            </a:r>
          </a:p>
        </p:txBody>
      </p:sp>
      <p:sp>
        <p:nvSpPr>
          <p:cNvPr id="3076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type="subTitle" idx="1"/>
          </p:nvPr>
        </p:nvSpPr>
        <p:spPr>
          <a:xfrm>
            <a:off x="1066800" y="4560123"/>
            <a:ext cx="6400800" cy="961901"/>
          </a:xfrm>
        </p:spPr>
        <p:txBody>
          <a:bodyPr/>
          <a:lstStyle/>
          <a:p>
            <a:pPr algn="ctr" eaLnBrk="1" hangingPunct="1"/>
            <a:r>
              <a:rPr lang="en-US" altLang="en-US" sz="2400" dirty="0" smtClean="0">
                <a:latin typeface="Comic Sans MS" pitchFamily="66" charset="0"/>
              </a:rPr>
              <a:t>J. </a:t>
            </a:r>
            <a:r>
              <a:rPr lang="en-US" altLang="en-US" sz="2400" dirty="0" err="1" smtClean="0">
                <a:latin typeface="Comic Sans MS" pitchFamily="66" charset="0"/>
              </a:rPr>
              <a:t>Rutherfoord</a:t>
            </a:r>
            <a:endParaRPr lang="en-US" altLang="en-US" sz="2400" dirty="0" smtClean="0">
              <a:latin typeface="Comic Sans MS" pitchFamily="66" charset="0"/>
            </a:endParaRPr>
          </a:p>
          <a:p>
            <a:pPr algn="ctr" eaLnBrk="1" hangingPunct="1"/>
            <a:r>
              <a:rPr lang="en-US" altLang="en-US" sz="2400" dirty="0" smtClean="0">
                <a:latin typeface="Comic Sans MS" pitchFamily="66" charset="0"/>
              </a:rPr>
              <a:t>28 May 2015</a:t>
            </a:r>
            <a:endParaRPr lang="en-US" alt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28 May 2015</a:t>
            </a:r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J. Rutherfoord</a:t>
            </a:r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5EA206-FE66-42D0-AC4F-F2FB4F377A7A}" type="slidenum">
              <a:rPr lang="en-US" altLang="en-US" smtClean="0"/>
              <a:pPr>
                <a:defRPr/>
              </a:pPr>
              <a:t>10</a:t>
            </a:fld>
            <a:endParaRPr lang="en-US" alt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635" y="2991065"/>
            <a:ext cx="6294298" cy="340616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5064" y="190379"/>
            <a:ext cx="6460617" cy="360013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80011" y="617517"/>
            <a:ext cx="24106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FCal2 </a:t>
            </a:r>
            <a:r>
              <a:rPr lang="en-US" sz="2800" dirty="0" smtClean="0">
                <a:sym typeface="Symbol"/>
              </a:rPr>
              <a:t>-slice</a:t>
            </a:r>
            <a:endParaRPr lang="en-US" sz="2800" dirty="0"/>
          </a:p>
        </p:txBody>
      </p:sp>
      <p:sp>
        <p:nvSpPr>
          <p:cNvPr id="8" name="TextBox 7"/>
          <p:cNvSpPr txBox="1"/>
          <p:nvPr/>
        </p:nvSpPr>
        <p:spPr>
          <a:xfrm>
            <a:off x="6638306" y="5391375"/>
            <a:ext cx="25056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FCal3 </a:t>
            </a:r>
            <a:r>
              <a:rPr lang="en-US" sz="2800" dirty="0" smtClean="0">
                <a:sym typeface="Symbol"/>
              </a:rPr>
              <a:t>-slice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6733553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04800"/>
            <a:ext cx="8398476" cy="1005016"/>
          </a:xfrm>
        </p:spPr>
        <p:txBody>
          <a:bodyPr/>
          <a:lstStyle/>
          <a:p>
            <a:r>
              <a:rPr lang="en-US" dirty="0" err="1" smtClean="0"/>
              <a:t>FCal</a:t>
            </a:r>
            <a:r>
              <a:rPr lang="en-US" dirty="0" smtClean="0"/>
              <a:t> front-end is different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2551" y="1532238"/>
            <a:ext cx="7968049" cy="4487562"/>
          </a:xfrm>
        </p:spPr>
        <p:txBody>
          <a:bodyPr/>
          <a:lstStyle/>
          <a:p>
            <a:r>
              <a:rPr lang="en-US" dirty="0" smtClean="0"/>
              <a:t>Trigger summing</a:t>
            </a:r>
          </a:p>
          <a:p>
            <a:pPr lvl="1"/>
            <a:r>
              <a:rPr lang="en-US" dirty="0" smtClean="0"/>
              <a:t>No summing in depth</a:t>
            </a:r>
          </a:p>
          <a:p>
            <a:pPr lvl="1"/>
            <a:r>
              <a:rPr lang="en-US" dirty="0" smtClean="0"/>
              <a:t>All LSB inputs are individually weighted by sin(</a:t>
            </a:r>
            <a:r>
              <a:rPr lang="en-US" dirty="0" smtClean="0">
                <a:sym typeface="Symbol"/>
              </a:rPr>
              <a:t>) – Of order 10 variation over </a:t>
            </a:r>
            <a:r>
              <a:rPr lang="en-US" dirty="0" err="1" smtClean="0">
                <a:sym typeface="Symbol"/>
              </a:rPr>
              <a:t>FCal</a:t>
            </a:r>
            <a:r>
              <a:rPr lang="en-US" dirty="0" smtClean="0">
                <a:sym typeface="Symbol"/>
              </a:rPr>
              <a:t> face</a:t>
            </a:r>
          </a:p>
          <a:p>
            <a:r>
              <a:rPr lang="en-US" dirty="0" err="1" smtClean="0">
                <a:sym typeface="Symbol"/>
              </a:rPr>
              <a:t>Baseplane</a:t>
            </a:r>
            <a:endParaRPr lang="en-US" dirty="0" smtClean="0">
              <a:sym typeface="Symbol"/>
            </a:endParaRPr>
          </a:p>
          <a:p>
            <a:pPr lvl="1"/>
            <a:r>
              <a:rPr lang="en-US" dirty="0" smtClean="0">
                <a:sym typeface="Symbol"/>
              </a:rPr>
              <a:t>Calibration pulses injected into preamps – distributed on </a:t>
            </a:r>
            <a:r>
              <a:rPr lang="en-US" dirty="0" err="1" smtClean="0">
                <a:sym typeface="Symbol"/>
              </a:rPr>
              <a:t>baseplane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28 May 2015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J. Rutherfoord</a:t>
            </a: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E9ECA8-FB96-447D-ADCC-674949385851}" type="slidenum">
              <a:rPr lang="en-US" altLang="en-US" smtClean="0"/>
              <a:pPr>
                <a:defRPr/>
              </a:pPr>
              <a:t>11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257787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09600" y="152400"/>
            <a:ext cx="7772400" cy="914400"/>
          </a:xfrm>
        </p:spPr>
        <p:txBody>
          <a:bodyPr/>
          <a:lstStyle/>
          <a:p>
            <a:pPr>
              <a:defRPr/>
            </a:pPr>
            <a:r>
              <a:rPr lang="en-US" dirty="0" err="1" smtClean="0"/>
              <a:t>FCal</a:t>
            </a:r>
            <a:r>
              <a:rPr lang="en-US" dirty="0" smtClean="0"/>
              <a:t> </a:t>
            </a:r>
            <a:r>
              <a:rPr lang="en-US" dirty="0" err="1" smtClean="0"/>
              <a:t>Baseplane</a:t>
            </a:r>
            <a:endParaRPr lang="en-US" dirty="0"/>
          </a:p>
        </p:txBody>
      </p:sp>
      <p:sp>
        <p:nvSpPr>
          <p:cNvPr id="5123" name="Content Placeholder 5"/>
          <p:cNvSpPr>
            <a:spLocks noGrp="1"/>
          </p:cNvSpPr>
          <p:nvPr>
            <p:ph idx="1"/>
          </p:nvPr>
        </p:nvSpPr>
        <p:spPr>
          <a:xfrm>
            <a:off x="457200" y="1566354"/>
            <a:ext cx="4953000" cy="3462852"/>
          </a:xfrm>
        </p:spPr>
        <p:txBody>
          <a:bodyPr/>
          <a:lstStyle/>
          <a:p>
            <a:r>
              <a:rPr lang="en-US" sz="2000" dirty="0" smtClean="0"/>
              <a:t>The </a:t>
            </a:r>
            <a:r>
              <a:rPr lang="en-US" sz="2000" dirty="0" err="1" smtClean="0"/>
              <a:t>FCal</a:t>
            </a:r>
            <a:r>
              <a:rPr lang="en-US" sz="2000" dirty="0" smtClean="0"/>
              <a:t> </a:t>
            </a:r>
            <a:r>
              <a:rPr lang="en-US" sz="2000" dirty="0" err="1" smtClean="0"/>
              <a:t>baseplane</a:t>
            </a:r>
            <a:r>
              <a:rPr lang="en-US" sz="2000" dirty="0" smtClean="0"/>
              <a:t> passes trigger signals between the </a:t>
            </a:r>
            <a:r>
              <a:rPr lang="en-US" sz="2000" dirty="0" err="1" smtClean="0"/>
              <a:t>LAr</a:t>
            </a:r>
            <a:r>
              <a:rPr lang="en-US" sz="2000" dirty="0" smtClean="0"/>
              <a:t> electronics boards.</a:t>
            </a:r>
          </a:p>
          <a:p>
            <a:r>
              <a:rPr lang="en-US" sz="2000" dirty="0" smtClean="0"/>
              <a:t>The </a:t>
            </a:r>
            <a:r>
              <a:rPr lang="en-US" sz="2000" dirty="0" err="1" smtClean="0"/>
              <a:t>FCal</a:t>
            </a:r>
            <a:r>
              <a:rPr lang="en-US" sz="2000" dirty="0" smtClean="0"/>
              <a:t> </a:t>
            </a:r>
            <a:r>
              <a:rPr lang="en-US" sz="2000" dirty="0" err="1" smtClean="0"/>
              <a:t>baseplane</a:t>
            </a:r>
            <a:r>
              <a:rPr lang="en-US" sz="2000" dirty="0" smtClean="0"/>
              <a:t> also routes calibration pulses</a:t>
            </a:r>
            <a:r>
              <a:rPr lang="en-US" dirty="0" smtClean="0"/>
              <a:t> </a:t>
            </a:r>
            <a:r>
              <a:rPr lang="en-US" sz="2000" dirty="0" smtClean="0"/>
              <a:t>to each </a:t>
            </a:r>
            <a:r>
              <a:rPr lang="en-US" sz="2000" dirty="0" err="1" smtClean="0"/>
              <a:t>FCal</a:t>
            </a:r>
            <a:r>
              <a:rPr lang="en-US" sz="2000" dirty="0" smtClean="0"/>
              <a:t> preamp (will change only because slot assignments will change)</a:t>
            </a:r>
          </a:p>
          <a:p>
            <a:r>
              <a:rPr lang="en-US" sz="2000" dirty="0" err="1" smtClean="0"/>
              <a:t>Calib</a:t>
            </a:r>
            <a:r>
              <a:rPr lang="en-US" sz="2000" dirty="0" smtClean="0"/>
              <a:t> signal distribution will be integrated into the new </a:t>
            </a:r>
            <a:r>
              <a:rPr lang="en-US" sz="2000" dirty="0" err="1" smtClean="0"/>
              <a:t>baseplane</a:t>
            </a:r>
            <a:endParaRPr lang="en-US" sz="2000" dirty="0" smtClean="0"/>
          </a:p>
          <a:p>
            <a:endParaRPr lang="en-US" dirty="0" smtClean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28 May 2015</a:t>
            </a:r>
            <a:endParaRPr lang="en-US" dirty="0"/>
          </a:p>
        </p:txBody>
      </p:sp>
      <p:sp>
        <p:nvSpPr>
          <p:cNvPr id="5125" name="Footer Placeholder 3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z="1400" dirty="0" smtClean="0">
                <a:latin typeface="+mn-lt"/>
              </a:rPr>
              <a:t>J. </a:t>
            </a:r>
            <a:r>
              <a:rPr lang="en-US" sz="1400" dirty="0" err="1" smtClean="0">
                <a:latin typeface="+mn-lt"/>
              </a:rPr>
              <a:t>Rutherfoord</a:t>
            </a:r>
            <a:endParaRPr lang="en-US" sz="1400" dirty="0" smtClean="0">
              <a:latin typeface="+mn-lt"/>
            </a:endParaRPr>
          </a:p>
        </p:txBody>
      </p:sp>
      <p:sp>
        <p:nvSpPr>
          <p:cNvPr id="5126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hangingPunct="1"/>
            <a:fld id="{CE463C1B-EB3E-47BB-9799-2C98726B0DF4}" type="slidenum">
              <a:rPr lang="en-US" sz="1400" smtClean="0">
                <a:latin typeface="+mn-lt"/>
              </a:rPr>
              <a:pPr eaLnBrk="1" hangingPunct="1"/>
              <a:t>12</a:t>
            </a:fld>
            <a:endParaRPr lang="en-US" sz="1400" dirty="0" smtClean="0">
              <a:latin typeface="+mn-lt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5484342" y="685800"/>
            <a:ext cx="3352800" cy="5410200"/>
            <a:chOff x="5484342" y="685800"/>
            <a:chExt cx="3352800" cy="5410200"/>
          </a:xfrm>
        </p:grpSpPr>
        <p:pic>
          <p:nvPicPr>
            <p:cNvPr id="5127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84342" y="685800"/>
              <a:ext cx="3352800" cy="5410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Rectangle 10"/>
            <p:cNvSpPr/>
            <p:nvPr/>
          </p:nvSpPr>
          <p:spPr>
            <a:xfrm>
              <a:off x="5493325" y="872850"/>
              <a:ext cx="182563" cy="4953000"/>
            </a:xfrm>
            <a:prstGeom prst="rect">
              <a:avLst/>
            </a:prstGeom>
            <a:noFill/>
            <a:ln w="508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2597725" y="5460675"/>
            <a:ext cx="2985650" cy="715475"/>
            <a:chOff x="2597725" y="5140050"/>
            <a:chExt cx="2985650" cy="715475"/>
          </a:xfrm>
        </p:grpSpPr>
        <p:sp>
          <p:nvSpPr>
            <p:cNvPr id="5128" name="TextBox 7"/>
            <p:cNvSpPr txBox="1">
              <a:spLocks noChangeArrowheads="1"/>
            </p:cNvSpPr>
            <p:nvPr/>
          </p:nvSpPr>
          <p:spPr bwMode="auto">
            <a:xfrm>
              <a:off x="2597725" y="5140050"/>
              <a:ext cx="182880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9pPr>
            </a:lstStyle>
            <a:p>
              <a:pPr eaLnBrk="1" hangingPunct="1"/>
              <a:r>
                <a:rPr lang="en-US"/>
                <a:t>Baseplane</a:t>
              </a:r>
            </a:p>
          </p:txBody>
        </p:sp>
        <p:cxnSp>
          <p:nvCxnSpPr>
            <p:cNvPr id="10" name="Straight Arrow Connector 9"/>
            <p:cNvCxnSpPr/>
            <p:nvPr/>
          </p:nvCxnSpPr>
          <p:spPr>
            <a:xfrm flipV="1">
              <a:off x="5583375" y="5597250"/>
              <a:ext cx="0" cy="256032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 flipH="1" flipV="1">
              <a:off x="4275115" y="5495320"/>
              <a:ext cx="1308260" cy="360205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04800"/>
            <a:ext cx="7772400" cy="770238"/>
          </a:xfrm>
        </p:spPr>
        <p:txBody>
          <a:bodyPr/>
          <a:lstStyle/>
          <a:p>
            <a:pPr>
              <a:defRPr/>
            </a:pPr>
            <a:r>
              <a:rPr lang="en-US" sz="3200" dirty="0" smtClean="0"/>
              <a:t>The present </a:t>
            </a:r>
            <a:r>
              <a:rPr lang="en-US" sz="3200" dirty="0" err="1" smtClean="0"/>
              <a:t>FCal</a:t>
            </a:r>
            <a:r>
              <a:rPr lang="en-US" sz="3200" dirty="0" smtClean="0"/>
              <a:t> </a:t>
            </a:r>
            <a:r>
              <a:rPr lang="en-US" sz="3200" dirty="0" err="1" smtClean="0"/>
              <a:t>Baseplane</a:t>
            </a:r>
            <a:r>
              <a:rPr lang="en-US" sz="3200" dirty="0" smtClean="0"/>
              <a:t> - Underside</a:t>
            </a:r>
            <a:endParaRPr lang="en-US" sz="32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28 May 2015</a:t>
            </a:r>
            <a:endParaRPr lang="en-US" dirty="0"/>
          </a:p>
        </p:txBody>
      </p:sp>
      <p:sp>
        <p:nvSpPr>
          <p:cNvPr id="8196" name="Footer Placeholder 3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z="1400" dirty="0" smtClean="0">
                <a:solidFill>
                  <a:srgbClr val="898989"/>
                </a:solidFill>
                <a:latin typeface="+mn-lt"/>
              </a:rPr>
              <a:t>J. </a:t>
            </a:r>
            <a:r>
              <a:rPr lang="en-US" sz="1400" dirty="0" err="1" smtClean="0">
                <a:solidFill>
                  <a:srgbClr val="898989"/>
                </a:solidFill>
                <a:latin typeface="+mn-lt"/>
              </a:rPr>
              <a:t>Rutherfoord</a:t>
            </a:r>
            <a:endParaRPr lang="en-US" sz="1400" dirty="0" smtClean="0">
              <a:solidFill>
                <a:srgbClr val="898989"/>
              </a:solidFill>
              <a:latin typeface="+mn-lt"/>
            </a:endParaRPr>
          </a:p>
        </p:txBody>
      </p:sp>
      <p:sp>
        <p:nvSpPr>
          <p:cNvPr id="819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hangingPunct="1"/>
            <a:fld id="{1A0CCBFC-D2C3-4BF1-AA91-562EFB0EB146}" type="slidenum">
              <a:rPr lang="en-US" sz="1400" smtClean="0">
                <a:solidFill>
                  <a:srgbClr val="898989"/>
                </a:solidFill>
                <a:latin typeface="+mn-lt"/>
              </a:rPr>
              <a:pPr eaLnBrk="1" hangingPunct="1"/>
              <a:t>13</a:t>
            </a:fld>
            <a:endParaRPr lang="en-US" sz="1400" dirty="0" smtClean="0">
              <a:solidFill>
                <a:srgbClr val="898989"/>
              </a:solidFill>
              <a:latin typeface="+mn-lt"/>
            </a:endParaRPr>
          </a:p>
        </p:txBody>
      </p:sp>
      <p:pic>
        <p:nvPicPr>
          <p:cNvPr id="8198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426173"/>
            <a:ext cx="6553200" cy="491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7243" y="144162"/>
            <a:ext cx="7772400" cy="85673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Proposed Slot Assignments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28 May 2015</a:t>
            </a:r>
            <a:endParaRPr lang="en-US" dirty="0"/>
          </a:p>
        </p:txBody>
      </p:sp>
      <p:sp>
        <p:nvSpPr>
          <p:cNvPr id="10244" name="Footer Placeholder 3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z="1400" dirty="0" smtClean="0">
                <a:solidFill>
                  <a:srgbClr val="898989"/>
                </a:solidFill>
                <a:latin typeface="+mn-lt"/>
              </a:rPr>
              <a:t>J. </a:t>
            </a:r>
            <a:r>
              <a:rPr lang="en-US" sz="1400" dirty="0" err="1" smtClean="0">
                <a:solidFill>
                  <a:srgbClr val="898989"/>
                </a:solidFill>
                <a:latin typeface="+mn-lt"/>
              </a:rPr>
              <a:t>Rutherfoord</a:t>
            </a:r>
            <a:endParaRPr lang="en-US" sz="1400" dirty="0" smtClean="0">
              <a:solidFill>
                <a:srgbClr val="898989"/>
              </a:solidFill>
              <a:latin typeface="+mn-lt"/>
            </a:endParaRPr>
          </a:p>
        </p:txBody>
      </p:sp>
      <p:sp>
        <p:nvSpPr>
          <p:cNvPr id="10245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hangingPunct="1"/>
            <a:fld id="{8BD63FA9-2424-4EE7-B307-33179DD57924}" type="slidenum">
              <a:rPr lang="en-US" sz="1400" smtClean="0">
                <a:solidFill>
                  <a:srgbClr val="898989"/>
                </a:solidFill>
                <a:latin typeface="+mn-lt"/>
              </a:rPr>
              <a:pPr eaLnBrk="1" hangingPunct="1"/>
              <a:t>14</a:t>
            </a:fld>
            <a:endParaRPr lang="en-US" sz="1400" dirty="0" smtClean="0">
              <a:solidFill>
                <a:srgbClr val="898989"/>
              </a:solidFill>
              <a:latin typeface="+mn-lt"/>
            </a:endParaRPr>
          </a:p>
        </p:txBody>
      </p:sp>
      <p:pic>
        <p:nvPicPr>
          <p:cNvPr id="1024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88539"/>
            <a:ext cx="9144000" cy="3423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7" name="TextBox 3"/>
          <p:cNvSpPr txBox="1">
            <a:spLocks noChangeArrowheads="1"/>
          </p:cNvSpPr>
          <p:nvPr/>
        </p:nvSpPr>
        <p:spPr bwMode="auto">
          <a:xfrm>
            <a:off x="609600" y="4526688"/>
            <a:ext cx="7924800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dirty="0">
                <a:sym typeface="Symbol" pitchFamily="18" charset="2"/>
              </a:rPr>
              <a:t> </a:t>
            </a:r>
            <a:r>
              <a:rPr lang="en-US" dirty="0"/>
              <a:t>Calibration board is on opposite side of crate divider.</a:t>
            </a:r>
          </a:p>
          <a:p>
            <a:pPr marL="342900" indent="-342900" eaLnBrk="1" hangingPunct="1">
              <a:buFont typeface="Symbol"/>
              <a:buChar char="·"/>
            </a:pPr>
            <a:r>
              <a:rPr lang="en-US" dirty="0" smtClean="0">
                <a:sym typeface="Symbol" pitchFamily="18" charset="2"/>
              </a:rPr>
              <a:t>If </a:t>
            </a:r>
            <a:r>
              <a:rPr lang="en-US" dirty="0">
                <a:sym typeface="Symbol" pitchFamily="18" charset="2"/>
              </a:rPr>
              <a:t>the </a:t>
            </a:r>
            <a:r>
              <a:rPr lang="en-US" dirty="0" err="1">
                <a:sym typeface="Symbol" pitchFamily="18" charset="2"/>
              </a:rPr>
              <a:t>baseplane</a:t>
            </a:r>
            <a:r>
              <a:rPr lang="en-US" dirty="0">
                <a:sym typeface="Symbol" pitchFamily="18" charset="2"/>
              </a:rPr>
              <a:t> extends beyond the crate divider, then the other </a:t>
            </a:r>
            <a:r>
              <a:rPr lang="en-US" dirty="0" err="1">
                <a:sym typeface="Symbol" pitchFamily="18" charset="2"/>
              </a:rPr>
              <a:t>baseplane</a:t>
            </a:r>
            <a:r>
              <a:rPr lang="en-US" dirty="0">
                <a:sym typeface="Symbol" pitchFamily="18" charset="2"/>
              </a:rPr>
              <a:t> will have its extension at the other end of the board</a:t>
            </a:r>
            <a:r>
              <a:rPr lang="en-US" dirty="0" smtClean="0">
                <a:sym typeface="Symbol" pitchFamily="18" charset="2"/>
              </a:rPr>
              <a:t>.</a:t>
            </a:r>
          </a:p>
          <a:p>
            <a:pPr marL="342900" indent="-342900" eaLnBrk="1" hangingPunct="1">
              <a:buFont typeface="Symbol"/>
              <a:buChar char="·"/>
            </a:pPr>
            <a:r>
              <a:rPr lang="en-US" dirty="0" smtClean="0">
                <a:sym typeface="Symbol" pitchFamily="18" charset="2"/>
              </a:rPr>
              <a:t>Build two different </a:t>
            </a:r>
            <a:r>
              <a:rPr lang="en-US" dirty="0" err="1" smtClean="0">
                <a:sym typeface="Symbol" pitchFamily="18" charset="2"/>
              </a:rPr>
              <a:t>baseplanes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68873"/>
            <a:ext cx="7772400" cy="745524"/>
          </a:xfrm>
        </p:spPr>
        <p:txBody>
          <a:bodyPr/>
          <a:lstStyle/>
          <a:p>
            <a:pPr>
              <a:defRPr/>
            </a:pPr>
            <a:r>
              <a:rPr lang="en-US" dirty="0" err="1" smtClean="0"/>
              <a:t>LAr</a:t>
            </a:r>
            <a:r>
              <a:rPr lang="en-US" dirty="0" smtClean="0"/>
              <a:t> Front-End Crate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28 May 2015</a:t>
            </a:r>
            <a:endParaRPr lang="en-US" dirty="0"/>
          </a:p>
        </p:txBody>
      </p:sp>
      <p:sp>
        <p:nvSpPr>
          <p:cNvPr id="7172" name="Footer Placeholder 3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z="1400" dirty="0" smtClean="0">
                <a:solidFill>
                  <a:srgbClr val="898989"/>
                </a:solidFill>
                <a:latin typeface="+mn-lt"/>
              </a:rPr>
              <a:t>J. </a:t>
            </a:r>
            <a:r>
              <a:rPr lang="en-US" sz="1400" dirty="0" err="1" smtClean="0">
                <a:solidFill>
                  <a:srgbClr val="898989"/>
                </a:solidFill>
                <a:latin typeface="+mn-lt"/>
              </a:rPr>
              <a:t>Rutherfoord</a:t>
            </a:r>
            <a:endParaRPr lang="en-US" sz="1400" dirty="0" smtClean="0">
              <a:solidFill>
                <a:srgbClr val="898989"/>
              </a:solidFill>
              <a:latin typeface="+mn-lt"/>
            </a:endParaRPr>
          </a:p>
        </p:txBody>
      </p:sp>
      <p:sp>
        <p:nvSpPr>
          <p:cNvPr id="7173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hangingPunct="1"/>
            <a:fld id="{699D2F8A-23BF-42EA-A2EA-3C48EB20D995}" type="slidenum">
              <a:rPr lang="en-US" sz="1400" smtClean="0">
                <a:solidFill>
                  <a:srgbClr val="898989"/>
                </a:solidFill>
                <a:latin typeface="+mn-lt"/>
              </a:rPr>
              <a:pPr eaLnBrk="1" hangingPunct="1"/>
              <a:t>15</a:t>
            </a:fld>
            <a:endParaRPr lang="en-US" sz="1400" dirty="0" smtClean="0">
              <a:solidFill>
                <a:srgbClr val="898989"/>
              </a:solidFill>
              <a:latin typeface="+mn-lt"/>
            </a:endParaRPr>
          </a:p>
        </p:txBody>
      </p:sp>
      <p:pic>
        <p:nvPicPr>
          <p:cNvPr id="7174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069711"/>
            <a:ext cx="8077200" cy="522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0703" y="156516"/>
            <a:ext cx="8538519" cy="757884"/>
          </a:xfrm>
        </p:spPr>
        <p:txBody>
          <a:bodyPr/>
          <a:lstStyle/>
          <a:p>
            <a:r>
              <a:rPr lang="en-US" dirty="0" smtClean="0"/>
              <a:t>Mechanical Prototype on Pedestal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28 May 2015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J. Rutherfoord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F676F53-00DC-401E-9063-AFBC46422B8F}" type="slidenum">
              <a:rPr lang="en-US" altLang="en-US" smtClean="0"/>
              <a:pPr>
                <a:defRPr/>
              </a:pPr>
              <a:t>16</a:t>
            </a:fld>
            <a:endParaRPr lang="en-US" alt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0279" y="949992"/>
            <a:ext cx="7242410" cy="543180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419357" y="1173698"/>
            <a:ext cx="22928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Note LTDB Connectors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2879678" y="2004695"/>
            <a:ext cx="232012" cy="724857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85447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57300"/>
            <a:ext cx="7772400" cy="823356"/>
          </a:xfrm>
        </p:spPr>
        <p:txBody>
          <a:bodyPr/>
          <a:lstStyle/>
          <a:p>
            <a:r>
              <a:rPr lang="en-US" dirty="0" err="1" smtClean="0"/>
              <a:t>FCal</a:t>
            </a:r>
            <a:r>
              <a:rPr lang="en-US" dirty="0" smtClean="0"/>
              <a:t> </a:t>
            </a:r>
            <a:r>
              <a:rPr lang="en-US" dirty="0" err="1" smtClean="0"/>
              <a:t>Baseplane</a:t>
            </a:r>
            <a:r>
              <a:rPr lang="en-US" dirty="0" smtClean="0"/>
              <a:t> - V0 Prototype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28 May 2015</a:t>
            </a:r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J. Rutherfoord</a:t>
            </a:r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89AA368-E9AE-4CD2-9699-3FE979F5EBC4}" type="slidenum">
              <a:rPr lang="en-US" altLang="en-US" smtClean="0"/>
              <a:pPr>
                <a:defRPr/>
              </a:pPr>
              <a:t>17</a:t>
            </a:fld>
            <a:endParaRPr lang="en-US" alt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045" y="1184564"/>
            <a:ext cx="6859978" cy="5144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4370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28 May 2015</a:t>
            </a:r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J. Rutherfoord</a:t>
            </a:r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5EA206-FE66-42D0-AC4F-F2FB4F377A7A}" type="slidenum">
              <a:rPr lang="en-US" altLang="en-US" smtClean="0"/>
              <a:pPr>
                <a:defRPr/>
              </a:pPr>
              <a:t>18</a:t>
            </a:fld>
            <a:endParaRPr lang="en-US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7737" y="339448"/>
            <a:ext cx="6264322" cy="5958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5267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04800"/>
            <a:ext cx="8305800" cy="806196"/>
          </a:xfrm>
        </p:spPr>
        <p:txBody>
          <a:bodyPr/>
          <a:lstStyle/>
          <a:p>
            <a:r>
              <a:rPr lang="en-US" dirty="0" smtClean="0"/>
              <a:t>FCal1 LSB Schematic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23 September 2014</a:t>
            </a:r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J. Rutherfoord</a:t>
            </a:r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89AA368-E9AE-4CD2-9699-3FE979F5EBC4}" type="slidenum">
              <a:rPr lang="en-US" altLang="en-US" smtClean="0"/>
              <a:pPr>
                <a:defRPr/>
              </a:pPr>
              <a:t>19</a:t>
            </a:fld>
            <a:endParaRPr lang="en-US" alt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5524" y="1098639"/>
            <a:ext cx="6092952" cy="528980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 bwMode="auto">
          <a:xfrm>
            <a:off x="7018638" y="6091881"/>
            <a:ext cx="790832" cy="43248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34997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5018" y="1905000"/>
            <a:ext cx="8134598" cy="4114800"/>
          </a:xfrm>
        </p:spPr>
        <p:txBody>
          <a:bodyPr/>
          <a:lstStyle/>
          <a:p>
            <a:r>
              <a:rPr lang="en-US" dirty="0" smtClean="0"/>
              <a:t>For additional information see</a:t>
            </a:r>
          </a:p>
          <a:p>
            <a:pPr marL="0" indent="0">
              <a:buNone/>
            </a:pPr>
            <a:endParaRPr lang="en-US" sz="2000" dirty="0" smtClean="0"/>
          </a:p>
          <a:p>
            <a:pPr marL="0" indent="0">
              <a:buNone/>
            </a:pPr>
            <a:r>
              <a:rPr lang="en-US" sz="2000" dirty="0" smtClean="0">
                <a:hlinkClick r:id="rId2"/>
              </a:rPr>
              <a:t>http://atlas.physics.arizona.edu/Arizona_Atlas_Downloads/tompkins</a:t>
            </a:r>
            <a:endParaRPr lang="en-US" sz="2000" dirty="0" smtClean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 smtClean="0"/>
              <a:t>Subdirectories under this URL include </a:t>
            </a:r>
            <a:r>
              <a:rPr lang="en-US" sz="2000" dirty="0" err="1" smtClean="0"/>
              <a:t>gerber</a:t>
            </a:r>
            <a:r>
              <a:rPr lang="en-US" sz="2000" dirty="0" smtClean="0"/>
              <a:t> files</a:t>
            </a:r>
            <a:endParaRPr lang="en-US" sz="2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28 May 2015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J. Rutherfoord</a:t>
            </a: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E9ECA8-FB96-447D-ADCC-674949385851}" type="slidenum">
              <a:rPr lang="en-US" altLang="en-US" smtClean="0"/>
              <a:pPr>
                <a:defRPr/>
              </a:pPr>
              <a:t>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484361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609600" y="148292"/>
            <a:ext cx="7772400" cy="1210962"/>
          </a:xfrm>
        </p:spPr>
        <p:txBody>
          <a:bodyPr/>
          <a:lstStyle/>
          <a:p>
            <a:r>
              <a:rPr lang="en-US" dirty="0" smtClean="0"/>
              <a:t>LTDB </a:t>
            </a:r>
            <a:r>
              <a:rPr lang="en-US" dirty="0" err="1" smtClean="0"/>
              <a:t>BasePlane</a:t>
            </a:r>
            <a:r>
              <a:rPr lang="en-US" dirty="0" smtClean="0"/>
              <a:t> Connector – </a:t>
            </a:r>
            <a:r>
              <a:rPr lang="en-US" sz="4000" dirty="0" smtClean="0"/>
              <a:t>Same (?) as for EMB</a:t>
            </a:r>
            <a:endParaRPr lang="en-US" sz="4000" dirty="0"/>
          </a:p>
        </p:txBody>
      </p:sp>
      <p:sp>
        <p:nvSpPr>
          <p:cNvPr id="3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28 May 2015</a:t>
            </a:r>
            <a:endParaRPr lang="en-US" altLang="en-US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J. Rutherfoord</a:t>
            </a: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293FE9-8DCA-47F7-9DDD-B26CD0818583}" type="slidenum">
              <a:rPr lang="en-US" altLang="en-US"/>
              <a:pPr>
                <a:defRPr/>
              </a:pPr>
              <a:t>20</a:t>
            </a:fld>
            <a:endParaRPr lang="en-US" altLang="en-US"/>
          </a:p>
        </p:txBody>
      </p:sp>
      <p:sp>
        <p:nvSpPr>
          <p:cNvPr id="5125" name="Text Box 3"/>
          <p:cNvSpPr txBox="1">
            <a:spLocks noChangeArrowheads="1"/>
          </p:cNvSpPr>
          <p:nvPr/>
        </p:nvSpPr>
        <p:spPr bwMode="auto">
          <a:xfrm>
            <a:off x="914400" y="152400"/>
            <a:ext cx="1841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rgbClr val="000000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000">
                <a:solidFill>
                  <a:srgbClr val="000000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000">
                <a:solidFill>
                  <a:srgbClr val="000000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000">
                <a:solidFill>
                  <a:srgbClr val="000000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000">
                <a:solidFill>
                  <a:srgbClr val="0000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Comic Sans MS" pitchFamily="66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 sz="280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0415" y="1371600"/>
            <a:ext cx="6053985" cy="461111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29514" y="1833666"/>
            <a:ext cx="1981200" cy="378565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One end of one of three such connectors</a:t>
            </a:r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  <a:p>
            <a:r>
              <a:rPr lang="en-US" dirty="0" smtClean="0"/>
              <a:t>“Out” is the legacy sum</a:t>
            </a:r>
          </a:p>
          <a:p>
            <a:endParaRPr lang="en-US" dirty="0"/>
          </a:p>
          <a:p>
            <a:r>
              <a:rPr lang="en-US" dirty="0" smtClean="0"/>
              <a:t>64 groups of  4 Lo-Z inputs</a:t>
            </a:r>
          </a:p>
          <a:p>
            <a:r>
              <a:rPr lang="en-US" dirty="0"/>
              <a:t>o</a:t>
            </a:r>
            <a:r>
              <a:rPr lang="en-US" dirty="0" smtClean="0"/>
              <a:t>n each LTDB 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505642" y="4192013"/>
            <a:ext cx="36813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 smtClean="0"/>
              <a:t>{</a:t>
            </a:r>
            <a:endParaRPr lang="en-US" sz="8800" dirty="0"/>
          </a:p>
        </p:txBody>
      </p:sp>
      <p:cxnSp>
        <p:nvCxnSpPr>
          <p:cNvPr id="10" name="Straight Arrow Connector 9"/>
          <p:cNvCxnSpPr/>
          <p:nvPr/>
        </p:nvCxnSpPr>
        <p:spPr bwMode="auto">
          <a:xfrm flipV="1">
            <a:off x="1971304" y="4120738"/>
            <a:ext cx="1235034" cy="35626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" name="Straight Arrow Connector 12"/>
          <p:cNvCxnSpPr/>
          <p:nvPr/>
        </p:nvCxnSpPr>
        <p:spPr bwMode="auto">
          <a:xfrm flipV="1">
            <a:off x="2066306" y="4975743"/>
            <a:ext cx="498765" cy="59394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Straight Connector 17"/>
          <p:cNvCxnSpPr/>
          <p:nvPr/>
        </p:nvCxnSpPr>
        <p:spPr bwMode="auto">
          <a:xfrm>
            <a:off x="3352800" y="3360227"/>
            <a:ext cx="32766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04800"/>
            <a:ext cx="7772400" cy="819665"/>
          </a:xfrm>
        </p:spPr>
        <p:txBody>
          <a:bodyPr/>
          <a:lstStyle/>
          <a:p>
            <a:r>
              <a:rPr lang="en-US" dirty="0" smtClean="0"/>
              <a:t>Add jumpers to LTDB</a:t>
            </a:r>
            <a:endParaRPr lang="en-US" dirty="0"/>
          </a:p>
        </p:txBody>
      </p:sp>
      <p:sp>
        <p:nvSpPr>
          <p:cNvPr id="4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28 May 2015</a:t>
            </a:r>
            <a:endParaRPr lang="en-US" alt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J. Rutherfoord</a:t>
            </a: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B5D3AA0-65EE-4AC3-9A81-11275A095AAC}" type="slidenum">
              <a:rPr lang="en-US" altLang="en-US"/>
              <a:pPr>
                <a:defRPr/>
              </a:pPr>
              <a:t>21</a:t>
            </a:fld>
            <a:endParaRPr lang="en-US" altLang="en-US"/>
          </a:p>
        </p:txBody>
      </p:sp>
      <p:sp>
        <p:nvSpPr>
          <p:cNvPr id="7173" name="Text Box 3"/>
          <p:cNvSpPr txBox="1">
            <a:spLocks noChangeArrowheads="1"/>
          </p:cNvSpPr>
          <p:nvPr/>
        </p:nvSpPr>
        <p:spPr bwMode="auto">
          <a:xfrm>
            <a:off x="1295400" y="228600"/>
            <a:ext cx="18415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rgbClr val="000000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000">
                <a:solidFill>
                  <a:srgbClr val="000000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000">
                <a:solidFill>
                  <a:srgbClr val="000000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000">
                <a:solidFill>
                  <a:srgbClr val="000000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000">
                <a:solidFill>
                  <a:srgbClr val="0000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Comic Sans MS" pitchFamily="66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 sz="3200"/>
          </a:p>
        </p:txBody>
      </p:sp>
      <p:sp>
        <p:nvSpPr>
          <p:cNvPr id="7174" name="Text Box 4"/>
          <p:cNvSpPr txBox="1">
            <a:spLocks noChangeArrowheads="1"/>
          </p:cNvSpPr>
          <p:nvPr/>
        </p:nvSpPr>
        <p:spPr bwMode="auto">
          <a:xfrm>
            <a:off x="990600" y="228600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rgbClr val="000000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000">
                <a:solidFill>
                  <a:srgbClr val="000000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000">
                <a:solidFill>
                  <a:srgbClr val="000000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000">
                <a:solidFill>
                  <a:srgbClr val="000000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000">
                <a:solidFill>
                  <a:srgbClr val="0000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Comic Sans MS" pitchFamily="66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/>
          </a:p>
        </p:txBody>
      </p:sp>
      <p:sp>
        <p:nvSpPr>
          <p:cNvPr id="8" name="Hexagon 7"/>
          <p:cNvSpPr/>
          <p:nvPr/>
        </p:nvSpPr>
        <p:spPr bwMode="auto">
          <a:xfrm>
            <a:off x="6629400" y="3130383"/>
            <a:ext cx="685800" cy="457200"/>
          </a:xfrm>
          <a:prstGeom prst="hexagon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Comic Sans MS" pitchFamily="66" charset="0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2286000" y="3078897"/>
            <a:ext cx="1066800" cy="5334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Comic Sans MS" pitchFamily="66" charset="0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2290116" y="3849147"/>
            <a:ext cx="4343400" cy="533400"/>
            <a:chOff x="2286000" y="2819400"/>
            <a:chExt cx="4343400" cy="533400"/>
          </a:xfrm>
        </p:grpSpPr>
        <p:sp>
          <p:nvSpPr>
            <p:cNvPr id="24" name="Rectangle 23"/>
            <p:cNvSpPr/>
            <p:nvPr/>
          </p:nvSpPr>
          <p:spPr bwMode="auto">
            <a:xfrm>
              <a:off x="2286000" y="2819400"/>
              <a:ext cx="1066800" cy="53340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Comic Sans MS" pitchFamily="66" charset="0"/>
              </a:endParaRPr>
            </a:p>
          </p:txBody>
        </p:sp>
        <p:cxnSp>
          <p:nvCxnSpPr>
            <p:cNvPr id="25" name="Straight Connector 24"/>
            <p:cNvCxnSpPr>
              <a:stCxn id="24" idx="3"/>
            </p:cNvCxnSpPr>
            <p:nvPr/>
          </p:nvCxnSpPr>
          <p:spPr bwMode="auto">
            <a:xfrm>
              <a:off x="3352800" y="3086100"/>
              <a:ext cx="3276600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6" name="Group 25"/>
          <p:cNvGrpSpPr/>
          <p:nvPr/>
        </p:nvGrpSpPr>
        <p:grpSpPr>
          <a:xfrm>
            <a:off x="2290116" y="4602924"/>
            <a:ext cx="4343400" cy="533400"/>
            <a:chOff x="2286000" y="2819400"/>
            <a:chExt cx="4343400" cy="533400"/>
          </a:xfrm>
        </p:grpSpPr>
        <p:sp>
          <p:nvSpPr>
            <p:cNvPr id="27" name="Rectangle 26"/>
            <p:cNvSpPr/>
            <p:nvPr/>
          </p:nvSpPr>
          <p:spPr bwMode="auto">
            <a:xfrm>
              <a:off x="2286000" y="2819400"/>
              <a:ext cx="1066800" cy="53340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Comic Sans MS" pitchFamily="66" charset="0"/>
              </a:endParaRPr>
            </a:p>
          </p:txBody>
        </p:sp>
        <p:cxnSp>
          <p:nvCxnSpPr>
            <p:cNvPr id="28" name="Straight Connector 27"/>
            <p:cNvCxnSpPr>
              <a:stCxn id="27" idx="3"/>
            </p:cNvCxnSpPr>
            <p:nvPr/>
          </p:nvCxnSpPr>
          <p:spPr bwMode="auto">
            <a:xfrm>
              <a:off x="3352800" y="3086100"/>
              <a:ext cx="3276600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9" name="Group 28"/>
          <p:cNvGrpSpPr/>
          <p:nvPr/>
        </p:nvGrpSpPr>
        <p:grpSpPr>
          <a:xfrm>
            <a:off x="2294232" y="5365223"/>
            <a:ext cx="4343400" cy="533400"/>
            <a:chOff x="2286000" y="2819400"/>
            <a:chExt cx="4343400" cy="533400"/>
          </a:xfrm>
        </p:grpSpPr>
        <p:sp>
          <p:nvSpPr>
            <p:cNvPr id="30" name="Rectangle 29"/>
            <p:cNvSpPr/>
            <p:nvPr/>
          </p:nvSpPr>
          <p:spPr bwMode="auto">
            <a:xfrm>
              <a:off x="2286000" y="2819400"/>
              <a:ext cx="1066800" cy="53340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Comic Sans MS" pitchFamily="66" charset="0"/>
              </a:endParaRPr>
            </a:p>
          </p:txBody>
        </p:sp>
        <p:cxnSp>
          <p:nvCxnSpPr>
            <p:cNvPr id="31" name="Straight Connector 30"/>
            <p:cNvCxnSpPr>
              <a:stCxn id="30" idx="3"/>
            </p:cNvCxnSpPr>
            <p:nvPr/>
          </p:nvCxnSpPr>
          <p:spPr bwMode="auto">
            <a:xfrm>
              <a:off x="3352800" y="3086100"/>
              <a:ext cx="3276600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7168" name="Isosceles Triangle 7167"/>
          <p:cNvSpPr/>
          <p:nvPr/>
        </p:nvSpPr>
        <p:spPr bwMode="auto">
          <a:xfrm rot="16200000">
            <a:off x="3175665" y="1705232"/>
            <a:ext cx="1186249" cy="1186249"/>
          </a:xfrm>
          <a:prstGeom prst="triangl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Comic Sans MS" pitchFamily="66" charset="0"/>
            </a:endParaRPr>
          </a:p>
        </p:txBody>
      </p:sp>
      <p:cxnSp>
        <p:nvCxnSpPr>
          <p:cNvPr id="7171" name="Straight Connector 7170"/>
          <p:cNvCxnSpPr/>
          <p:nvPr/>
        </p:nvCxnSpPr>
        <p:spPr bwMode="auto">
          <a:xfrm>
            <a:off x="4374292" y="1915297"/>
            <a:ext cx="1705232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191" name="Straight Connector 7190"/>
          <p:cNvCxnSpPr/>
          <p:nvPr/>
        </p:nvCxnSpPr>
        <p:spPr bwMode="auto">
          <a:xfrm flipH="1" flipV="1">
            <a:off x="4361935" y="2669058"/>
            <a:ext cx="630195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194" name="Straight Connector 7193"/>
          <p:cNvCxnSpPr/>
          <p:nvPr/>
        </p:nvCxnSpPr>
        <p:spPr bwMode="auto">
          <a:xfrm flipH="1" flipV="1">
            <a:off x="4374292" y="2162432"/>
            <a:ext cx="1297460" cy="12357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196" name="Straight Connector 7195"/>
          <p:cNvCxnSpPr/>
          <p:nvPr/>
        </p:nvCxnSpPr>
        <p:spPr bwMode="auto">
          <a:xfrm flipH="1" flipV="1">
            <a:off x="4369229" y="2409569"/>
            <a:ext cx="864994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7182" name="Group 7181"/>
          <p:cNvGrpSpPr/>
          <p:nvPr/>
        </p:nvGrpSpPr>
        <p:grpSpPr>
          <a:xfrm>
            <a:off x="4938564" y="2669059"/>
            <a:ext cx="95556" cy="687809"/>
            <a:chOff x="4938564" y="2669059"/>
            <a:chExt cx="95556" cy="687809"/>
          </a:xfrm>
        </p:grpSpPr>
        <p:grpSp>
          <p:nvGrpSpPr>
            <p:cNvPr id="17" name="Group 16"/>
            <p:cNvGrpSpPr/>
            <p:nvPr/>
          </p:nvGrpSpPr>
          <p:grpSpPr>
            <a:xfrm>
              <a:off x="4938564" y="2789272"/>
              <a:ext cx="95556" cy="567596"/>
              <a:chOff x="4938564" y="2789272"/>
              <a:chExt cx="95556" cy="567596"/>
            </a:xfrm>
          </p:grpSpPr>
          <p:grpSp>
            <p:nvGrpSpPr>
              <p:cNvPr id="77" name="Group 76"/>
              <p:cNvGrpSpPr/>
              <p:nvPr/>
            </p:nvGrpSpPr>
            <p:grpSpPr>
              <a:xfrm>
                <a:off x="4938564" y="2936740"/>
                <a:ext cx="95556" cy="243840"/>
                <a:chOff x="5647038" y="5140411"/>
                <a:chExt cx="95556" cy="243840"/>
              </a:xfrm>
            </p:grpSpPr>
            <p:sp>
              <p:nvSpPr>
                <p:cNvPr id="80" name="Oval 79"/>
                <p:cNvSpPr/>
                <p:nvPr/>
              </p:nvSpPr>
              <p:spPr bwMode="auto">
                <a:xfrm>
                  <a:off x="5647038" y="5140411"/>
                  <a:ext cx="91440" cy="91440"/>
                </a:xfrm>
                <a:prstGeom prst="ellipse">
                  <a:avLst/>
                </a:prstGeom>
                <a:solidFill>
                  <a:schemeClr val="tx1">
                    <a:lumMod val="50000"/>
                  </a:schemeClr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/>
              </p:spPr>
              <p:txBody>
                <a:bodyPr vert="horz" wrap="non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0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omic Sans MS" pitchFamily="66" charset="0"/>
                  </a:endParaRPr>
                </a:p>
              </p:txBody>
            </p:sp>
            <p:sp>
              <p:nvSpPr>
                <p:cNvPr id="81" name="Oval 80"/>
                <p:cNvSpPr/>
                <p:nvPr/>
              </p:nvSpPr>
              <p:spPr bwMode="auto">
                <a:xfrm>
                  <a:off x="5651154" y="5292811"/>
                  <a:ext cx="91440" cy="91440"/>
                </a:xfrm>
                <a:prstGeom prst="ellipse">
                  <a:avLst/>
                </a:prstGeom>
                <a:solidFill>
                  <a:schemeClr val="tx1">
                    <a:lumMod val="50000"/>
                  </a:schemeClr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/>
              </p:spPr>
              <p:txBody>
                <a:bodyPr vert="horz" wrap="non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0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omic Sans MS" pitchFamily="66" charset="0"/>
                  </a:endParaRPr>
                </a:p>
              </p:txBody>
            </p:sp>
          </p:grpSp>
          <p:cxnSp>
            <p:nvCxnSpPr>
              <p:cNvPr id="78" name="Straight Connector 77"/>
              <p:cNvCxnSpPr/>
              <p:nvPr/>
            </p:nvCxnSpPr>
            <p:spPr bwMode="auto">
              <a:xfrm>
                <a:off x="4993442" y="3168223"/>
                <a:ext cx="0" cy="188645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79" name="Straight Connector 78"/>
              <p:cNvCxnSpPr/>
              <p:nvPr/>
            </p:nvCxnSpPr>
            <p:spPr bwMode="auto">
              <a:xfrm>
                <a:off x="4992516" y="2789272"/>
                <a:ext cx="0" cy="188645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7198" name="Straight Connector 7197"/>
            <p:cNvCxnSpPr/>
            <p:nvPr/>
          </p:nvCxnSpPr>
          <p:spPr bwMode="auto">
            <a:xfrm flipV="1">
              <a:off x="4992130" y="2669059"/>
              <a:ext cx="0" cy="123568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7199" name="TextBox 7198"/>
          <p:cNvSpPr txBox="1"/>
          <p:nvPr/>
        </p:nvSpPr>
        <p:spPr>
          <a:xfrm>
            <a:off x="2323070" y="3150973"/>
            <a:ext cx="9885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Analog</a:t>
            </a:r>
          </a:p>
        </p:txBody>
      </p:sp>
      <p:cxnSp>
        <p:nvCxnSpPr>
          <p:cNvPr id="33" name="Straight Connector 32"/>
          <p:cNvCxnSpPr>
            <a:stCxn id="7168" idx="0"/>
          </p:cNvCxnSpPr>
          <p:nvPr/>
        </p:nvCxnSpPr>
        <p:spPr bwMode="auto">
          <a:xfrm flipH="1">
            <a:off x="2681416" y="2298356"/>
            <a:ext cx="494249" cy="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4" name="TextBox 33"/>
          <p:cNvSpPr txBox="1"/>
          <p:nvPr/>
        </p:nvSpPr>
        <p:spPr>
          <a:xfrm>
            <a:off x="1927673" y="1779374"/>
            <a:ext cx="12603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Legacy</a:t>
            </a:r>
            <a:endParaRPr lang="en-US" dirty="0"/>
          </a:p>
        </p:txBody>
      </p:sp>
      <p:grpSp>
        <p:nvGrpSpPr>
          <p:cNvPr id="7192" name="Group 7191"/>
          <p:cNvGrpSpPr/>
          <p:nvPr/>
        </p:nvGrpSpPr>
        <p:grpSpPr>
          <a:xfrm>
            <a:off x="6610862" y="3150973"/>
            <a:ext cx="1145055" cy="2706708"/>
            <a:chOff x="6610862" y="3150973"/>
            <a:chExt cx="1145055" cy="2706708"/>
          </a:xfrm>
        </p:grpSpPr>
        <p:grpSp>
          <p:nvGrpSpPr>
            <p:cNvPr id="7190" name="Group 7189"/>
            <p:cNvGrpSpPr/>
            <p:nvPr/>
          </p:nvGrpSpPr>
          <p:grpSpPr>
            <a:xfrm>
              <a:off x="6610862" y="3150973"/>
              <a:ext cx="803189" cy="2706708"/>
              <a:chOff x="6610862" y="3150973"/>
              <a:chExt cx="803189" cy="2706708"/>
            </a:xfrm>
          </p:grpSpPr>
          <p:sp>
            <p:nvSpPr>
              <p:cNvPr id="14" name="Hexagon 13"/>
              <p:cNvSpPr/>
              <p:nvPr/>
            </p:nvSpPr>
            <p:spPr bwMode="auto">
              <a:xfrm>
                <a:off x="6629400" y="3892383"/>
                <a:ext cx="685800" cy="457200"/>
              </a:xfrm>
              <a:prstGeom prst="hexagon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0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omic Sans MS" pitchFamily="66" charset="0"/>
                </a:endParaRPr>
              </a:p>
            </p:txBody>
          </p:sp>
          <p:sp>
            <p:nvSpPr>
              <p:cNvPr id="15" name="Hexagon 14"/>
              <p:cNvSpPr/>
              <p:nvPr/>
            </p:nvSpPr>
            <p:spPr bwMode="auto">
              <a:xfrm>
                <a:off x="6629400" y="4638481"/>
                <a:ext cx="685800" cy="457200"/>
              </a:xfrm>
              <a:prstGeom prst="hexagon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0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omic Sans MS" pitchFamily="66" charset="0"/>
                </a:endParaRPr>
              </a:p>
            </p:txBody>
          </p:sp>
          <p:sp>
            <p:nvSpPr>
              <p:cNvPr id="16" name="Hexagon 15"/>
              <p:cNvSpPr/>
              <p:nvPr/>
            </p:nvSpPr>
            <p:spPr bwMode="auto">
              <a:xfrm>
                <a:off x="6629400" y="5400481"/>
                <a:ext cx="685800" cy="457200"/>
              </a:xfrm>
              <a:prstGeom prst="hexagon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0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omic Sans MS" pitchFamily="66" charset="0"/>
                </a:endParaRPr>
              </a:p>
            </p:txBody>
          </p:sp>
          <p:sp>
            <p:nvSpPr>
              <p:cNvPr id="7169" name="TextBox 7168"/>
              <p:cNvSpPr txBox="1"/>
              <p:nvPr/>
            </p:nvSpPr>
            <p:spPr>
              <a:xfrm>
                <a:off x="6610862" y="3150973"/>
                <a:ext cx="803189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ADC</a:t>
                </a:r>
                <a:endParaRPr lang="en-US" dirty="0"/>
              </a:p>
            </p:txBody>
          </p:sp>
        </p:grpSp>
        <p:cxnSp>
          <p:nvCxnSpPr>
            <p:cNvPr id="36" name="Straight Connector 35"/>
            <p:cNvCxnSpPr/>
            <p:nvPr/>
          </p:nvCxnSpPr>
          <p:spPr bwMode="auto">
            <a:xfrm flipV="1">
              <a:off x="7319601" y="3356632"/>
              <a:ext cx="432490" cy="2347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11" name="Straight Connector 110"/>
            <p:cNvCxnSpPr/>
            <p:nvPr/>
          </p:nvCxnSpPr>
          <p:spPr bwMode="auto">
            <a:xfrm flipV="1">
              <a:off x="7319311" y="4118931"/>
              <a:ext cx="432490" cy="2347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12" name="Straight Connector 111"/>
            <p:cNvCxnSpPr/>
            <p:nvPr/>
          </p:nvCxnSpPr>
          <p:spPr bwMode="auto">
            <a:xfrm flipV="1">
              <a:off x="7323427" y="4860922"/>
              <a:ext cx="432490" cy="2347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13" name="Straight Connector 112"/>
            <p:cNvCxnSpPr/>
            <p:nvPr/>
          </p:nvCxnSpPr>
          <p:spPr bwMode="auto">
            <a:xfrm flipV="1">
              <a:off x="7319592" y="5623221"/>
              <a:ext cx="432490" cy="2347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37" name="TextBox 36"/>
          <p:cNvSpPr txBox="1"/>
          <p:nvPr/>
        </p:nvSpPr>
        <p:spPr>
          <a:xfrm>
            <a:off x="3571101" y="2100648"/>
            <a:ext cx="8155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Sum</a:t>
            </a:r>
            <a:endParaRPr lang="en-US" dirty="0"/>
          </a:p>
        </p:txBody>
      </p:sp>
      <p:cxnSp>
        <p:nvCxnSpPr>
          <p:cNvPr id="95" name="Straight Connector 94"/>
          <p:cNvCxnSpPr/>
          <p:nvPr/>
        </p:nvCxnSpPr>
        <p:spPr bwMode="auto">
          <a:xfrm flipV="1">
            <a:off x="5234192" y="2397211"/>
            <a:ext cx="31" cy="80318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96" name="Group 95"/>
          <p:cNvGrpSpPr/>
          <p:nvPr/>
        </p:nvGrpSpPr>
        <p:grpSpPr>
          <a:xfrm>
            <a:off x="5183515" y="3548817"/>
            <a:ext cx="95556" cy="567596"/>
            <a:chOff x="4938564" y="2789272"/>
            <a:chExt cx="95556" cy="567596"/>
          </a:xfrm>
        </p:grpSpPr>
        <p:grpSp>
          <p:nvGrpSpPr>
            <p:cNvPr id="97" name="Group 96"/>
            <p:cNvGrpSpPr/>
            <p:nvPr/>
          </p:nvGrpSpPr>
          <p:grpSpPr>
            <a:xfrm>
              <a:off x="4938564" y="2936740"/>
              <a:ext cx="95556" cy="243840"/>
              <a:chOff x="5647038" y="5140411"/>
              <a:chExt cx="95556" cy="243840"/>
            </a:xfrm>
          </p:grpSpPr>
          <p:sp>
            <p:nvSpPr>
              <p:cNvPr id="100" name="Oval 99"/>
              <p:cNvSpPr/>
              <p:nvPr/>
            </p:nvSpPr>
            <p:spPr bwMode="auto">
              <a:xfrm>
                <a:off x="5647038" y="5140411"/>
                <a:ext cx="91440" cy="91440"/>
              </a:xfrm>
              <a:prstGeom prst="ellipse">
                <a:avLst/>
              </a:prstGeom>
              <a:solidFill>
                <a:schemeClr val="tx1">
                  <a:lumMod val="50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0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omic Sans MS" pitchFamily="66" charset="0"/>
                </a:endParaRPr>
              </a:p>
            </p:txBody>
          </p:sp>
          <p:sp>
            <p:nvSpPr>
              <p:cNvPr id="101" name="Oval 100"/>
              <p:cNvSpPr/>
              <p:nvPr/>
            </p:nvSpPr>
            <p:spPr bwMode="auto">
              <a:xfrm>
                <a:off x="5651154" y="5292811"/>
                <a:ext cx="91440" cy="91440"/>
              </a:xfrm>
              <a:prstGeom prst="ellipse">
                <a:avLst/>
              </a:prstGeom>
              <a:solidFill>
                <a:schemeClr val="tx1">
                  <a:lumMod val="50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0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omic Sans MS" pitchFamily="66" charset="0"/>
                </a:endParaRPr>
              </a:p>
            </p:txBody>
          </p:sp>
        </p:grpSp>
        <p:cxnSp>
          <p:nvCxnSpPr>
            <p:cNvPr id="98" name="Straight Connector 97"/>
            <p:cNvCxnSpPr/>
            <p:nvPr/>
          </p:nvCxnSpPr>
          <p:spPr bwMode="auto">
            <a:xfrm>
              <a:off x="4993442" y="3168223"/>
              <a:ext cx="0" cy="188645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9" name="Straight Connector 98"/>
            <p:cNvCxnSpPr/>
            <p:nvPr/>
          </p:nvCxnSpPr>
          <p:spPr bwMode="auto">
            <a:xfrm>
              <a:off x="4992516" y="2789272"/>
              <a:ext cx="0" cy="188645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cxnSp>
        <p:nvCxnSpPr>
          <p:cNvPr id="86" name="Straight Connector 85"/>
          <p:cNvCxnSpPr>
            <a:stCxn id="134" idx="0"/>
          </p:cNvCxnSpPr>
          <p:nvPr/>
        </p:nvCxnSpPr>
        <p:spPr bwMode="auto">
          <a:xfrm>
            <a:off x="5672245" y="3519981"/>
            <a:ext cx="0" cy="43362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189" name="Straight Connector 7188"/>
          <p:cNvCxnSpPr/>
          <p:nvPr/>
        </p:nvCxnSpPr>
        <p:spPr bwMode="auto">
          <a:xfrm flipV="1">
            <a:off x="5667613" y="2174789"/>
            <a:ext cx="4138" cy="100913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102" name="Group 101"/>
          <p:cNvGrpSpPr/>
          <p:nvPr/>
        </p:nvGrpSpPr>
        <p:grpSpPr>
          <a:xfrm>
            <a:off x="5611977" y="4293732"/>
            <a:ext cx="95556" cy="567596"/>
            <a:chOff x="4938564" y="2789272"/>
            <a:chExt cx="95556" cy="567596"/>
          </a:xfrm>
        </p:grpSpPr>
        <p:grpSp>
          <p:nvGrpSpPr>
            <p:cNvPr id="103" name="Group 102"/>
            <p:cNvGrpSpPr/>
            <p:nvPr/>
          </p:nvGrpSpPr>
          <p:grpSpPr>
            <a:xfrm>
              <a:off x="4938564" y="2936740"/>
              <a:ext cx="95556" cy="243840"/>
              <a:chOff x="5647038" y="5140411"/>
              <a:chExt cx="95556" cy="243840"/>
            </a:xfrm>
          </p:grpSpPr>
          <p:sp>
            <p:nvSpPr>
              <p:cNvPr id="106" name="Oval 105"/>
              <p:cNvSpPr/>
              <p:nvPr/>
            </p:nvSpPr>
            <p:spPr bwMode="auto">
              <a:xfrm>
                <a:off x="5647038" y="5140411"/>
                <a:ext cx="91440" cy="91440"/>
              </a:xfrm>
              <a:prstGeom prst="ellipse">
                <a:avLst/>
              </a:prstGeom>
              <a:solidFill>
                <a:schemeClr val="tx1">
                  <a:lumMod val="50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0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omic Sans MS" pitchFamily="66" charset="0"/>
                </a:endParaRPr>
              </a:p>
            </p:txBody>
          </p:sp>
          <p:sp>
            <p:nvSpPr>
              <p:cNvPr id="107" name="Oval 106"/>
              <p:cNvSpPr/>
              <p:nvPr/>
            </p:nvSpPr>
            <p:spPr bwMode="auto">
              <a:xfrm>
                <a:off x="5651154" y="5292811"/>
                <a:ext cx="91440" cy="91440"/>
              </a:xfrm>
              <a:prstGeom prst="ellipse">
                <a:avLst/>
              </a:prstGeom>
              <a:solidFill>
                <a:schemeClr val="tx1">
                  <a:lumMod val="50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0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omic Sans MS" pitchFamily="66" charset="0"/>
                </a:endParaRPr>
              </a:p>
            </p:txBody>
          </p:sp>
        </p:grpSp>
        <p:cxnSp>
          <p:nvCxnSpPr>
            <p:cNvPr id="104" name="Straight Connector 103"/>
            <p:cNvCxnSpPr/>
            <p:nvPr/>
          </p:nvCxnSpPr>
          <p:spPr bwMode="auto">
            <a:xfrm>
              <a:off x="4993442" y="3168223"/>
              <a:ext cx="0" cy="188645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05" name="Straight Connector 104"/>
            <p:cNvCxnSpPr/>
            <p:nvPr/>
          </p:nvCxnSpPr>
          <p:spPr bwMode="auto">
            <a:xfrm>
              <a:off x="4992516" y="2789272"/>
              <a:ext cx="0" cy="188645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cxnSp>
        <p:nvCxnSpPr>
          <p:cNvPr id="7175" name="Straight Connector 7174"/>
          <p:cNvCxnSpPr/>
          <p:nvPr/>
        </p:nvCxnSpPr>
        <p:spPr bwMode="auto">
          <a:xfrm>
            <a:off x="6079524" y="1915297"/>
            <a:ext cx="12352" cy="1272749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186" name="Straight Connector 7185"/>
          <p:cNvCxnSpPr/>
          <p:nvPr/>
        </p:nvCxnSpPr>
        <p:spPr bwMode="auto">
          <a:xfrm flipH="1">
            <a:off x="6096563" y="4283688"/>
            <a:ext cx="0" cy="420144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108" name="Group 107"/>
          <p:cNvGrpSpPr/>
          <p:nvPr/>
        </p:nvGrpSpPr>
        <p:grpSpPr>
          <a:xfrm>
            <a:off x="6042983" y="5052641"/>
            <a:ext cx="95556" cy="567596"/>
            <a:chOff x="4938564" y="2789272"/>
            <a:chExt cx="95556" cy="567596"/>
          </a:xfrm>
        </p:grpSpPr>
        <p:grpSp>
          <p:nvGrpSpPr>
            <p:cNvPr id="109" name="Group 108"/>
            <p:cNvGrpSpPr/>
            <p:nvPr/>
          </p:nvGrpSpPr>
          <p:grpSpPr>
            <a:xfrm>
              <a:off x="4938564" y="2936740"/>
              <a:ext cx="95556" cy="243840"/>
              <a:chOff x="5647038" y="5140411"/>
              <a:chExt cx="95556" cy="243840"/>
            </a:xfrm>
          </p:grpSpPr>
          <p:sp>
            <p:nvSpPr>
              <p:cNvPr id="115" name="Oval 114"/>
              <p:cNvSpPr/>
              <p:nvPr/>
            </p:nvSpPr>
            <p:spPr bwMode="auto">
              <a:xfrm>
                <a:off x="5647038" y="5140411"/>
                <a:ext cx="91440" cy="91440"/>
              </a:xfrm>
              <a:prstGeom prst="ellipse">
                <a:avLst/>
              </a:prstGeom>
              <a:solidFill>
                <a:schemeClr val="tx1">
                  <a:lumMod val="50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0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omic Sans MS" pitchFamily="66" charset="0"/>
                </a:endParaRPr>
              </a:p>
            </p:txBody>
          </p:sp>
          <p:sp>
            <p:nvSpPr>
              <p:cNvPr id="116" name="Oval 115"/>
              <p:cNvSpPr/>
              <p:nvPr/>
            </p:nvSpPr>
            <p:spPr bwMode="auto">
              <a:xfrm>
                <a:off x="5651154" y="5292811"/>
                <a:ext cx="91440" cy="91440"/>
              </a:xfrm>
              <a:prstGeom prst="ellipse">
                <a:avLst/>
              </a:prstGeom>
              <a:solidFill>
                <a:schemeClr val="tx1">
                  <a:lumMod val="50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0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omic Sans MS" pitchFamily="66" charset="0"/>
                </a:endParaRPr>
              </a:p>
            </p:txBody>
          </p:sp>
        </p:grpSp>
        <p:cxnSp>
          <p:nvCxnSpPr>
            <p:cNvPr id="110" name="Straight Connector 109"/>
            <p:cNvCxnSpPr/>
            <p:nvPr/>
          </p:nvCxnSpPr>
          <p:spPr bwMode="auto">
            <a:xfrm>
              <a:off x="4993442" y="3168223"/>
              <a:ext cx="0" cy="188645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14" name="Straight Connector 113"/>
            <p:cNvCxnSpPr/>
            <p:nvPr/>
          </p:nvCxnSpPr>
          <p:spPr bwMode="auto">
            <a:xfrm>
              <a:off x="4992516" y="2789272"/>
              <a:ext cx="0" cy="188645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185" name="Group 7184"/>
          <p:cNvGrpSpPr/>
          <p:nvPr/>
        </p:nvGrpSpPr>
        <p:grpSpPr>
          <a:xfrm>
            <a:off x="5048258" y="3205325"/>
            <a:ext cx="371918" cy="322492"/>
            <a:chOff x="6694115" y="2410225"/>
            <a:chExt cx="371918" cy="322492"/>
          </a:xfrm>
        </p:grpSpPr>
        <p:sp>
          <p:nvSpPr>
            <p:cNvPr id="120" name="Arc 119"/>
            <p:cNvSpPr/>
            <p:nvPr/>
          </p:nvSpPr>
          <p:spPr bwMode="auto">
            <a:xfrm>
              <a:off x="6695330" y="2411441"/>
              <a:ext cx="370703" cy="321276"/>
            </a:xfrm>
            <a:prstGeom prst="arc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Comic Sans MS" pitchFamily="66" charset="0"/>
              </a:endParaRPr>
            </a:p>
          </p:txBody>
        </p:sp>
        <p:sp>
          <p:nvSpPr>
            <p:cNvPr id="121" name="Arc 120"/>
            <p:cNvSpPr/>
            <p:nvPr/>
          </p:nvSpPr>
          <p:spPr bwMode="auto">
            <a:xfrm flipV="1">
              <a:off x="6694115" y="2410225"/>
              <a:ext cx="370703" cy="321276"/>
            </a:xfrm>
            <a:prstGeom prst="arc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Comic Sans MS" pitchFamily="66" charset="0"/>
              </a:endParaRPr>
            </a:p>
          </p:txBody>
        </p:sp>
      </p:grpSp>
      <p:grpSp>
        <p:nvGrpSpPr>
          <p:cNvPr id="123" name="Group 122"/>
          <p:cNvGrpSpPr/>
          <p:nvPr/>
        </p:nvGrpSpPr>
        <p:grpSpPr>
          <a:xfrm>
            <a:off x="5908297" y="3198705"/>
            <a:ext cx="371918" cy="322492"/>
            <a:chOff x="6694115" y="2410225"/>
            <a:chExt cx="371918" cy="322492"/>
          </a:xfrm>
        </p:grpSpPr>
        <p:sp>
          <p:nvSpPr>
            <p:cNvPr id="124" name="Arc 123"/>
            <p:cNvSpPr/>
            <p:nvPr/>
          </p:nvSpPr>
          <p:spPr bwMode="auto">
            <a:xfrm>
              <a:off x="6695330" y="2411441"/>
              <a:ext cx="370703" cy="321276"/>
            </a:xfrm>
            <a:prstGeom prst="arc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Comic Sans MS" pitchFamily="66" charset="0"/>
              </a:endParaRPr>
            </a:p>
          </p:txBody>
        </p:sp>
        <p:sp>
          <p:nvSpPr>
            <p:cNvPr id="125" name="Arc 124"/>
            <p:cNvSpPr/>
            <p:nvPr/>
          </p:nvSpPr>
          <p:spPr bwMode="auto">
            <a:xfrm flipV="1">
              <a:off x="6694115" y="2410225"/>
              <a:ext cx="370703" cy="321276"/>
            </a:xfrm>
            <a:prstGeom prst="arc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Comic Sans MS" pitchFamily="66" charset="0"/>
              </a:endParaRPr>
            </a:p>
          </p:txBody>
        </p:sp>
      </p:grpSp>
      <p:grpSp>
        <p:nvGrpSpPr>
          <p:cNvPr id="126" name="Group 125"/>
          <p:cNvGrpSpPr/>
          <p:nvPr/>
        </p:nvGrpSpPr>
        <p:grpSpPr>
          <a:xfrm>
            <a:off x="5908297" y="3962001"/>
            <a:ext cx="371918" cy="322492"/>
            <a:chOff x="6694115" y="2410225"/>
            <a:chExt cx="371918" cy="322492"/>
          </a:xfrm>
        </p:grpSpPr>
        <p:sp>
          <p:nvSpPr>
            <p:cNvPr id="127" name="Arc 126"/>
            <p:cNvSpPr/>
            <p:nvPr/>
          </p:nvSpPr>
          <p:spPr bwMode="auto">
            <a:xfrm>
              <a:off x="6695330" y="2411441"/>
              <a:ext cx="370703" cy="321276"/>
            </a:xfrm>
            <a:prstGeom prst="arc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Comic Sans MS" pitchFamily="66" charset="0"/>
              </a:endParaRPr>
            </a:p>
          </p:txBody>
        </p:sp>
        <p:sp>
          <p:nvSpPr>
            <p:cNvPr id="128" name="Arc 127"/>
            <p:cNvSpPr/>
            <p:nvPr/>
          </p:nvSpPr>
          <p:spPr bwMode="auto">
            <a:xfrm flipV="1">
              <a:off x="6694115" y="2410225"/>
              <a:ext cx="370703" cy="321276"/>
            </a:xfrm>
            <a:prstGeom prst="arc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Comic Sans MS" pitchFamily="66" charset="0"/>
              </a:endParaRPr>
            </a:p>
          </p:txBody>
        </p:sp>
      </p:grpSp>
      <p:grpSp>
        <p:nvGrpSpPr>
          <p:cNvPr id="129" name="Group 128"/>
          <p:cNvGrpSpPr/>
          <p:nvPr/>
        </p:nvGrpSpPr>
        <p:grpSpPr>
          <a:xfrm>
            <a:off x="5916248" y="4709395"/>
            <a:ext cx="371918" cy="322492"/>
            <a:chOff x="6694115" y="2410225"/>
            <a:chExt cx="371918" cy="322492"/>
          </a:xfrm>
        </p:grpSpPr>
        <p:sp>
          <p:nvSpPr>
            <p:cNvPr id="130" name="Arc 129"/>
            <p:cNvSpPr/>
            <p:nvPr/>
          </p:nvSpPr>
          <p:spPr bwMode="auto">
            <a:xfrm>
              <a:off x="6695330" y="2411441"/>
              <a:ext cx="370703" cy="321276"/>
            </a:xfrm>
            <a:prstGeom prst="arc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Comic Sans MS" pitchFamily="66" charset="0"/>
              </a:endParaRPr>
            </a:p>
          </p:txBody>
        </p:sp>
        <p:sp>
          <p:nvSpPr>
            <p:cNvPr id="131" name="Arc 130"/>
            <p:cNvSpPr/>
            <p:nvPr/>
          </p:nvSpPr>
          <p:spPr bwMode="auto">
            <a:xfrm flipV="1">
              <a:off x="6694115" y="2410225"/>
              <a:ext cx="370703" cy="321276"/>
            </a:xfrm>
            <a:prstGeom prst="arc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Comic Sans MS" pitchFamily="66" charset="0"/>
              </a:endParaRPr>
            </a:p>
          </p:txBody>
        </p:sp>
      </p:grpSp>
      <p:grpSp>
        <p:nvGrpSpPr>
          <p:cNvPr id="132" name="Group 131"/>
          <p:cNvGrpSpPr/>
          <p:nvPr/>
        </p:nvGrpSpPr>
        <p:grpSpPr>
          <a:xfrm>
            <a:off x="5486894" y="3198705"/>
            <a:ext cx="371918" cy="322492"/>
            <a:chOff x="6694115" y="2410225"/>
            <a:chExt cx="371918" cy="322492"/>
          </a:xfrm>
        </p:grpSpPr>
        <p:sp>
          <p:nvSpPr>
            <p:cNvPr id="133" name="Arc 132"/>
            <p:cNvSpPr/>
            <p:nvPr/>
          </p:nvSpPr>
          <p:spPr bwMode="auto">
            <a:xfrm>
              <a:off x="6695330" y="2411441"/>
              <a:ext cx="370703" cy="321276"/>
            </a:xfrm>
            <a:prstGeom prst="arc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Comic Sans MS" pitchFamily="66" charset="0"/>
              </a:endParaRPr>
            </a:p>
          </p:txBody>
        </p:sp>
        <p:sp>
          <p:nvSpPr>
            <p:cNvPr id="134" name="Arc 133"/>
            <p:cNvSpPr/>
            <p:nvPr/>
          </p:nvSpPr>
          <p:spPr bwMode="auto">
            <a:xfrm flipV="1">
              <a:off x="6694115" y="2410225"/>
              <a:ext cx="370703" cy="321276"/>
            </a:xfrm>
            <a:prstGeom prst="arc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Comic Sans MS" pitchFamily="66" charset="0"/>
              </a:endParaRPr>
            </a:p>
          </p:txBody>
        </p:sp>
      </p:grpSp>
      <p:grpSp>
        <p:nvGrpSpPr>
          <p:cNvPr id="135" name="Group 134"/>
          <p:cNvGrpSpPr/>
          <p:nvPr/>
        </p:nvGrpSpPr>
        <p:grpSpPr>
          <a:xfrm>
            <a:off x="5486894" y="3962001"/>
            <a:ext cx="371918" cy="322492"/>
            <a:chOff x="6694115" y="2410225"/>
            <a:chExt cx="371918" cy="322492"/>
          </a:xfrm>
        </p:grpSpPr>
        <p:sp>
          <p:nvSpPr>
            <p:cNvPr id="136" name="Arc 135"/>
            <p:cNvSpPr/>
            <p:nvPr/>
          </p:nvSpPr>
          <p:spPr bwMode="auto">
            <a:xfrm>
              <a:off x="6695330" y="2411441"/>
              <a:ext cx="370703" cy="321276"/>
            </a:xfrm>
            <a:prstGeom prst="arc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Comic Sans MS" pitchFamily="66" charset="0"/>
              </a:endParaRPr>
            </a:p>
          </p:txBody>
        </p:sp>
        <p:sp>
          <p:nvSpPr>
            <p:cNvPr id="137" name="Arc 136"/>
            <p:cNvSpPr/>
            <p:nvPr/>
          </p:nvSpPr>
          <p:spPr bwMode="auto">
            <a:xfrm flipV="1">
              <a:off x="6694115" y="2410225"/>
              <a:ext cx="370703" cy="321276"/>
            </a:xfrm>
            <a:prstGeom prst="arc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Comic Sans MS" pitchFamily="66" charset="0"/>
              </a:endParaRPr>
            </a:p>
          </p:txBody>
        </p:sp>
      </p:grpSp>
      <p:cxnSp>
        <p:nvCxnSpPr>
          <p:cNvPr id="140" name="Straight Connector 139"/>
          <p:cNvCxnSpPr/>
          <p:nvPr/>
        </p:nvCxnSpPr>
        <p:spPr bwMode="auto">
          <a:xfrm>
            <a:off x="6094979" y="3529263"/>
            <a:ext cx="0" cy="43362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621476" y="102920"/>
            <a:ext cx="7772400" cy="823355"/>
          </a:xfrm>
        </p:spPr>
        <p:txBody>
          <a:bodyPr/>
          <a:lstStyle/>
          <a:p>
            <a:r>
              <a:rPr lang="en-US" dirty="0" smtClean="0"/>
              <a:t>LTDB0 </a:t>
            </a:r>
            <a:r>
              <a:rPr lang="en-US" dirty="0" err="1" smtClean="0"/>
              <a:t>Baseplane</a:t>
            </a:r>
            <a:r>
              <a:rPr lang="en-US" dirty="0" smtClean="0"/>
              <a:t> Connectors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28 May 2015</a:t>
            </a:r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J. Rutherfoord</a:t>
            </a:r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5EA206-FE66-42D0-AC4F-F2FB4F377A7A}" type="slidenum">
              <a:rPr lang="en-US" altLang="en-US" smtClean="0"/>
              <a:pPr>
                <a:defRPr/>
              </a:pPr>
              <a:t>22</a:t>
            </a:fld>
            <a:endParaRPr lang="en-US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935" y="1092523"/>
            <a:ext cx="4525191" cy="459856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6331" y="1092530"/>
            <a:ext cx="2962193" cy="461324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9717" y="1081564"/>
            <a:ext cx="2944853" cy="461858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1535" y="5817728"/>
            <a:ext cx="2202180" cy="54254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5910" y="5893675"/>
            <a:ext cx="2202180" cy="438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584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1475" y="102925"/>
            <a:ext cx="7772400" cy="823356"/>
          </a:xfrm>
        </p:spPr>
        <p:txBody>
          <a:bodyPr/>
          <a:lstStyle/>
          <a:p>
            <a:r>
              <a:rPr lang="en-US" dirty="0" smtClean="0"/>
              <a:t>LTDB1 </a:t>
            </a:r>
            <a:r>
              <a:rPr lang="en-US" dirty="0" err="1" smtClean="0"/>
              <a:t>Baseplane</a:t>
            </a:r>
            <a:r>
              <a:rPr lang="en-US" dirty="0" smtClean="0"/>
              <a:t> Connectors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28 May 2015</a:t>
            </a:r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J. Rutherfoord</a:t>
            </a:r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89AA368-E9AE-4CD2-9699-3FE979F5EBC4}" type="slidenum">
              <a:rPr lang="en-US" altLang="en-US" smtClean="0"/>
              <a:pPr>
                <a:defRPr/>
              </a:pPr>
              <a:t>23</a:t>
            </a:fld>
            <a:endParaRPr lang="en-US" alt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50" y="1092529"/>
            <a:ext cx="2959317" cy="461768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5715" y="1069275"/>
            <a:ext cx="2992579" cy="461935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5692" y="1080654"/>
            <a:ext cx="3006867" cy="4619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262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2502" y="162300"/>
            <a:ext cx="8490857" cy="668977"/>
          </a:xfrm>
        </p:spPr>
        <p:txBody>
          <a:bodyPr/>
          <a:lstStyle/>
          <a:p>
            <a:r>
              <a:rPr lang="en-US" sz="4000" dirty="0" smtClean="0"/>
              <a:t>TDB0 &amp; TDB1 </a:t>
            </a:r>
            <a:r>
              <a:rPr lang="en-US" sz="4000" dirty="0" err="1" smtClean="0"/>
              <a:t>Baseplane</a:t>
            </a:r>
            <a:r>
              <a:rPr lang="en-US" sz="4000" dirty="0" smtClean="0"/>
              <a:t> Connectors</a:t>
            </a:r>
            <a:endParaRPr lang="en-US" sz="40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28 May 2015</a:t>
            </a:r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J. Rutherfoord</a:t>
            </a:r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89AA368-E9AE-4CD2-9699-3FE979F5EBC4}" type="slidenum">
              <a:rPr lang="en-US" altLang="en-US" smtClean="0"/>
              <a:pPr>
                <a:defRPr/>
              </a:pPr>
              <a:t>24</a:t>
            </a:fld>
            <a:endParaRPr lang="en-US" alt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203" y="1015744"/>
            <a:ext cx="2833894" cy="506711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4482" y="1199902"/>
            <a:ext cx="2852545" cy="487892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6966" y="1211864"/>
            <a:ext cx="2853278" cy="4880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38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04800"/>
            <a:ext cx="7772400" cy="882732"/>
          </a:xfrm>
        </p:spPr>
        <p:txBody>
          <a:bodyPr/>
          <a:lstStyle/>
          <a:p>
            <a:pPr algn="ctr"/>
            <a:r>
              <a:rPr lang="en-US" dirty="0" err="1" smtClean="0"/>
              <a:t>FCal</a:t>
            </a:r>
            <a:r>
              <a:rPr lang="en-US" dirty="0" smtClean="0"/>
              <a:t> </a:t>
            </a:r>
            <a:r>
              <a:rPr lang="en-US" dirty="0" err="1" smtClean="0"/>
              <a:t>Baseplane</a:t>
            </a:r>
            <a:r>
              <a:rPr lang="en-US" dirty="0" smtClean="0"/>
              <a:t> Stack-up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28 May 2015</a:t>
            </a:r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J. Rutherfoord</a:t>
            </a:r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89AA368-E9AE-4CD2-9699-3FE979F5EBC4}" type="slidenum">
              <a:rPr lang="en-US" altLang="en-US" smtClean="0"/>
              <a:pPr>
                <a:defRPr/>
              </a:pPr>
              <a:t>25</a:t>
            </a:fld>
            <a:endParaRPr lang="en-US" alt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4545" y="1592476"/>
            <a:ext cx="4994910" cy="4765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49714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4800"/>
            <a:ext cx="7772400" cy="858982"/>
          </a:xfrm>
        </p:spPr>
        <p:txBody>
          <a:bodyPr/>
          <a:lstStyle/>
          <a:p>
            <a:pPr algn="ctr"/>
            <a:r>
              <a:rPr lang="en-US" dirty="0" err="1" smtClean="0"/>
              <a:t>FCal</a:t>
            </a:r>
            <a:r>
              <a:rPr lang="en-US" dirty="0" smtClean="0"/>
              <a:t> </a:t>
            </a:r>
            <a:r>
              <a:rPr lang="en-US" dirty="0" err="1" smtClean="0"/>
              <a:t>Baseplane</a:t>
            </a:r>
            <a:r>
              <a:rPr lang="en-US" dirty="0" smtClean="0"/>
              <a:t> Layer 4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28 May 2015</a:t>
            </a:r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J. Rutherfoord</a:t>
            </a:r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89AA368-E9AE-4CD2-9699-3FE979F5EBC4}" type="slidenum">
              <a:rPr lang="en-US" altLang="en-US" smtClean="0"/>
              <a:pPr>
                <a:defRPr/>
              </a:pPr>
              <a:t>26</a:t>
            </a:fld>
            <a:endParaRPr lang="en-US" alt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0035" y="1095869"/>
            <a:ext cx="5747657" cy="51748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0071282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69175"/>
            <a:ext cx="7772400" cy="704603"/>
          </a:xfrm>
        </p:spPr>
        <p:txBody>
          <a:bodyPr/>
          <a:lstStyle/>
          <a:p>
            <a:pPr algn="ctr"/>
            <a:r>
              <a:rPr lang="en-US" dirty="0" err="1" smtClean="0"/>
              <a:t>FCal</a:t>
            </a:r>
            <a:r>
              <a:rPr lang="en-US" dirty="0" smtClean="0"/>
              <a:t> </a:t>
            </a:r>
            <a:r>
              <a:rPr lang="en-US" dirty="0" err="1" smtClean="0"/>
              <a:t>Baseplane</a:t>
            </a:r>
            <a:r>
              <a:rPr lang="en-US" dirty="0" smtClean="0"/>
              <a:t> Layer 12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28 May 2015</a:t>
            </a:r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J. Rutherfoord</a:t>
            </a:r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89AA368-E9AE-4CD2-9699-3FE979F5EBC4}" type="slidenum">
              <a:rPr lang="en-US" altLang="en-US" smtClean="0"/>
              <a:pPr>
                <a:defRPr/>
              </a:pPr>
              <a:t>27</a:t>
            </a:fld>
            <a:endParaRPr lang="en-US" alt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8276" y="960757"/>
            <a:ext cx="5952552" cy="5380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81127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04800"/>
            <a:ext cx="7772400" cy="1005385"/>
          </a:xfrm>
        </p:spPr>
        <p:txBody>
          <a:bodyPr/>
          <a:lstStyle/>
          <a:p>
            <a:r>
              <a:rPr lang="en-US" dirty="0" smtClean="0"/>
              <a:t>Injection resistor area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28 May 2015</a:t>
            </a:r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J. Rutherfoord</a:t>
            </a:r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89AA368-E9AE-4CD2-9699-3FE979F5EBC4}" type="slidenum">
              <a:rPr lang="en-US" altLang="en-US" smtClean="0"/>
              <a:pPr>
                <a:defRPr/>
              </a:pPr>
              <a:t>28</a:t>
            </a:fld>
            <a:endParaRPr lang="en-US" alt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1391" y="1910686"/>
            <a:ext cx="5295457" cy="3875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45943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04800"/>
            <a:ext cx="7772400" cy="894608"/>
          </a:xfrm>
        </p:spPr>
        <p:txBody>
          <a:bodyPr/>
          <a:lstStyle/>
          <a:p>
            <a:r>
              <a:rPr lang="en-US" dirty="0" smtClean="0"/>
              <a:t>Alternate mapping to LTDBs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7517" y="1520042"/>
            <a:ext cx="8193974" cy="4809506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In case the L1 </a:t>
            </a:r>
            <a:r>
              <a:rPr lang="en-US" dirty="0" err="1" smtClean="0"/>
              <a:t>Calo</a:t>
            </a:r>
            <a:r>
              <a:rPr lang="en-US" dirty="0" smtClean="0"/>
              <a:t> requires </a:t>
            </a:r>
            <a:r>
              <a:rPr lang="en-US" dirty="0" err="1" smtClean="0"/>
              <a:t>FCal</a:t>
            </a:r>
            <a:r>
              <a:rPr lang="en-US" dirty="0" smtClean="0"/>
              <a:t> trigger towers from FCal1 on separate fibers from those from FCal2/3, we have considered an alternate mapping.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28 May 2015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J. Rutherfoord</a:t>
            </a: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E9ECA8-FB96-447D-ADCC-674949385851}" type="slidenum">
              <a:rPr lang="en-US" altLang="en-US" smtClean="0"/>
              <a:pPr>
                <a:defRPr/>
              </a:pPr>
              <a:t>29</a:t>
            </a:fld>
            <a:endParaRPr lang="en-US" altLang="en-US"/>
          </a:p>
        </p:txBody>
      </p:sp>
      <p:pic>
        <p:nvPicPr>
          <p:cNvPr id="7" name="Content Placeholder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98430" y="3905610"/>
            <a:ext cx="4480499" cy="23638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7196449" y="4678873"/>
            <a:ext cx="15081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Converted to Lo-Z</a:t>
            </a:r>
            <a:endParaRPr lang="en-US" sz="1200" dirty="0"/>
          </a:p>
        </p:txBody>
      </p:sp>
      <p:cxnSp>
        <p:nvCxnSpPr>
          <p:cNvPr id="10" name="Straight Arrow Connector 9"/>
          <p:cNvCxnSpPr/>
          <p:nvPr/>
        </p:nvCxnSpPr>
        <p:spPr bwMode="auto">
          <a:xfrm flipH="1" flipV="1">
            <a:off x="6685810" y="4809505"/>
            <a:ext cx="380011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5129426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28 May 2015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J. Rutherfoord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FC8CDDA-DD04-4C6F-A8AD-E63B8CF9A2FE}" type="slidenum">
              <a:rPr lang="en-US" altLang="en-US"/>
              <a:pPr>
                <a:defRPr/>
              </a:pPr>
              <a:t>3</a:t>
            </a:fld>
            <a:endParaRPr lang="en-US" altLang="en-US"/>
          </a:p>
        </p:txBody>
      </p:sp>
      <p:sp>
        <p:nvSpPr>
          <p:cNvPr id="4101" name="Rectangle 2"/>
          <p:cNvSpPr>
            <a:spLocks noGrp="1" noChangeArrowheads="1"/>
          </p:cNvSpPr>
          <p:nvPr>
            <p:ph type="title"/>
          </p:nvPr>
        </p:nvSpPr>
        <p:spPr>
          <a:xfrm>
            <a:off x="296561" y="304800"/>
            <a:ext cx="8847439" cy="1029730"/>
          </a:xfrm>
        </p:spPr>
        <p:txBody>
          <a:bodyPr/>
          <a:lstStyle/>
          <a:p>
            <a:pPr eaLnBrk="1" hangingPunct="1"/>
            <a:r>
              <a:rPr lang="en-US" altLang="en-US" dirty="0" err="1" smtClean="0"/>
              <a:t>FCal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BasePlane</a:t>
            </a:r>
            <a:r>
              <a:rPr lang="en-US" altLang="en-US" dirty="0" smtClean="0"/>
              <a:t> for Phase I </a:t>
            </a:r>
          </a:p>
        </p:txBody>
      </p:sp>
      <p:sp>
        <p:nvSpPr>
          <p:cNvPr id="4102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type="body" idx="1"/>
          </p:nvPr>
        </p:nvSpPr>
        <p:spPr>
          <a:xfrm>
            <a:off x="654908" y="1878227"/>
            <a:ext cx="8108092" cy="3836772"/>
          </a:xfrm>
        </p:spPr>
        <p:txBody>
          <a:bodyPr/>
          <a:lstStyle/>
          <a:p>
            <a:pPr eaLnBrk="1" hangingPunct="1"/>
            <a:r>
              <a:rPr lang="en-US" altLang="en-US" dirty="0" smtClean="0"/>
              <a:t>Goals of the Phase I upgrade</a:t>
            </a:r>
          </a:p>
          <a:p>
            <a:pPr eaLnBrk="1" hangingPunct="1"/>
            <a:r>
              <a:rPr lang="en-US" altLang="en-US" dirty="0" smtClean="0"/>
              <a:t>Description of the baseline and options</a:t>
            </a:r>
          </a:p>
          <a:p>
            <a:pPr eaLnBrk="1" hangingPunct="1"/>
            <a:r>
              <a:rPr lang="en-US" altLang="en-US" dirty="0" smtClean="0"/>
              <a:t>Present status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04800"/>
            <a:ext cx="7772400" cy="1037112"/>
          </a:xfrm>
        </p:spPr>
        <p:txBody>
          <a:bodyPr/>
          <a:lstStyle/>
          <a:p>
            <a:r>
              <a:rPr lang="en-US" dirty="0" smtClean="0"/>
              <a:t>Present status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9392" y="1555668"/>
            <a:ext cx="7981208" cy="4464132"/>
          </a:xfrm>
        </p:spPr>
        <p:txBody>
          <a:bodyPr/>
          <a:lstStyle/>
          <a:p>
            <a:r>
              <a:rPr lang="en-US" dirty="0" smtClean="0"/>
              <a:t>Mechanical prototype </a:t>
            </a:r>
            <a:r>
              <a:rPr lang="en-US" dirty="0" err="1" smtClean="0"/>
              <a:t>baseplane</a:t>
            </a:r>
            <a:r>
              <a:rPr lang="en-US" dirty="0" smtClean="0"/>
              <a:t> produced and tested</a:t>
            </a:r>
          </a:p>
          <a:p>
            <a:r>
              <a:rPr lang="en-US" dirty="0" smtClean="0"/>
              <a:t>V0 </a:t>
            </a:r>
            <a:r>
              <a:rPr lang="en-US" dirty="0" err="1" smtClean="0"/>
              <a:t>baseplane</a:t>
            </a:r>
            <a:r>
              <a:rPr lang="en-US" dirty="0" smtClean="0"/>
              <a:t> prototype laid out and two boards delivered</a:t>
            </a:r>
          </a:p>
          <a:p>
            <a:r>
              <a:rPr lang="en-US" dirty="0" smtClean="0"/>
              <a:t>Most parts delivered</a:t>
            </a:r>
          </a:p>
          <a:p>
            <a:pPr lvl="1"/>
            <a:r>
              <a:rPr lang="en-US" dirty="0" smtClean="0"/>
              <a:t>Still need RF springs – common to all </a:t>
            </a:r>
            <a:r>
              <a:rPr lang="en-US" dirty="0" err="1" smtClean="0"/>
              <a:t>baseplanes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28 May 2015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J. Rutherfoord</a:t>
            </a: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E9ECA8-FB96-447D-ADCC-674949385851}" type="slidenum">
              <a:rPr lang="en-US" altLang="en-US" smtClean="0"/>
              <a:pPr>
                <a:defRPr/>
              </a:pPr>
              <a:t>30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983081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81230"/>
            <a:ext cx="7772400" cy="832022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Motivation: Trigger Granularity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28 May 2015</a:t>
            </a:r>
            <a:endParaRPr lang="en-US" dirty="0"/>
          </a:p>
        </p:txBody>
      </p:sp>
      <p:sp>
        <p:nvSpPr>
          <p:cNvPr id="20484" name="Footer Placeholder 3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z="1400" dirty="0" smtClean="0">
                <a:solidFill>
                  <a:srgbClr val="898989"/>
                </a:solidFill>
                <a:latin typeface="+mn-lt"/>
              </a:rPr>
              <a:t>J. </a:t>
            </a:r>
            <a:r>
              <a:rPr lang="en-US" sz="1400" dirty="0" err="1" smtClean="0">
                <a:solidFill>
                  <a:srgbClr val="898989"/>
                </a:solidFill>
                <a:latin typeface="+mn-lt"/>
              </a:rPr>
              <a:t>Rutherfoord</a:t>
            </a:r>
            <a:endParaRPr lang="en-US" sz="1400" dirty="0" smtClean="0">
              <a:solidFill>
                <a:srgbClr val="898989"/>
              </a:solidFill>
              <a:latin typeface="+mn-lt"/>
            </a:endParaRPr>
          </a:p>
        </p:txBody>
      </p:sp>
      <p:sp>
        <p:nvSpPr>
          <p:cNvPr id="20485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hangingPunct="1"/>
            <a:fld id="{56CB4961-1850-4448-B5D6-38EE1522B445}" type="slidenum">
              <a:rPr lang="en-US" sz="1400" smtClean="0">
                <a:solidFill>
                  <a:srgbClr val="898989"/>
                </a:solidFill>
                <a:latin typeface="+mn-lt"/>
              </a:rPr>
              <a:pPr eaLnBrk="1" hangingPunct="1"/>
              <a:t>4</a:t>
            </a:fld>
            <a:endParaRPr lang="en-US" sz="1400" dirty="0" smtClean="0">
              <a:solidFill>
                <a:srgbClr val="898989"/>
              </a:solidFill>
              <a:latin typeface="+mn-lt"/>
            </a:endParaRPr>
          </a:p>
        </p:txBody>
      </p:sp>
      <p:grpSp>
        <p:nvGrpSpPr>
          <p:cNvPr id="20486" name="Group 2"/>
          <p:cNvGrpSpPr>
            <a:grpSpLocks/>
          </p:cNvGrpSpPr>
          <p:nvPr/>
        </p:nvGrpSpPr>
        <p:grpSpPr bwMode="auto">
          <a:xfrm>
            <a:off x="76074" y="1417765"/>
            <a:ext cx="5057775" cy="5043488"/>
            <a:chOff x="881" y="304"/>
            <a:chExt cx="3919" cy="3876"/>
          </a:xfrm>
        </p:grpSpPr>
        <p:pic>
          <p:nvPicPr>
            <p:cNvPr id="20490" name="Picture 3" descr="FCAL1-A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1" y="304"/>
              <a:ext cx="3919" cy="38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20491" name="Freeform 4"/>
            <p:cNvSpPr>
              <a:spLocks/>
            </p:cNvSpPr>
            <p:nvPr/>
          </p:nvSpPr>
          <p:spPr bwMode="auto">
            <a:xfrm>
              <a:off x="2130" y="346"/>
              <a:ext cx="702" cy="1548"/>
            </a:xfrm>
            <a:custGeom>
              <a:avLst/>
              <a:gdLst>
                <a:gd name="T0" fmla="*/ 702 w 702"/>
                <a:gd name="T1" fmla="*/ 0 h 1548"/>
                <a:gd name="T2" fmla="*/ 702 w 702"/>
                <a:gd name="T3" fmla="*/ 1548 h 1548"/>
                <a:gd name="T4" fmla="*/ 581 w 702"/>
                <a:gd name="T5" fmla="*/ 1548 h 1548"/>
                <a:gd name="T6" fmla="*/ 581 w 702"/>
                <a:gd name="T7" fmla="*/ 1499 h 1548"/>
                <a:gd name="T8" fmla="*/ 508 w 702"/>
                <a:gd name="T9" fmla="*/ 1499 h 1548"/>
                <a:gd name="T10" fmla="*/ 532 w 702"/>
                <a:gd name="T11" fmla="*/ 1451 h 1548"/>
                <a:gd name="T12" fmla="*/ 435 w 702"/>
                <a:gd name="T13" fmla="*/ 1451 h 1548"/>
                <a:gd name="T14" fmla="*/ 435 w 702"/>
                <a:gd name="T15" fmla="*/ 1112 h 1548"/>
                <a:gd name="T16" fmla="*/ 339 w 702"/>
                <a:gd name="T17" fmla="*/ 1112 h 1548"/>
                <a:gd name="T18" fmla="*/ 339 w 702"/>
                <a:gd name="T19" fmla="*/ 798 h 1548"/>
                <a:gd name="T20" fmla="*/ 194 w 702"/>
                <a:gd name="T21" fmla="*/ 798 h 1548"/>
                <a:gd name="T22" fmla="*/ 194 w 702"/>
                <a:gd name="T23" fmla="*/ 459 h 1548"/>
                <a:gd name="T24" fmla="*/ 73 w 702"/>
                <a:gd name="T25" fmla="*/ 459 h 1548"/>
                <a:gd name="T26" fmla="*/ 73 w 702"/>
                <a:gd name="T27" fmla="*/ 241 h 1548"/>
                <a:gd name="T28" fmla="*/ 24 w 702"/>
                <a:gd name="T29" fmla="*/ 241 h 1548"/>
                <a:gd name="T30" fmla="*/ 0 w 702"/>
                <a:gd name="T31" fmla="*/ 121 h 1548"/>
                <a:gd name="T32" fmla="*/ 218 w 702"/>
                <a:gd name="T33" fmla="*/ 48 h 1548"/>
                <a:gd name="T34" fmla="*/ 581 w 702"/>
                <a:gd name="T35" fmla="*/ 0 h 1548"/>
                <a:gd name="T36" fmla="*/ 702 w 702"/>
                <a:gd name="T37" fmla="*/ 0 h 1548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702" h="1548">
                  <a:moveTo>
                    <a:pt x="702" y="0"/>
                  </a:moveTo>
                  <a:lnTo>
                    <a:pt x="702" y="1548"/>
                  </a:lnTo>
                  <a:lnTo>
                    <a:pt x="581" y="1548"/>
                  </a:lnTo>
                  <a:lnTo>
                    <a:pt x="581" y="1499"/>
                  </a:lnTo>
                  <a:lnTo>
                    <a:pt x="508" y="1499"/>
                  </a:lnTo>
                  <a:lnTo>
                    <a:pt x="532" y="1451"/>
                  </a:lnTo>
                  <a:lnTo>
                    <a:pt x="435" y="1451"/>
                  </a:lnTo>
                  <a:lnTo>
                    <a:pt x="435" y="1112"/>
                  </a:lnTo>
                  <a:lnTo>
                    <a:pt x="339" y="1112"/>
                  </a:lnTo>
                  <a:lnTo>
                    <a:pt x="339" y="798"/>
                  </a:lnTo>
                  <a:lnTo>
                    <a:pt x="194" y="798"/>
                  </a:lnTo>
                  <a:lnTo>
                    <a:pt x="194" y="459"/>
                  </a:lnTo>
                  <a:lnTo>
                    <a:pt x="73" y="459"/>
                  </a:lnTo>
                  <a:lnTo>
                    <a:pt x="73" y="241"/>
                  </a:lnTo>
                  <a:lnTo>
                    <a:pt x="24" y="241"/>
                  </a:lnTo>
                  <a:lnTo>
                    <a:pt x="0" y="121"/>
                  </a:lnTo>
                  <a:lnTo>
                    <a:pt x="218" y="48"/>
                  </a:lnTo>
                  <a:lnTo>
                    <a:pt x="581" y="0"/>
                  </a:lnTo>
                  <a:lnTo>
                    <a:pt x="702" y="0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492" name="Freeform 5"/>
            <p:cNvSpPr>
              <a:spLocks/>
            </p:cNvSpPr>
            <p:nvPr/>
          </p:nvSpPr>
          <p:spPr bwMode="auto">
            <a:xfrm>
              <a:off x="1525" y="491"/>
              <a:ext cx="1234" cy="1475"/>
            </a:xfrm>
            <a:custGeom>
              <a:avLst/>
              <a:gdLst>
                <a:gd name="T0" fmla="*/ 581 w 1234"/>
                <a:gd name="T1" fmla="*/ 0 h 1475"/>
                <a:gd name="T2" fmla="*/ 411 w 1234"/>
                <a:gd name="T3" fmla="*/ 48 h 1475"/>
                <a:gd name="T4" fmla="*/ 363 w 1234"/>
                <a:gd name="T5" fmla="*/ 169 h 1475"/>
                <a:gd name="T6" fmla="*/ 242 w 1234"/>
                <a:gd name="T7" fmla="*/ 266 h 1475"/>
                <a:gd name="T8" fmla="*/ 145 w 1234"/>
                <a:gd name="T9" fmla="*/ 242 h 1475"/>
                <a:gd name="T10" fmla="*/ 0 w 1234"/>
                <a:gd name="T11" fmla="*/ 363 h 1475"/>
                <a:gd name="T12" fmla="*/ 49 w 1234"/>
                <a:gd name="T13" fmla="*/ 435 h 1475"/>
                <a:gd name="T14" fmla="*/ 49 w 1234"/>
                <a:gd name="T15" fmla="*/ 532 h 1475"/>
                <a:gd name="T16" fmla="*/ 170 w 1234"/>
                <a:gd name="T17" fmla="*/ 532 h 1475"/>
                <a:gd name="T18" fmla="*/ 170 w 1234"/>
                <a:gd name="T19" fmla="*/ 653 h 1475"/>
                <a:gd name="T20" fmla="*/ 315 w 1234"/>
                <a:gd name="T21" fmla="*/ 653 h 1475"/>
                <a:gd name="T22" fmla="*/ 315 w 1234"/>
                <a:gd name="T23" fmla="*/ 750 h 1475"/>
                <a:gd name="T24" fmla="*/ 411 w 1234"/>
                <a:gd name="T25" fmla="*/ 750 h 1475"/>
                <a:gd name="T26" fmla="*/ 411 w 1234"/>
                <a:gd name="T27" fmla="*/ 967 h 1475"/>
                <a:gd name="T28" fmla="*/ 557 w 1234"/>
                <a:gd name="T29" fmla="*/ 967 h 1475"/>
                <a:gd name="T30" fmla="*/ 557 w 1234"/>
                <a:gd name="T31" fmla="*/ 1064 h 1475"/>
                <a:gd name="T32" fmla="*/ 678 w 1234"/>
                <a:gd name="T33" fmla="*/ 1064 h 1475"/>
                <a:gd name="T34" fmla="*/ 678 w 1234"/>
                <a:gd name="T35" fmla="*/ 1185 h 1475"/>
                <a:gd name="T36" fmla="*/ 799 w 1234"/>
                <a:gd name="T37" fmla="*/ 1185 h 1475"/>
                <a:gd name="T38" fmla="*/ 799 w 1234"/>
                <a:gd name="T39" fmla="*/ 1306 h 1475"/>
                <a:gd name="T40" fmla="*/ 944 w 1234"/>
                <a:gd name="T41" fmla="*/ 1306 h 1475"/>
                <a:gd name="T42" fmla="*/ 944 w 1234"/>
                <a:gd name="T43" fmla="*/ 1403 h 1475"/>
                <a:gd name="T44" fmla="*/ 992 w 1234"/>
                <a:gd name="T45" fmla="*/ 1403 h 1475"/>
                <a:gd name="T46" fmla="*/ 1016 w 1234"/>
                <a:gd name="T47" fmla="*/ 1475 h 1475"/>
                <a:gd name="T48" fmla="*/ 1089 w 1234"/>
                <a:gd name="T49" fmla="*/ 1475 h 1475"/>
                <a:gd name="T50" fmla="*/ 1234 w 1234"/>
                <a:gd name="T51" fmla="*/ 1427 h 1475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1234" h="1475">
                  <a:moveTo>
                    <a:pt x="581" y="0"/>
                  </a:moveTo>
                  <a:lnTo>
                    <a:pt x="411" y="48"/>
                  </a:lnTo>
                  <a:lnTo>
                    <a:pt x="363" y="169"/>
                  </a:lnTo>
                  <a:lnTo>
                    <a:pt x="242" y="266"/>
                  </a:lnTo>
                  <a:lnTo>
                    <a:pt x="145" y="242"/>
                  </a:lnTo>
                  <a:lnTo>
                    <a:pt x="0" y="363"/>
                  </a:lnTo>
                  <a:lnTo>
                    <a:pt x="49" y="435"/>
                  </a:lnTo>
                  <a:lnTo>
                    <a:pt x="49" y="532"/>
                  </a:lnTo>
                  <a:lnTo>
                    <a:pt x="170" y="532"/>
                  </a:lnTo>
                  <a:lnTo>
                    <a:pt x="170" y="653"/>
                  </a:lnTo>
                  <a:lnTo>
                    <a:pt x="315" y="653"/>
                  </a:lnTo>
                  <a:lnTo>
                    <a:pt x="315" y="750"/>
                  </a:lnTo>
                  <a:lnTo>
                    <a:pt x="411" y="750"/>
                  </a:lnTo>
                  <a:lnTo>
                    <a:pt x="411" y="967"/>
                  </a:lnTo>
                  <a:lnTo>
                    <a:pt x="557" y="967"/>
                  </a:lnTo>
                  <a:lnTo>
                    <a:pt x="557" y="1064"/>
                  </a:lnTo>
                  <a:lnTo>
                    <a:pt x="678" y="1064"/>
                  </a:lnTo>
                  <a:lnTo>
                    <a:pt x="678" y="1185"/>
                  </a:lnTo>
                  <a:lnTo>
                    <a:pt x="799" y="1185"/>
                  </a:lnTo>
                  <a:lnTo>
                    <a:pt x="799" y="1306"/>
                  </a:lnTo>
                  <a:lnTo>
                    <a:pt x="944" y="1306"/>
                  </a:lnTo>
                  <a:lnTo>
                    <a:pt x="944" y="1403"/>
                  </a:lnTo>
                  <a:lnTo>
                    <a:pt x="992" y="1403"/>
                  </a:lnTo>
                  <a:lnTo>
                    <a:pt x="1016" y="1475"/>
                  </a:lnTo>
                  <a:lnTo>
                    <a:pt x="1089" y="1475"/>
                  </a:lnTo>
                  <a:lnTo>
                    <a:pt x="1234" y="1427"/>
                  </a:lnTo>
                </a:path>
              </a:pathLst>
            </a:custGeom>
            <a:noFill/>
            <a:ln w="28575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493" name="Freeform 6"/>
            <p:cNvSpPr>
              <a:spLocks/>
            </p:cNvSpPr>
            <p:nvPr/>
          </p:nvSpPr>
          <p:spPr bwMode="auto">
            <a:xfrm>
              <a:off x="969" y="1507"/>
              <a:ext cx="1548" cy="726"/>
            </a:xfrm>
            <a:custGeom>
              <a:avLst/>
              <a:gdLst>
                <a:gd name="T0" fmla="*/ 121 w 1548"/>
                <a:gd name="T1" fmla="*/ 0 h 726"/>
                <a:gd name="T2" fmla="*/ 72 w 1548"/>
                <a:gd name="T3" fmla="*/ 169 h 726"/>
                <a:gd name="T4" fmla="*/ 72 w 1548"/>
                <a:gd name="T5" fmla="*/ 242 h 726"/>
                <a:gd name="T6" fmla="*/ 72 w 1548"/>
                <a:gd name="T7" fmla="*/ 290 h 726"/>
                <a:gd name="T8" fmla="*/ 0 w 1548"/>
                <a:gd name="T9" fmla="*/ 556 h 726"/>
                <a:gd name="T10" fmla="*/ 0 w 1548"/>
                <a:gd name="T11" fmla="*/ 726 h 726"/>
                <a:gd name="T12" fmla="*/ 1548 w 1548"/>
                <a:gd name="T13" fmla="*/ 726 h 726"/>
                <a:gd name="T14" fmla="*/ 1548 w 1548"/>
                <a:gd name="T15" fmla="*/ 605 h 726"/>
                <a:gd name="T16" fmla="*/ 1548 w 1548"/>
                <a:gd name="T17" fmla="*/ 556 h 726"/>
                <a:gd name="T18" fmla="*/ 1427 w 1548"/>
                <a:gd name="T19" fmla="*/ 556 h 726"/>
                <a:gd name="T20" fmla="*/ 1427 w 1548"/>
                <a:gd name="T21" fmla="*/ 508 h 726"/>
                <a:gd name="T22" fmla="*/ 1234 w 1548"/>
                <a:gd name="T23" fmla="*/ 508 h 726"/>
                <a:gd name="T24" fmla="*/ 1234 w 1548"/>
                <a:gd name="T25" fmla="*/ 387 h 726"/>
                <a:gd name="T26" fmla="*/ 992 w 1548"/>
                <a:gd name="T27" fmla="*/ 387 h 726"/>
                <a:gd name="T28" fmla="*/ 992 w 1548"/>
                <a:gd name="T29" fmla="*/ 290 h 726"/>
                <a:gd name="T30" fmla="*/ 605 w 1548"/>
                <a:gd name="T31" fmla="*/ 290 h 726"/>
                <a:gd name="T32" fmla="*/ 605 w 1548"/>
                <a:gd name="T33" fmla="*/ 169 h 726"/>
                <a:gd name="T34" fmla="*/ 363 w 1548"/>
                <a:gd name="T35" fmla="*/ 169 h 726"/>
                <a:gd name="T36" fmla="*/ 363 w 1548"/>
                <a:gd name="T37" fmla="*/ 72 h 726"/>
                <a:gd name="T38" fmla="*/ 218 w 1548"/>
                <a:gd name="T39" fmla="*/ 72 h 726"/>
                <a:gd name="T40" fmla="*/ 218 w 1548"/>
                <a:gd name="T41" fmla="*/ 0 h 726"/>
                <a:gd name="T42" fmla="*/ 121 w 1548"/>
                <a:gd name="T43" fmla="*/ 0 h 72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1548" h="726">
                  <a:moveTo>
                    <a:pt x="121" y="0"/>
                  </a:moveTo>
                  <a:lnTo>
                    <a:pt x="72" y="169"/>
                  </a:lnTo>
                  <a:lnTo>
                    <a:pt x="72" y="242"/>
                  </a:lnTo>
                  <a:lnTo>
                    <a:pt x="72" y="290"/>
                  </a:lnTo>
                  <a:lnTo>
                    <a:pt x="0" y="556"/>
                  </a:lnTo>
                  <a:lnTo>
                    <a:pt x="0" y="726"/>
                  </a:lnTo>
                  <a:lnTo>
                    <a:pt x="1548" y="726"/>
                  </a:lnTo>
                  <a:lnTo>
                    <a:pt x="1548" y="605"/>
                  </a:lnTo>
                  <a:lnTo>
                    <a:pt x="1548" y="556"/>
                  </a:lnTo>
                  <a:lnTo>
                    <a:pt x="1427" y="556"/>
                  </a:lnTo>
                  <a:lnTo>
                    <a:pt x="1427" y="508"/>
                  </a:lnTo>
                  <a:lnTo>
                    <a:pt x="1234" y="508"/>
                  </a:lnTo>
                  <a:lnTo>
                    <a:pt x="1234" y="387"/>
                  </a:lnTo>
                  <a:lnTo>
                    <a:pt x="992" y="387"/>
                  </a:lnTo>
                  <a:lnTo>
                    <a:pt x="992" y="290"/>
                  </a:lnTo>
                  <a:lnTo>
                    <a:pt x="605" y="290"/>
                  </a:lnTo>
                  <a:lnTo>
                    <a:pt x="605" y="169"/>
                  </a:lnTo>
                  <a:lnTo>
                    <a:pt x="363" y="169"/>
                  </a:lnTo>
                  <a:lnTo>
                    <a:pt x="363" y="72"/>
                  </a:lnTo>
                  <a:lnTo>
                    <a:pt x="218" y="72"/>
                  </a:lnTo>
                  <a:lnTo>
                    <a:pt x="218" y="0"/>
                  </a:lnTo>
                  <a:lnTo>
                    <a:pt x="121" y="0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494" name="Line 7"/>
            <p:cNvSpPr>
              <a:spLocks noChangeShapeType="1"/>
            </p:cNvSpPr>
            <p:nvPr/>
          </p:nvSpPr>
          <p:spPr bwMode="auto">
            <a:xfrm flipH="1">
              <a:off x="2517" y="1966"/>
              <a:ext cx="97" cy="17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495" name="Freeform 8"/>
            <p:cNvSpPr>
              <a:spLocks/>
            </p:cNvSpPr>
            <p:nvPr/>
          </p:nvSpPr>
          <p:spPr bwMode="auto">
            <a:xfrm>
              <a:off x="1090" y="878"/>
              <a:ext cx="435" cy="605"/>
            </a:xfrm>
            <a:custGeom>
              <a:avLst/>
              <a:gdLst>
                <a:gd name="T0" fmla="*/ 435 w 435"/>
                <a:gd name="T1" fmla="*/ 0 h 605"/>
                <a:gd name="T2" fmla="*/ 363 w 435"/>
                <a:gd name="T3" fmla="*/ 48 h 605"/>
                <a:gd name="T4" fmla="*/ 0 w 435"/>
                <a:gd name="T5" fmla="*/ 605 h 60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435" h="605">
                  <a:moveTo>
                    <a:pt x="435" y="0"/>
                  </a:moveTo>
                  <a:lnTo>
                    <a:pt x="363" y="48"/>
                  </a:lnTo>
                  <a:lnTo>
                    <a:pt x="0" y="605"/>
                  </a:lnTo>
                </a:path>
              </a:pathLst>
            </a:custGeom>
            <a:noFill/>
            <a:ln w="28575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0487" name="Text Box 10"/>
          <p:cNvSpPr txBox="1">
            <a:spLocks noChangeArrowheads="1"/>
          </p:cNvSpPr>
          <p:nvPr/>
        </p:nvSpPr>
        <p:spPr bwMode="auto">
          <a:xfrm>
            <a:off x="4191000" y="1290638"/>
            <a:ext cx="49530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r>
              <a:rPr lang="en-US" dirty="0" smtClean="0">
                <a:solidFill>
                  <a:srgbClr val="FF3300"/>
                </a:solidFill>
                <a:latin typeface="Comic Sans MS" pitchFamily="66" charset="0"/>
              </a:rPr>
              <a:t>Existing FCAL1 </a:t>
            </a:r>
            <a:r>
              <a:rPr lang="en-US" dirty="0">
                <a:solidFill>
                  <a:srgbClr val="FF3300"/>
                </a:solidFill>
                <a:latin typeface="Comic Sans MS" pitchFamily="66" charset="0"/>
              </a:rPr>
              <a:t>trigger “towers”:</a:t>
            </a:r>
          </a:p>
        </p:txBody>
      </p:sp>
      <p:sp>
        <p:nvSpPr>
          <p:cNvPr id="20488" name="Text Box 11"/>
          <p:cNvSpPr txBox="1">
            <a:spLocks noChangeArrowheads="1"/>
          </p:cNvSpPr>
          <p:nvPr/>
        </p:nvSpPr>
        <p:spPr bwMode="auto">
          <a:xfrm>
            <a:off x="5765800" y="1674813"/>
            <a:ext cx="2712602" cy="1846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eaLnBrk="0" hangingPunct="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>
              <a:buFontTx/>
              <a:buChar char="•"/>
            </a:pPr>
            <a:r>
              <a:rPr lang="en-US" sz="1800" dirty="0"/>
              <a:t> </a:t>
            </a:r>
            <a:r>
              <a:rPr lang="en-US" dirty="0"/>
              <a:t> </a:t>
            </a:r>
            <a:r>
              <a:rPr lang="en-US" sz="1800" dirty="0"/>
              <a:t>16 </a:t>
            </a:r>
            <a:r>
              <a:rPr lang="el-GR" sz="1800" dirty="0"/>
              <a:t>φ</a:t>
            </a:r>
            <a:r>
              <a:rPr lang="en-US" sz="1800" dirty="0" smtClean="0"/>
              <a:t>-slices</a:t>
            </a:r>
            <a:endParaRPr lang="el-GR" sz="1800" dirty="0"/>
          </a:p>
          <a:p>
            <a:pPr lvl="1">
              <a:buFontTx/>
              <a:buChar char="•"/>
            </a:pPr>
            <a:r>
              <a:rPr lang="en-US" sz="1800" dirty="0"/>
              <a:t>   4 </a:t>
            </a:r>
            <a:r>
              <a:rPr lang="el-GR" sz="1800" dirty="0"/>
              <a:t>η</a:t>
            </a:r>
            <a:r>
              <a:rPr lang="en-US" sz="1800" dirty="0"/>
              <a:t>-bins </a:t>
            </a:r>
            <a:r>
              <a:rPr lang="en-US" sz="1800" dirty="0" smtClean="0"/>
              <a:t>/slice</a:t>
            </a:r>
            <a:endParaRPr lang="en-US" sz="1800" dirty="0"/>
          </a:p>
          <a:p>
            <a:pPr>
              <a:buFontTx/>
              <a:buChar char="•"/>
            </a:pPr>
            <a:r>
              <a:rPr lang="en-US" sz="1800" dirty="0"/>
              <a:t>   </a:t>
            </a:r>
            <a:r>
              <a:rPr lang="el-GR" sz="1800" dirty="0"/>
              <a:t>Δη</a:t>
            </a:r>
            <a:r>
              <a:rPr lang="en-US" sz="1800" dirty="0"/>
              <a:t>×</a:t>
            </a:r>
            <a:r>
              <a:rPr lang="el-GR" sz="1800" dirty="0" smtClean="0"/>
              <a:t>Δφ</a:t>
            </a:r>
            <a:r>
              <a:rPr lang="en-US" sz="1800" dirty="0" smtClean="0"/>
              <a:t> </a:t>
            </a:r>
            <a:r>
              <a:rPr lang="el-GR" sz="1800" dirty="0" smtClean="0"/>
              <a:t>≈</a:t>
            </a:r>
            <a:r>
              <a:rPr lang="en-US" sz="1800" dirty="0" smtClean="0"/>
              <a:t> 0.45×0.4</a:t>
            </a:r>
            <a:endParaRPr lang="en-US" sz="1800" dirty="0"/>
          </a:p>
          <a:p>
            <a:pPr>
              <a:buFontTx/>
              <a:buChar char="•"/>
            </a:pPr>
            <a:r>
              <a:rPr lang="en-US" sz="1800" dirty="0"/>
              <a:t>   64 towers / module</a:t>
            </a:r>
          </a:p>
          <a:p>
            <a:pPr>
              <a:buFontTx/>
              <a:buChar char="•"/>
            </a:pPr>
            <a:r>
              <a:rPr lang="en-US" sz="1800" dirty="0"/>
              <a:t>  192 towers /</a:t>
            </a:r>
            <a:r>
              <a:rPr lang="en-US" sz="1800" dirty="0" smtClean="0"/>
              <a:t>side</a:t>
            </a:r>
          </a:p>
          <a:p>
            <a:pPr>
              <a:buFontTx/>
              <a:buChar char="•"/>
            </a:pPr>
            <a:r>
              <a:rPr lang="en-US" sz="1800" dirty="0" smtClean="0"/>
              <a:t>  Note: Irregular </a:t>
            </a:r>
            <a:r>
              <a:rPr lang="en-US" sz="1800" dirty="0" smtClean="0">
                <a:sym typeface="Symbol"/>
              </a:rPr>
              <a:t> slices</a:t>
            </a:r>
            <a:endParaRPr lang="en-US" sz="1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3581400"/>
            <a:ext cx="3875086" cy="289353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410200" y="3881735"/>
            <a:ext cx="1447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FCal1</a:t>
            </a:r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6019800" y="4343400"/>
            <a:ext cx="647700" cy="684767"/>
          </a:xfrm>
          <a:prstGeom prst="straightConnector1">
            <a:avLst/>
          </a:prstGeom>
          <a:ln w="349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>
            <a:off x="4831307" y="5786650"/>
            <a:ext cx="1188493" cy="633693"/>
          </a:xfrm>
          <a:prstGeom prst="straightConnector1">
            <a:avLst/>
          </a:prstGeom>
          <a:ln w="5715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4612947" y="5852531"/>
            <a:ext cx="5595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IP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28 May 2015</a:t>
            </a:r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J. Rutherfoord</a:t>
            </a:r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5EA206-FE66-42D0-AC4F-F2FB4F377A7A}" type="slidenum">
              <a:rPr lang="en-US" altLang="en-US" smtClean="0"/>
              <a:pPr>
                <a:defRPr/>
              </a:pPr>
              <a:t>5</a:t>
            </a:fld>
            <a:endParaRPr lang="en-US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85" y="530284"/>
            <a:ext cx="8850630" cy="5633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1813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224" y="304800"/>
            <a:ext cx="8451273" cy="1037112"/>
          </a:xfrm>
        </p:spPr>
        <p:txBody>
          <a:bodyPr/>
          <a:lstStyle/>
          <a:p>
            <a:r>
              <a:rPr lang="en-US" dirty="0" smtClean="0"/>
              <a:t>Unit cell – Electrode and Readout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28 May 2015</a:t>
            </a:r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J. Rutherfoord</a:t>
            </a:r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89AA368-E9AE-4CD2-9699-3FE979F5EBC4}" type="slidenum">
              <a:rPr lang="en-US" altLang="en-US" smtClean="0"/>
              <a:pPr>
                <a:defRPr/>
              </a:pPr>
              <a:t>6</a:t>
            </a:fld>
            <a:endParaRPr lang="en-US" alt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206" y="2920618"/>
            <a:ext cx="2960910" cy="229282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51173" y="2263936"/>
            <a:ext cx="30519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Electrode Unit Cell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391692" y="2262163"/>
            <a:ext cx="31588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FCal1 Readout Unit Cell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7473" y="3032113"/>
            <a:ext cx="2598604" cy="218133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1369" y="2879674"/>
            <a:ext cx="2167375" cy="259337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792259" y="2237132"/>
            <a:ext cx="16284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Super cells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34391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04800"/>
            <a:ext cx="7772400" cy="918358"/>
          </a:xfrm>
        </p:spPr>
        <p:txBody>
          <a:bodyPr/>
          <a:lstStyle/>
          <a:p>
            <a:r>
              <a:rPr lang="en-US" dirty="0" smtClean="0"/>
              <a:t>Summing electrode signals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28 May 2015</a:t>
            </a:r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J. Rutherfoord</a:t>
            </a:r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89AA368-E9AE-4CD2-9699-3FE979F5EBC4}" type="slidenum">
              <a:rPr lang="en-US" altLang="en-US" smtClean="0"/>
              <a:pPr>
                <a:defRPr/>
              </a:pPr>
              <a:t>7</a:t>
            </a:fld>
            <a:endParaRPr lang="en-US" alt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715" y="1538862"/>
            <a:ext cx="6501714" cy="4695682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6970821" y="1270660"/>
            <a:ext cx="13656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Preamp</a:t>
            </a:r>
            <a:endParaRPr lang="en-US" dirty="0"/>
          </a:p>
        </p:txBody>
      </p:sp>
      <p:grpSp>
        <p:nvGrpSpPr>
          <p:cNvPr id="31" name="Group 30"/>
          <p:cNvGrpSpPr/>
          <p:nvPr/>
        </p:nvGrpSpPr>
        <p:grpSpPr>
          <a:xfrm>
            <a:off x="6679879" y="1454731"/>
            <a:ext cx="2048492" cy="3186498"/>
            <a:chOff x="6656129" y="1454731"/>
            <a:chExt cx="2048492" cy="3186498"/>
          </a:xfrm>
        </p:grpSpPr>
        <p:sp>
          <p:nvSpPr>
            <p:cNvPr id="7" name="Isosceles Triangle 6"/>
            <p:cNvSpPr/>
            <p:nvPr/>
          </p:nvSpPr>
          <p:spPr bwMode="auto">
            <a:xfrm rot="5400000">
              <a:off x="6662067" y="1448793"/>
              <a:ext cx="771896" cy="783771"/>
            </a:xfrm>
            <a:prstGeom prst="triangle">
              <a:avLst/>
            </a:prstGeom>
            <a:solidFill>
              <a:schemeClr val="bg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Comic Sans MS" pitchFamily="66" charset="0"/>
              </a:endParaRPr>
            </a:p>
          </p:txBody>
        </p:sp>
        <p:grpSp>
          <p:nvGrpSpPr>
            <p:cNvPr id="13" name="Group 12"/>
            <p:cNvGrpSpPr/>
            <p:nvPr/>
          </p:nvGrpSpPr>
          <p:grpSpPr>
            <a:xfrm>
              <a:off x="7439901" y="1840675"/>
              <a:ext cx="172192" cy="961902"/>
              <a:chOff x="7808026" y="1840675"/>
              <a:chExt cx="172192" cy="961902"/>
            </a:xfrm>
          </p:grpSpPr>
          <p:cxnSp>
            <p:nvCxnSpPr>
              <p:cNvPr id="10" name="Straight Connector 9"/>
              <p:cNvCxnSpPr/>
              <p:nvPr/>
            </p:nvCxnSpPr>
            <p:spPr bwMode="auto">
              <a:xfrm>
                <a:off x="7968343" y="1840675"/>
                <a:ext cx="0" cy="961902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2" name="Straight Connector 11"/>
              <p:cNvCxnSpPr/>
              <p:nvPr/>
            </p:nvCxnSpPr>
            <p:spPr bwMode="auto">
              <a:xfrm flipV="1">
                <a:off x="7808026" y="1840675"/>
                <a:ext cx="172192" cy="0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30" name="Group 29"/>
            <p:cNvGrpSpPr/>
            <p:nvPr/>
          </p:nvGrpSpPr>
          <p:grpSpPr>
            <a:xfrm>
              <a:off x="7059881" y="2430492"/>
              <a:ext cx="1644740" cy="2210737"/>
              <a:chOff x="7059881" y="2430492"/>
              <a:chExt cx="1644740" cy="2210737"/>
            </a:xfrm>
          </p:grpSpPr>
          <p:sp>
            <p:nvSpPr>
              <p:cNvPr id="8" name="Rectangle 7"/>
              <p:cNvSpPr/>
              <p:nvPr/>
            </p:nvSpPr>
            <p:spPr bwMode="auto">
              <a:xfrm>
                <a:off x="7327083" y="2790701"/>
                <a:ext cx="1377538" cy="1484416"/>
              </a:xfrm>
              <a:prstGeom prst="rect">
                <a:avLst/>
              </a:prstGeom>
              <a:solidFill>
                <a:schemeClr val="bg1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0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omic Sans MS" pitchFamily="66" charset="0"/>
                </a:endParaRPr>
              </a:p>
            </p:txBody>
          </p:sp>
          <p:cxnSp>
            <p:nvCxnSpPr>
              <p:cNvPr id="15" name="Straight Connector 14"/>
              <p:cNvCxnSpPr/>
              <p:nvPr/>
            </p:nvCxnSpPr>
            <p:spPr bwMode="auto">
              <a:xfrm>
                <a:off x="7873340" y="2434442"/>
                <a:ext cx="0" cy="356259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6" name="Straight Connector 15"/>
              <p:cNvCxnSpPr/>
              <p:nvPr/>
            </p:nvCxnSpPr>
            <p:spPr bwMode="auto">
              <a:xfrm>
                <a:off x="8132615" y="2432467"/>
                <a:ext cx="0" cy="356259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7" name="Straight Connector 16"/>
              <p:cNvCxnSpPr/>
              <p:nvPr/>
            </p:nvCxnSpPr>
            <p:spPr bwMode="auto">
              <a:xfrm>
                <a:off x="8403765" y="2430492"/>
                <a:ext cx="0" cy="356259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0" name="Straight Connector 19"/>
              <p:cNvCxnSpPr/>
              <p:nvPr/>
            </p:nvCxnSpPr>
            <p:spPr bwMode="auto">
              <a:xfrm>
                <a:off x="7871365" y="4284970"/>
                <a:ext cx="0" cy="356259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1" name="Straight Connector 20"/>
              <p:cNvCxnSpPr/>
              <p:nvPr/>
            </p:nvCxnSpPr>
            <p:spPr bwMode="auto">
              <a:xfrm>
                <a:off x="8130640" y="4282992"/>
                <a:ext cx="0" cy="356259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2" name="Straight Connector 21"/>
              <p:cNvCxnSpPr/>
              <p:nvPr/>
            </p:nvCxnSpPr>
            <p:spPr bwMode="auto">
              <a:xfrm>
                <a:off x="8401790" y="4281017"/>
                <a:ext cx="0" cy="356259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3" name="Straight Connector 22"/>
              <p:cNvCxnSpPr/>
              <p:nvPr/>
            </p:nvCxnSpPr>
            <p:spPr bwMode="auto">
              <a:xfrm>
                <a:off x="7596265" y="4282995"/>
                <a:ext cx="0" cy="356259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5" name="Straight Connector 24"/>
              <p:cNvCxnSpPr/>
              <p:nvPr/>
            </p:nvCxnSpPr>
            <p:spPr bwMode="auto">
              <a:xfrm flipH="1">
                <a:off x="7059881" y="3194462"/>
                <a:ext cx="273132" cy="0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6" name="Straight Connector 25"/>
              <p:cNvCxnSpPr/>
              <p:nvPr/>
            </p:nvCxnSpPr>
            <p:spPr bwMode="auto">
              <a:xfrm>
                <a:off x="7075714" y="3192483"/>
                <a:ext cx="1980" cy="898566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</p:grpSp>
      <p:sp>
        <p:nvSpPr>
          <p:cNvPr id="28" name="TextBox 27"/>
          <p:cNvSpPr txBox="1"/>
          <p:nvPr/>
        </p:nvSpPr>
        <p:spPr>
          <a:xfrm rot="16200000">
            <a:off x="5931757" y="3699180"/>
            <a:ext cx="18109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Linear Mixer</a:t>
            </a:r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6970804" y="5118265"/>
            <a:ext cx="18169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Linear Mixer output goes to LSB input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7505204" y="3313216"/>
            <a:ext cx="11044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Shaper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22123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04801"/>
            <a:ext cx="7772400" cy="814316"/>
          </a:xfrm>
        </p:spPr>
        <p:txBody>
          <a:bodyPr/>
          <a:lstStyle/>
          <a:p>
            <a:r>
              <a:rPr lang="en-US" dirty="0" smtClean="0"/>
              <a:t>Un-summed electrode signals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28 May 2015</a:t>
            </a:r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J. Rutherfoord</a:t>
            </a:r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89AA368-E9AE-4CD2-9699-3FE979F5EBC4}" type="slidenum">
              <a:rPr lang="en-US" altLang="en-US" smtClean="0"/>
              <a:pPr>
                <a:defRPr/>
              </a:pPr>
              <a:t>8</a:t>
            </a:fld>
            <a:endParaRPr lang="en-US" altLang="en-US"/>
          </a:p>
        </p:txBody>
      </p:sp>
      <p:sp>
        <p:nvSpPr>
          <p:cNvPr id="24" name="TextBox 23"/>
          <p:cNvSpPr txBox="1"/>
          <p:nvPr/>
        </p:nvSpPr>
        <p:spPr>
          <a:xfrm>
            <a:off x="6970821" y="2239668"/>
            <a:ext cx="13656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Preamp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 rot="16200000">
            <a:off x="5931757" y="4613596"/>
            <a:ext cx="18109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Linear Mixer</a:t>
            </a:r>
            <a:endParaRPr lang="en-US" dirty="0"/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377" y="1614766"/>
            <a:ext cx="6351674" cy="4353844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6679879" y="2532923"/>
            <a:ext cx="2034844" cy="3186498"/>
            <a:chOff x="6656129" y="1454731"/>
            <a:chExt cx="2034844" cy="3186498"/>
          </a:xfrm>
        </p:grpSpPr>
        <p:sp>
          <p:nvSpPr>
            <p:cNvPr id="8" name="Isosceles Triangle 7"/>
            <p:cNvSpPr/>
            <p:nvPr/>
          </p:nvSpPr>
          <p:spPr bwMode="auto">
            <a:xfrm rot="5400000">
              <a:off x="6662067" y="1448793"/>
              <a:ext cx="771896" cy="783771"/>
            </a:xfrm>
            <a:prstGeom prst="triangle">
              <a:avLst/>
            </a:prstGeom>
            <a:solidFill>
              <a:schemeClr val="bg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Comic Sans MS" pitchFamily="66" charset="0"/>
              </a:endParaRPr>
            </a:p>
          </p:txBody>
        </p:sp>
        <p:grpSp>
          <p:nvGrpSpPr>
            <p:cNvPr id="9" name="Group 8"/>
            <p:cNvGrpSpPr/>
            <p:nvPr/>
          </p:nvGrpSpPr>
          <p:grpSpPr>
            <a:xfrm>
              <a:off x="7439901" y="1840675"/>
              <a:ext cx="172192" cy="961902"/>
              <a:chOff x="7808026" y="1840675"/>
              <a:chExt cx="172192" cy="961902"/>
            </a:xfrm>
          </p:grpSpPr>
          <p:cxnSp>
            <p:nvCxnSpPr>
              <p:cNvPr id="21" name="Straight Connector 20"/>
              <p:cNvCxnSpPr/>
              <p:nvPr/>
            </p:nvCxnSpPr>
            <p:spPr bwMode="auto">
              <a:xfrm>
                <a:off x="7968343" y="1840675"/>
                <a:ext cx="0" cy="961902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2" name="Straight Connector 21"/>
              <p:cNvCxnSpPr/>
              <p:nvPr/>
            </p:nvCxnSpPr>
            <p:spPr bwMode="auto">
              <a:xfrm flipV="1">
                <a:off x="7808026" y="1840675"/>
                <a:ext cx="172192" cy="0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10" name="Group 9"/>
            <p:cNvGrpSpPr/>
            <p:nvPr/>
          </p:nvGrpSpPr>
          <p:grpSpPr>
            <a:xfrm>
              <a:off x="7059881" y="2430492"/>
              <a:ext cx="1631092" cy="2210737"/>
              <a:chOff x="7059881" y="2430492"/>
              <a:chExt cx="1631092" cy="2210737"/>
            </a:xfrm>
          </p:grpSpPr>
          <p:sp>
            <p:nvSpPr>
              <p:cNvPr id="11" name="Rectangle 10"/>
              <p:cNvSpPr/>
              <p:nvPr/>
            </p:nvSpPr>
            <p:spPr bwMode="auto">
              <a:xfrm>
                <a:off x="7313435" y="2790701"/>
                <a:ext cx="1377538" cy="1484416"/>
              </a:xfrm>
              <a:prstGeom prst="rect">
                <a:avLst/>
              </a:prstGeom>
              <a:solidFill>
                <a:schemeClr val="bg1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0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omic Sans MS" pitchFamily="66" charset="0"/>
                </a:endParaRPr>
              </a:p>
            </p:txBody>
          </p:sp>
          <p:cxnSp>
            <p:nvCxnSpPr>
              <p:cNvPr id="12" name="Straight Connector 11"/>
              <p:cNvCxnSpPr/>
              <p:nvPr/>
            </p:nvCxnSpPr>
            <p:spPr bwMode="auto">
              <a:xfrm>
                <a:off x="7873340" y="2434442"/>
                <a:ext cx="0" cy="356259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3" name="Straight Connector 12"/>
              <p:cNvCxnSpPr/>
              <p:nvPr/>
            </p:nvCxnSpPr>
            <p:spPr bwMode="auto">
              <a:xfrm>
                <a:off x="8132615" y="2432467"/>
                <a:ext cx="0" cy="356259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4" name="Straight Connector 13"/>
              <p:cNvCxnSpPr/>
              <p:nvPr/>
            </p:nvCxnSpPr>
            <p:spPr bwMode="auto">
              <a:xfrm>
                <a:off x="8403765" y="2430492"/>
                <a:ext cx="0" cy="356259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5" name="Straight Connector 14"/>
              <p:cNvCxnSpPr/>
              <p:nvPr/>
            </p:nvCxnSpPr>
            <p:spPr bwMode="auto">
              <a:xfrm>
                <a:off x="7871365" y="4284970"/>
                <a:ext cx="0" cy="356259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6" name="Straight Connector 15"/>
              <p:cNvCxnSpPr/>
              <p:nvPr/>
            </p:nvCxnSpPr>
            <p:spPr bwMode="auto">
              <a:xfrm>
                <a:off x="8130640" y="4282992"/>
                <a:ext cx="0" cy="356259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7" name="Straight Connector 16"/>
              <p:cNvCxnSpPr/>
              <p:nvPr/>
            </p:nvCxnSpPr>
            <p:spPr bwMode="auto">
              <a:xfrm>
                <a:off x="8401790" y="4281017"/>
                <a:ext cx="0" cy="356259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8" name="Straight Connector 17"/>
              <p:cNvCxnSpPr/>
              <p:nvPr/>
            </p:nvCxnSpPr>
            <p:spPr bwMode="auto">
              <a:xfrm>
                <a:off x="7596265" y="4282995"/>
                <a:ext cx="0" cy="356259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9" name="Straight Connector 18"/>
              <p:cNvCxnSpPr/>
              <p:nvPr/>
            </p:nvCxnSpPr>
            <p:spPr bwMode="auto">
              <a:xfrm flipH="1">
                <a:off x="7059881" y="3194462"/>
                <a:ext cx="273132" cy="0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0" name="Straight Connector 19"/>
              <p:cNvCxnSpPr/>
              <p:nvPr/>
            </p:nvCxnSpPr>
            <p:spPr bwMode="auto">
              <a:xfrm>
                <a:off x="7075714" y="3192483"/>
                <a:ext cx="1980" cy="898566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</p:grpSp>
      <p:sp>
        <p:nvSpPr>
          <p:cNvPr id="23" name="TextBox 22"/>
          <p:cNvSpPr txBox="1"/>
          <p:nvPr/>
        </p:nvSpPr>
        <p:spPr>
          <a:xfrm>
            <a:off x="7505204" y="4473296"/>
            <a:ext cx="11044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Shaper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86355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741405" y="152400"/>
            <a:ext cx="6057475" cy="675503"/>
          </a:xfrm>
        </p:spPr>
        <p:txBody>
          <a:bodyPr/>
          <a:lstStyle/>
          <a:p>
            <a:r>
              <a:rPr lang="en-US" dirty="0" smtClean="0"/>
              <a:t>One FCal1 </a:t>
            </a:r>
            <a:r>
              <a:rPr lang="en-US" dirty="0" smtClean="0">
                <a:sym typeface="Symbol"/>
              </a:rPr>
              <a:t>-slice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28 May 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smtClean="0"/>
              <a:t>J. Rutherfoord</a:t>
            </a: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BA1B6-6A14-44DF-A6F6-13D2FC33AD63}" type="slidenum">
              <a:rPr lang="en-US" altLang="en-US" smtClean="0"/>
              <a:pPr/>
              <a:t>9</a:t>
            </a:fld>
            <a:endParaRPr lang="en-US" alt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68359"/>
            <a:ext cx="6019800" cy="316750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57300" y="2821080"/>
            <a:ext cx="1257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+mj-lt"/>
              </a:rPr>
              <a:t>Now</a:t>
            </a:r>
            <a:endParaRPr lang="en-US" b="1" dirty="0">
              <a:latin typeface="+mj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543800" y="3945363"/>
            <a:ext cx="1447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+mj-lt"/>
              </a:rPr>
              <a:t>Proposed</a:t>
            </a:r>
            <a:endParaRPr lang="en-US" b="1" dirty="0">
              <a:latin typeface="+mj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769290" y="5694249"/>
            <a:ext cx="23747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Now just 4 trigger towers per </a:t>
            </a:r>
            <a:r>
              <a:rPr lang="en-US" sz="1800" dirty="0" smtClean="0">
                <a:sym typeface="Symbol"/>
              </a:rPr>
              <a:t>-</a:t>
            </a:r>
            <a:r>
              <a:rPr lang="en-US" sz="1800" dirty="0" smtClean="0"/>
              <a:t>slice</a:t>
            </a:r>
            <a:endParaRPr lang="en-US" sz="1800" dirty="0"/>
          </a:p>
        </p:txBody>
      </p:sp>
      <p:cxnSp>
        <p:nvCxnSpPr>
          <p:cNvPr id="8" name="Straight Arrow Connector 7"/>
          <p:cNvCxnSpPr/>
          <p:nvPr/>
        </p:nvCxnSpPr>
        <p:spPr>
          <a:xfrm flipH="1" flipV="1">
            <a:off x="5650173" y="5970236"/>
            <a:ext cx="928049" cy="139512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8192" y="785463"/>
            <a:ext cx="6535089" cy="3009438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91070" y="857453"/>
            <a:ext cx="26203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Will be 12 trigger towers per </a:t>
            </a:r>
            <a:r>
              <a:rPr lang="en-US" sz="1600" dirty="0" smtClean="0">
                <a:sym typeface="Symbol"/>
              </a:rPr>
              <a:t>-</a:t>
            </a:r>
            <a:r>
              <a:rPr lang="en-US" sz="1600" dirty="0" smtClean="0"/>
              <a:t>slice</a:t>
            </a:r>
            <a:endParaRPr lang="en-US" sz="1600" dirty="0"/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1579418" y="1330036"/>
            <a:ext cx="1430482" cy="870386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35898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2">
      <a:dk1>
        <a:srgbClr val="40458C"/>
      </a:dk1>
      <a:lt1>
        <a:srgbClr val="FFFFFF"/>
      </a:lt1>
      <a:dk2>
        <a:srgbClr val="660066"/>
      </a:dk2>
      <a:lt2>
        <a:srgbClr val="B7C1EB"/>
      </a:lt2>
      <a:accent1>
        <a:srgbClr val="ECD882"/>
      </a:accent1>
      <a:accent2>
        <a:srgbClr val="B2B2B2"/>
      </a:accent2>
      <a:accent3>
        <a:srgbClr val="FFFFFF"/>
      </a:accent3>
      <a:accent4>
        <a:srgbClr val="353A77"/>
      </a:accent4>
      <a:accent5>
        <a:srgbClr val="F4E9C1"/>
      </a:accent5>
      <a:accent6>
        <a:srgbClr val="A1A1A1"/>
      </a:accent6>
      <a:hlink>
        <a:srgbClr val="6F89F7"/>
      </a:hlink>
      <a:folHlink>
        <a:srgbClr val="CFDBFD"/>
      </a:folHlink>
    </a:clrScheme>
    <a:fontScheme name="Default Design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0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Comic Sans MS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0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Comic Sans MS" pitchFamily="66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40458C"/>
        </a:dk2>
        <a:lt2>
          <a:srgbClr val="FFFFCC"/>
        </a:lt2>
        <a:accent1>
          <a:srgbClr val="8D8DB3"/>
        </a:accent1>
        <a:accent2>
          <a:srgbClr val="B2B2B2"/>
        </a:accent2>
        <a:accent3>
          <a:srgbClr val="AFB0C5"/>
        </a:accent3>
        <a:accent4>
          <a:srgbClr val="DADADA"/>
        </a:accent4>
        <a:accent5>
          <a:srgbClr val="C5C5D6"/>
        </a:accent5>
        <a:accent6>
          <a:srgbClr val="A1A1A1"/>
        </a:accent6>
        <a:hlink>
          <a:srgbClr val="6F89F7"/>
        </a:hlink>
        <a:folHlink>
          <a:srgbClr val="4F56A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40458C"/>
        </a:dk1>
        <a:lt1>
          <a:srgbClr val="FFFFFF"/>
        </a:lt1>
        <a:dk2>
          <a:srgbClr val="660066"/>
        </a:dk2>
        <a:lt2>
          <a:srgbClr val="B7C1EB"/>
        </a:lt2>
        <a:accent1>
          <a:srgbClr val="ECD882"/>
        </a:accent1>
        <a:accent2>
          <a:srgbClr val="B2B2B2"/>
        </a:accent2>
        <a:accent3>
          <a:srgbClr val="FFFFFF"/>
        </a:accent3>
        <a:accent4>
          <a:srgbClr val="353A77"/>
        </a:accent4>
        <a:accent5>
          <a:srgbClr val="F4E9C1"/>
        </a:accent5>
        <a:accent6>
          <a:srgbClr val="A1A1A1"/>
        </a:accent6>
        <a:hlink>
          <a:srgbClr val="6F89F7"/>
        </a:hlink>
        <a:folHlink>
          <a:srgbClr val="CFDBF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4D4D4D"/>
        </a:dk2>
        <a:lt2>
          <a:srgbClr val="B2B2B2"/>
        </a:lt2>
        <a:accent1>
          <a:srgbClr val="969696"/>
        </a:accent1>
        <a:accent2>
          <a:srgbClr val="EAEAEA"/>
        </a:accent2>
        <a:accent3>
          <a:srgbClr val="FFFFFF"/>
        </a:accent3>
        <a:accent4>
          <a:srgbClr val="000000"/>
        </a:accent4>
        <a:accent5>
          <a:srgbClr val="C9C9C9"/>
        </a:accent5>
        <a:accent6>
          <a:srgbClr val="D4D4D4"/>
        </a:accent6>
        <a:hlink>
          <a:srgbClr val="777777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333300"/>
        </a:dk1>
        <a:lt1>
          <a:srgbClr val="FFFFFF"/>
        </a:lt1>
        <a:dk2>
          <a:srgbClr val="663300"/>
        </a:dk2>
        <a:lt2>
          <a:srgbClr val="B2B2B2"/>
        </a:lt2>
        <a:accent1>
          <a:srgbClr val="DDC6A7"/>
        </a:accent1>
        <a:accent2>
          <a:srgbClr val="D9C167"/>
        </a:accent2>
        <a:accent3>
          <a:srgbClr val="FFFFFF"/>
        </a:accent3>
        <a:accent4>
          <a:srgbClr val="2A2A00"/>
        </a:accent4>
        <a:accent5>
          <a:srgbClr val="EBDFD0"/>
        </a:accent5>
        <a:accent6>
          <a:srgbClr val="C4AF5D"/>
        </a:accent6>
        <a:hlink>
          <a:srgbClr val="8A7A66"/>
        </a:hlink>
        <a:folHlink>
          <a:srgbClr val="C0AE9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3366"/>
        </a:dk2>
        <a:lt2>
          <a:srgbClr val="CCFFCC"/>
        </a:lt2>
        <a:accent1>
          <a:srgbClr val="006699"/>
        </a:accent1>
        <a:accent2>
          <a:srgbClr val="009999"/>
        </a:accent2>
        <a:accent3>
          <a:srgbClr val="AAADB8"/>
        </a:accent3>
        <a:accent4>
          <a:srgbClr val="DADADA"/>
        </a:accent4>
        <a:accent5>
          <a:srgbClr val="AAB8CA"/>
        </a:accent5>
        <a:accent6>
          <a:srgbClr val="008A8A"/>
        </a:accent6>
        <a:hlink>
          <a:srgbClr val="0099CC"/>
        </a:hlink>
        <a:folHlink>
          <a:srgbClr val="00458A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4A48"/>
        </a:dk2>
        <a:lt2>
          <a:srgbClr val="33CCCC"/>
        </a:lt2>
        <a:accent1>
          <a:srgbClr val="006699"/>
        </a:accent1>
        <a:accent2>
          <a:srgbClr val="009999"/>
        </a:accent2>
        <a:accent3>
          <a:srgbClr val="AAB1B1"/>
        </a:accent3>
        <a:accent4>
          <a:srgbClr val="DADADA"/>
        </a:accent4>
        <a:accent5>
          <a:srgbClr val="AAB8CA"/>
        </a:accent5>
        <a:accent6>
          <a:srgbClr val="008A8A"/>
        </a:accent6>
        <a:hlink>
          <a:srgbClr val="00CC99"/>
        </a:hlink>
        <a:folHlink>
          <a:srgbClr val="0066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333300"/>
        </a:dk2>
        <a:lt2>
          <a:srgbClr val="FFFFCC"/>
        </a:lt2>
        <a:accent1>
          <a:srgbClr val="CC9900"/>
        </a:accent1>
        <a:accent2>
          <a:srgbClr val="CC6600"/>
        </a:accent2>
        <a:accent3>
          <a:srgbClr val="ADADAA"/>
        </a:accent3>
        <a:accent4>
          <a:srgbClr val="DADADA"/>
        </a:accent4>
        <a:accent5>
          <a:srgbClr val="E2CAAA"/>
        </a:accent5>
        <a:accent6>
          <a:srgbClr val="B95C00"/>
        </a:accent6>
        <a:hlink>
          <a:srgbClr val="808000"/>
        </a:hlink>
        <a:folHlink>
          <a:srgbClr val="525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D62"/>
        </a:dk1>
        <a:lt1>
          <a:srgbClr val="FFFFFF"/>
        </a:lt1>
        <a:dk2>
          <a:srgbClr val="006699"/>
        </a:dk2>
        <a:lt2>
          <a:srgbClr val="C8D1DA"/>
        </a:lt2>
        <a:accent1>
          <a:srgbClr val="9AC0EA"/>
        </a:accent1>
        <a:accent2>
          <a:srgbClr val="80C3C8"/>
        </a:accent2>
        <a:accent3>
          <a:srgbClr val="FFFFFF"/>
        </a:accent3>
        <a:accent4>
          <a:srgbClr val="003353"/>
        </a:accent4>
        <a:accent5>
          <a:srgbClr val="CADCF3"/>
        </a:accent5>
        <a:accent6>
          <a:srgbClr val="73B0B5"/>
        </a:accent6>
        <a:hlink>
          <a:srgbClr val="81ABCB"/>
        </a:hlink>
        <a:folHlink>
          <a:srgbClr val="B6CBD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6140</TotalTime>
  <Words>636</Words>
  <Application>Microsoft Office PowerPoint</Application>
  <PresentationFormat>On-screen Show (4:3)</PresentationFormat>
  <Paragraphs>180</Paragraphs>
  <Slides>30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1" baseType="lpstr">
      <vt:lpstr>Default Design</vt:lpstr>
      <vt:lpstr> Forward Calorimeter Trigger Mapping Phase I Upgrade                               LAr Internal Review</vt:lpstr>
      <vt:lpstr>PowerPoint Presentation</vt:lpstr>
      <vt:lpstr>FCal BasePlane for Phase I </vt:lpstr>
      <vt:lpstr>Motivation: Trigger Granularity</vt:lpstr>
      <vt:lpstr>PowerPoint Presentation</vt:lpstr>
      <vt:lpstr>Unit cell – Electrode and Readout</vt:lpstr>
      <vt:lpstr>Summing electrode signals</vt:lpstr>
      <vt:lpstr>Un-summed electrode signals</vt:lpstr>
      <vt:lpstr>One FCal1 -slice</vt:lpstr>
      <vt:lpstr>PowerPoint Presentation</vt:lpstr>
      <vt:lpstr>FCal front-end is different</vt:lpstr>
      <vt:lpstr>FCal Baseplane</vt:lpstr>
      <vt:lpstr>The present FCal Baseplane - Underside</vt:lpstr>
      <vt:lpstr>Proposed Slot Assignments</vt:lpstr>
      <vt:lpstr>LAr Front-End Crate</vt:lpstr>
      <vt:lpstr>Mechanical Prototype on Pedestal</vt:lpstr>
      <vt:lpstr>FCal Baseplane - V0 Prototype</vt:lpstr>
      <vt:lpstr>PowerPoint Presentation</vt:lpstr>
      <vt:lpstr>FCal1 LSB Schematic</vt:lpstr>
      <vt:lpstr>LTDB BasePlane Connector – Same (?) as for EMB</vt:lpstr>
      <vt:lpstr>Add jumpers to LTDB</vt:lpstr>
      <vt:lpstr>LTDB0 Baseplane Connectors</vt:lpstr>
      <vt:lpstr>LTDB1 Baseplane Connectors</vt:lpstr>
      <vt:lpstr>TDB0 &amp; TDB1 Baseplane Connectors</vt:lpstr>
      <vt:lpstr>FCal Baseplane Stack-up</vt:lpstr>
      <vt:lpstr>FCal Baseplane Layer 4</vt:lpstr>
      <vt:lpstr>FCal Baseplane Layer 12</vt:lpstr>
      <vt:lpstr>Injection resistor area</vt:lpstr>
      <vt:lpstr>Alternate mapping to LTDBs</vt:lpstr>
      <vt:lpstr>Present status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rutherfo</dc:creator>
  <cp:lastModifiedBy>tompkins</cp:lastModifiedBy>
  <cp:revision>130</cp:revision>
  <cp:lastPrinted>2002-06-12T16:28:28Z</cp:lastPrinted>
  <dcterms:created xsi:type="dcterms:W3CDTF">1601-01-01T00:00:00Z</dcterms:created>
  <dcterms:modified xsi:type="dcterms:W3CDTF">2015-06-29T21:10:03Z</dcterms:modified>
</cp:coreProperties>
</file>