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1" autoAdjust="0"/>
  </p:normalViewPr>
  <p:slideViewPr>
    <p:cSldViewPr>
      <p:cViewPr varScale="1">
        <p:scale>
          <a:sx n="87" d="100"/>
          <a:sy n="87" d="100"/>
        </p:scale>
        <p:origin x="-461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62548-DEF7-4E6B-9E29-ADCF460B6637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C32F-CAC4-47AF-BEF1-B16965A91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C32F-CAC4-47AF-BEF1-B16965A918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B6FF-3A95-47C6-B199-CEFCCAB428DB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446A-E396-4CAF-B89A-3817BF9FD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Binary_Worksheet1.xls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Bed Cases Attempting to Duplicate Test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12, 2014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Enhanced cooling at the 12 mm argon layer can’t explain more than an 0.5</a:t>
            </a:r>
            <a:r>
              <a:rPr lang="en-US" sz="2400" dirty="0" smtClean="0"/>
              <a:t>°K </a:t>
            </a:r>
            <a:r>
              <a:rPr lang="en-US" sz="2400" dirty="0" smtClean="0"/>
              <a:t>drop in temperature but the heater layer drops 0.75°K</a:t>
            </a:r>
          </a:p>
          <a:p>
            <a:pPr lvl="1"/>
            <a:r>
              <a:rPr lang="en-US" sz="2000" dirty="0" smtClean="0"/>
              <a:t>The aluminum plate side of the argon layer is +0.54</a:t>
            </a:r>
            <a:r>
              <a:rPr lang="en-US" sz="2000" dirty="0" smtClean="0"/>
              <a:t>°K relative to the bulk argon so it can only drop by this amount and nothing can drop by more than this as a result.</a:t>
            </a:r>
          </a:p>
          <a:p>
            <a:r>
              <a:rPr lang="en-US" sz="2400" dirty="0" smtClean="0"/>
              <a:t>Increased cooling of the 3 mm copper plate could result in large, rapid temperature drops at the heaters.</a:t>
            </a:r>
          </a:p>
          <a:p>
            <a:pPr lvl="1"/>
            <a:r>
              <a:rPr lang="en-US" sz="2000" dirty="0" smtClean="0"/>
              <a:t>Nucleate boiling has high enough convection</a:t>
            </a:r>
          </a:p>
          <a:p>
            <a:pPr lvl="1"/>
            <a:r>
              <a:rPr lang="en-US" sz="2000" dirty="0" smtClean="0"/>
              <a:t>The test result indicates some sort of triggering event that results in increased heat removal.</a:t>
            </a:r>
          </a:p>
          <a:p>
            <a:pPr lvl="2"/>
            <a:r>
              <a:rPr lang="en-US" sz="1600" dirty="0" smtClean="0"/>
              <a:t>Superheated argon and nucleate boiling?</a:t>
            </a:r>
          </a:p>
          <a:p>
            <a:pPr lvl="2"/>
            <a:r>
              <a:rPr lang="en-US" sz="1600" dirty="0" smtClean="0"/>
              <a:t>Argon gas rising up the back of the copper plate after boiling off at the lower edge? (but I think the back of the copper plate is bonded to the G10 </a:t>
            </a:r>
            <a:r>
              <a:rPr lang="en-US" sz="1600" smtClean="0"/>
              <a:t>insulating plate).</a:t>
            </a:r>
            <a:endParaRPr lang="en-US" sz="16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to State Just Before Sudden Change Under Test</a:t>
            </a:r>
            <a:endParaRPr lang="en-US" dirty="0"/>
          </a:p>
        </p:txBody>
      </p:sp>
      <p:pic>
        <p:nvPicPr>
          <p:cNvPr id="6" name="Content Placeholder 5" descr="file005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625" y="1600200"/>
            <a:ext cx="603074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Continuation of test with unchanged boundary conditions</a:t>
            </a:r>
            <a:endParaRPr lang="en-US" dirty="0"/>
          </a:p>
        </p:txBody>
      </p:sp>
      <p:pic>
        <p:nvPicPr>
          <p:cNvPr id="6" name="Content Placeholder 5" descr="file006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54" t="13253" r="6059" b="7832"/>
          <a:stretch>
            <a:fillRect/>
          </a:stretch>
        </p:blipFill>
        <p:spPr>
          <a:xfrm>
            <a:off x="1538005" y="1508750"/>
            <a:ext cx="4992650" cy="3571665"/>
          </a:xfrm>
        </p:spPr>
      </p:pic>
      <p:sp>
        <p:nvSpPr>
          <p:cNvPr id="7" name="TextBox 6"/>
          <p:cNvSpPr txBox="1"/>
          <p:nvPr/>
        </p:nvSpPr>
        <p:spPr>
          <a:xfrm>
            <a:off x="1077145" y="5426060"/>
            <a:ext cx="760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Temperatures continue to rise slowly, they are asymptotically approaching steady state.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Continuation of test, Argon layer transitions to turbulent heat transfer</a:t>
            </a:r>
            <a:endParaRPr lang="en-US" dirty="0"/>
          </a:p>
        </p:txBody>
      </p:sp>
      <p:pic>
        <p:nvPicPr>
          <p:cNvPr id="6" name="Content Placeholder 5" descr="file009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44" t="13253" r="7970" b="7832"/>
          <a:stretch>
            <a:fillRect/>
          </a:stretch>
        </p:blipFill>
        <p:spPr>
          <a:xfrm>
            <a:off x="1153954" y="1470345"/>
            <a:ext cx="5475810" cy="3917310"/>
          </a:xfrm>
        </p:spPr>
      </p:pic>
      <p:sp>
        <p:nvSpPr>
          <p:cNvPr id="7" name="TextBox 6"/>
          <p:cNvSpPr txBox="1"/>
          <p:nvPr/>
        </p:nvSpPr>
        <p:spPr>
          <a:xfrm>
            <a:off x="1115550" y="5349250"/>
            <a:ext cx="760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heater layer drops ~0.06°K in 0.17 hours </a:t>
            </a:r>
          </a:p>
          <a:p>
            <a:r>
              <a:rPr lang="en-US" dirty="0" smtClean="0"/>
              <a:t>In the test the heater layer dropped 0.8</a:t>
            </a:r>
            <a:r>
              <a:rPr lang="en-US" dirty="0" smtClean="0"/>
              <a:t>°K in ~0.01 hours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1085" y="2392065"/>
            <a:ext cx="1881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conduction across the argon gap is doubled for turbulent heat  transfer.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Continuation of test, Nucleate Boiling on the aluminum face at the Argon layer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38740" y="5656490"/>
            <a:ext cx="7604190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heater layer drops 0.125°K in 0.17 hours </a:t>
            </a:r>
          </a:p>
          <a:p>
            <a:r>
              <a:rPr lang="en-US" dirty="0" smtClean="0"/>
              <a:t>In the test the heater layer dropped 0.8</a:t>
            </a:r>
            <a:r>
              <a:rPr lang="en-US" dirty="0" smtClean="0"/>
              <a:t>°K in ~0.01 hours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9795" y="1662370"/>
            <a:ext cx="2726755" cy="397031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conduction across the argon gap is increased ten fold to represent nucleate boiling.</a:t>
            </a:r>
          </a:p>
          <a:p>
            <a:endParaRPr lang="en-US" dirty="0"/>
          </a:p>
          <a:p>
            <a:r>
              <a:rPr lang="en-US" dirty="0" smtClean="0"/>
              <a:t>The surface of the aluminum plate cools ~0.23°K in ~0.02 hours.</a:t>
            </a:r>
          </a:p>
          <a:p>
            <a:endParaRPr lang="en-US" dirty="0"/>
          </a:p>
          <a:p>
            <a:r>
              <a:rPr lang="en-US" dirty="0" smtClean="0"/>
              <a:t>Even if the argon gap conduction was infinite the heater layer temperature would not drop much more.</a:t>
            </a:r>
            <a:endParaRPr lang="en-US" dirty="0"/>
          </a:p>
        </p:txBody>
      </p:sp>
      <p:pic>
        <p:nvPicPr>
          <p:cNvPr id="15" name="Content Placeholder 14" descr="file008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44" t="14102" r="4786" b="7832"/>
          <a:stretch>
            <a:fillRect/>
          </a:stretch>
        </p:blipFill>
        <p:spPr>
          <a:xfrm>
            <a:off x="654690" y="1585560"/>
            <a:ext cx="5184675" cy="35332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Continuation of test, Nucleate Boiling on the vertical edges of the copper plate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38740" y="5656490"/>
            <a:ext cx="760419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heater layer drops 0.9°K in ~0.1 hours </a:t>
            </a:r>
          </a:p>
          <a:p>
            <a:r>
              <a:rPr lang="en-US" dirty="0" smtClean="0"/>
              <a:t>In the test the heater layer dropped 0.8</a:t>
            </a:r>
            <a:r>
              <a:rPr lang="en-US" dirty="0" smtClean="0"/>
              <a:t>°K in ~0.01 hours</a:t>
            </a:r>
          </a:p>
          <a:p>
            <a:r>
              <a:rPr lang="en-US" dirty="0" smtClean="0"/>
              <a:t>The heaters were turned off at 0.13 hours in this run.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9795" y="1662370"/>
            <a:ext cx="2726755" cy="341632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vertical edge of the 3mm copper plate is given a convection coefficient of 10,000 W/m2-°K (see next slide)</a:t>
            </a:r>
          </a:p>
          <a:p>
            <a:endParaRPr lang="en-US" dirty="0"/>
          </a:p>
          <a:p>
            <a:r>
              <a:rPr lang="en-US" dirty="0" smtClean="0"/>
              <a:t>The copper plate seems to be cooling more slowly than the test.</a:t>
            </a:r>
          </a:p>
          <a:p>
            <a:endParaRPr lang="en-US" dirty="0"/>
          </a:p>
          <a:p>
            <a:r>
              <a:rPr lang="en-US" dirty="0" smtClean="0"/>
              <a:t>Is this plate exposed to Argon on its backside?</a:t>
            </a:r>
            <a:endParaRPr lang="en-US" dirty="0"/>
          </a:p>
        </p:txBody>
      </p:sp>
      <p:pic>
        <p:nvPicPr>
          <p:cNvPr id="10" name="Content Placeholder 9" descr="file01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500" y="1508750"/>
            <a:ext cx="5060026" cy="39173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Nucleate Boiling</a:t>
            </a:r>
            <a:endParaRPr lang="en-US" dirty="0"/>
          </a:p>
        </p:txBody>
      </p:sp>
      <p:pic>
        <p:nvPicPr>
          <p:cNvPr id="4" name="Picture 3" descr="P1060961.JPG"/>
          <p:cNvPicPr>
            <a:picLocks noChangeAspect="1"/>
          </p:cNvPicPr>
          <p:nvPr/>
        </p:nvPicPr>
        <p:blipFill>
          <a:blip r:embed="rId2" cstate="print"/>
          <a:srcRect l="16461" r="24573" b="4187"/>
          <a:stretch>
            <a:fillRect/>
          </a:stretch>
        </p:blipFill>
        <p:spPr>
          <a:xfrm>
            <a:off x="309045" y="1585560"/>
            <a:ext cx="3881891" cy="4708018"/>
          </a:xfrm>
          <a:prstGeom prst="rect">
            <a:avLst/>
          </a:prstGeom>
        </p:spPr>
      </p:pic>
      <p:pic>
        <p:nvPicPr>
          <p:cNvPr id="5" name="Content Placeholder 4" descr="P10609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09" t="25776" r="21949" b="38460"/>
          <a:stretch>
            <a:fillRect/>
          </a:stretch>
        </p:blipFill>
        <p:spPr>
          <a:xfrm>
            <a:off x="4447102" y="1623965"/>
            <a:ext cx="4696898" cy="184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889860"/>
            <a:ext cx="4186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smaller values of </a:t>
            </a:r>
            <a:r>
              <a:rPr lang="en-US" dirty="0" err="1" smtClean="0"/>
              <a:t>Csf</a:t>
            </a:r>
            <a:r>
              <a:rPr lang="en-US" dirty="0" smtClean="0"/>
              <a:t> (0.003) give </a:t>
            </a:r>
          </a:p>
          <a:p>
            <a:r>
              <a:rPr lang="en-US" dirty="0" smtClean="0"/>
              <a:t>h=10,000 W/m</a:t>
            </a:r>
            <a:r>
              <a:rPr lang="en-US" baseline="30000" dirty="0" smtClean="0"/>
              <a:t>2</a:t>
            </a:r>
            <a:r>
              <a:rPr lang="en-US" dirty="0" smtClean="0"/>
              <a:t>-°K for a 1</a:t>
            </a:r>
            <a:r>
              <a:rPr lang="en-US" dirty="0" smtClean="0"/>
              <a:t>°K differential and could explain the test results if applied to the vertical edges of the copper plate.</a:t>
            </a:r>
          </a:p>
          <a:p>
            <a:endParaRPr lang="en-US" dirty="0"/>
          </a:p>
          <a:p>
            <a:r>
              <a:rPr lang="en-US" dirty="0" smtClean="0"/>
              <a:t>Note that the sudden offset and subsequent cooling seem to require that the Argon be superheated and for nucleate boiling to continue once triggered.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Nucleate Boiling Calculation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24000" y="1858963"/>
          <a:ext cx="6096000" cy="4005262"/>
        </p:xfrm>
        <a:graphic>
          <a:graphicData uri="http://schemas.openxmlformats.org/presentationml/2006/ole">
            <p:oleObj spid="_x0000_s1026" name="Binary Worksheet" r:id="rId4" imgW="6042766" imgH="3969966" progId="Excel.SheetBinaryMacroEnabled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469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Office Excel Binary Worksheet</vt:lpstr>
      <vt:lpstr>Test Bed Cases Attempting to Duplicate Test Results</vt:lpstr>
      <vt:lpstr>Summary</vt:lpstr>
      <vt:lpstr>Heat to State Just Before Sudden Change Under Test</vt:lpstr>
      <vt:lpstr>Continuation of test with unchanged boundary conditions</vt:lpstr>
      <vt:lpstr>Continuation of test, Argon layer transitions to turbulent heat transfer</vt:lpstr>
      <vt:lpstr>Continuation of test, Nucleate Boiling on the aluminum face at the Argon layer</vt:lpstr>
      <vt:lpstr>Continuation of test, Nucleate Boiling on the vertical edges of the copper plate</vt:lpstr>
      <vt:lpstr>Nucleate Boiling</vt:lpstr>
      <vt:lpstr>Nucleate Boiling Calculation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bcuerden</dc:creator>
  <cp:lastModifiedBy>bcuerden</cp:lastModifiedBy>
  <cp:revision>17</cp:revision>
  <dcterms:created xsi:type="dcterms:W3CDTF">2014-12-12T20:47:54Z</dcterms:created>
  <dcterms:modified xsi:type="dcterms:W3CDTF">2014-12-12T23:25:50Z</dcterms:modified>
</cp:coreProperties>
</file>