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3051" autoAdjust="0"/>
  </p:normalViewPr>
  <p:slideViewPr>
    <p:cSldViewPr>
      <p:cViewPr varScale="1">
        <p:scale>
          <a:sx n="77" d="100"/>
          <a:sy n="77" d="100"/>
        </p:scale>
        <p:origin x="-1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170D-E93F-4BF9-BBA5-C91E341A3CA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76D2C-1FA7-4976-AEC6-0A22FF3C70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Binary_Worksheet1.xlsb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Atlas </a:t>
            </a:r>
            <a:r>
              <a:rPr lang="en-US" dirty="0" smtClean="0"/>
              <a:t>Calorimeter </a:t>
            </a:r>
            <a:r>
              <a:rPr lang="en-US" dirty="0" smtClean="0"/>
              <a:t>with LN</a:t>
            </a:r>
            <a:r>
              <a:rPr lang="en-US" baseline="-25000" dirty="0" smtClean="0"/>
              <a:t>2</a:t>
            </a:r>
            <a:r>
              <a:rPr lang="en-US" dirty="0" smtClean="0"/>
              <a:t> Cooling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6,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10mm ID, 12mm OD tubes added to </a:t>
            </a:r>
            <a:r>
              <a:rPr lang="en-US" sz="3200" dirty="0" smtClean="0"/>
              <a:t>calorimeter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25" y="1470345"/>
            <a:ext cx="6472441" cy="473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Finite Element Model of </a:t>
            </a:r>
            <a:r>
              <a:rPr lang="en-US" sz="2400" dirty="0" smtClean="0"/>
              <a:t>Calorimeter </a:t>
            </a:r>
            <a:r>
              <a:rPr lang="en-US" sz="2400" dirty="0" smtClean="0"/>
              <a:t>with LN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Cooling Loops</a:t>
            </a:r>
            <a:endParaRPr lang="en-US" sz="2400" dirty="0"/>
          </a:p>
        </p:txBody>
      </p:sp>
      <p:pic>
        <p:nvPicPr>
          <p:cNvPr id="4" name="Content Placeholder 3" descr="cloop6x00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039" t="3919" r="16937" b="13772"/>
          <a:stretch>
            <a:fillRect/>
          </a:stretch>
        </p:blipFill>
        <p:spPr>
          <a:xfrm>
            <a:off x="385855" y="2737710"/>
            <a:ext cx="4454980" cy="3725285"/>
          </a:xfrm>
        </p:spPr>
      </p:pic>
      <p:pic>
        <p:nvPicPr>
          <p:cNvPr id="5" name="Picture 4" descr="cloop6x002.bmp"/>
          <p:cNvPicPr>
            <a:picLocks noChangeAspect="1"/>
          </p:cNvPicPr>
          <p:nvPr/>
        </p:nvPicPr>
        <p:blipFill>
          <a:blip r:embed="rId3" cstate="print"/>
          <a:srcRect l="26480" t="38941" r="19760"/>
          <a:stretch>
            <a:fillRect/>
          </a:stretch>
        </p:blipFill>
        <p:spPr>
          <a:xfrm>
            <a:off x="4994455" y="1431940"/>
            <a:ext cx="3763690" cy="30844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17645" y="1623965"/>
            <a:ext cx="3840500" cy="2765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59725" y="2852925"/>
            <a:ext cx="729695" cy="499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459725" y="1623965"/>
            <a:ext cx="2457920" cy="122896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59725" y="3352190"/>
            <a:ext cx="2457920" cy="103693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2665" y="1239915"/>
            <a:ext cx="3763690" cy="369332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Conductive bar representing the tube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4226355" y="1424581"/>
            <a:ext cx="921720" cy="2761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2665" y="1777585"/>
            <a:ext cx="2918780" cy="52322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Conductive plate with a resistance matching 0.25 mm of Argon</a:t>
            </a:r>
          </a:p>
        </p:txBody>
      </p:sp>
      <p:cxnSp>
        <p:nvCxnSpPr>
          <p:cNvPr id="19" name="Straight Arrow Connector 18"/>
          <p:cNvCxnSpPr>
            <a:stCxn id="18" idx="3"/>
          </p:cNvCxnSpPr>
          <p:nvPr/>
        </p:nvCxnSpPr>
        <p:spPr>
          <a:xfrm flipV="1">
            <a:off x="3381445" y="2008015"/>
            <a:ext cx="1958655" cy="311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56050" y="4696365"/>
            <a:ext cx="3878905" cy="2031325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conductive plate is 20 mm wide and 5.28 mm thick (plates on the symmetry plane are half as thick). The material conductivity used is 0.01 W/mm-K giving a conductivity across the width of 0.0026 W/mm-K. This matches the conductivity of a 20 mm wide, 1 mm thick Argon layer.</a:t>
            </a:r>
          </a:p>
          <a:p>
            <a:endParaRPr lang="en-US" sz="1400" dirty="0"/>
          </a:p>
          <a:p>
            <a:r>
              <a:rPr lang="en-US" sz="1400" dirty="0" smtClean="0"/>
              <a:t>The plate thicknesses are increased by four to represent the ¼ mm Argon layer cases.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Temperatures</a:t>
            </a:r>
            <a:br>
              <a:rPr lang="en-US" dirty="0" smtClean="0"/>
            </a:br>
            <a:r>
              <a:rPr lang="en-US" sz="2700" dirty="0" smtClean="0"/>
              <a:t>6x Power with 1 mm Argon Layer around the cooling tubes</a:t>
            </a:r>
            <a:endParaRPr lang="en-US" sz="2700" dirty="0"/>
          </a:p>
        </p:txBody>
      </p:sp>
      <p:pic>
        <p:nvPicPr>
          <p:cNvPr id="4" name="Content Placeholder 3" descr="cloop6x00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6122" r="8159"/>
          <a:stretch>
            <a:fillRect/>
          </a:stretch>
        </p:blipFill>
        <p:spPr>
          <a:xfrm>
            <a:off x="1730030" y="1470345"/>
            <a:ext cx="5760750" cy="3796268"/>
          </a:xfrm>
        </p:spPr>
      </p:pic>
      <p:sp>
        <p:nvSpPr>
          <p:cNvPr id="5" name="TextBox 4"/>
          <p:cNvSpPr txBox="1"/>
          <p:nvPr/>
        </p:nvSpPr>
        <p:spPr>
          <a:xfrm>
            <a:off x="885120" y="5349250"/>
            <a:ext cx="7796215" cy="1200329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peak temperature here is 0.93°K less than was obtained without the cooling loop. There is a 4.9°K temperature drop across the 1 mm Argon layer around the cooling tubes indicating that these tubes need to be in good contact with the matrix.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Temperatures</a:t>
            </a:r>
            <a:br>
              <a:rPr lang="en-US" dirty="0" smtClean="0"/>
            </a:br>
            <a:r>
              <a:rPr lang="en-US" sz="2700" dirty="0" smtClean="0"/>
              <a:t>6x Power with 1/4 mm Argon Layer around the cooling tubes</a:t>
            </a:r>
            <a:endParaRPr lang="en-US" sz="2700" dirty="0"/>
          </a:p>
        </p:txBody>
      </p:sp>
      <p:pic>
        <p:nvPicPr>
          <p:cNvPr id="4" name="Content Placeholder 3" descr="cl6xb00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7546"/>
          <a:stretch>
            <a:fillRect/>
          </a:stretch>
        </p:blipFill>
        <p:spPr>
          <a:xfrm>
            <a:off x="539475" y="1623965"/>
            <a:ext cx="5799155" cy="4525963"/>
          </a:xfrm>
        </p:spPr>
      </p:pic>
      <p:sp>
        <p:nvSpPr>
          <p:cNvPr id="5" name="TextBox 4"/>
          <p:cNvSpPr txBox="1"/>
          <p:nvPr/>
        </p:nvSpPr>
        <p:spPr>
          <a:xfrm>
            <a:off x="6415440" y="1892800"/>
            <a:ext cx="2534730" cy="4801314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Improving the fit of the tubes to limit the mean gap around the cooling tube to ¼ mm reduces the peak temperature to 88.4°K suggesting that all of the heat is being carried away by the LN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In this simulation heat flow into the matrix from the OD is suppressed, mainly because the non-linear fit for convection at the OD breaks down for small and negative delta T’s.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538005" y="1393535"/>
          <a:ext cx="609600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Binary Worksheet" r:id="rId4" imgW="3672944" imgH="1592526" progId="Excel.SheetBinaryMacroEnabled.12">
                  <p:embed/>
                </p:oleObj>
              </mc:Choice>
              <mc:Fallback>
                <p:oleObj name="Binary Worksheet" r:id="rId4" imgW="3672944" imgH="1592526" progId="Excel.SheetBinaryMacroEnabled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005" y="1393535"/>
                        <a:ext cx="6096000" cy="264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335" y="4427530"/>
            <a:ext cx="7412165" cy="1754326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Final report and no cooling cases verify that the current model agrees with earlier results when the LN</a:t>
            </a:r>
            <a:r>
              <a:rPr lang="en-US" baseline="-25000" dirty="0" smtClean="0"/>
              <a:t>2</a:t>
            </a:r>
            <a:r>
              <a:rPr lang="en-US" dirty="0" smtClean="0"/>
              <a:t> is not set to  86°K</a:t>
            </a:r>
          </a:p>
          <a:p>
            <a:endParaRPr lang="en-US" dirty="0"/>
          </a:p>
          <a:p>
            <a:r>
              <a:rPr lang="en-US" dirty="0" smtClean="0"/>
              <a:t>The argon layer was modeled as 1 and ¼ mm thick over half the diameter of the tube. 1 mm is intended to represent a loose fitting tube and ¼ mm a tight </a:t>
            </a:r>
            <a:r>
              <a:rPr lang="en-US" smtClean="0"/>
              <a:t>fitting tube.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2"/>
        </a:solidFill>
        <a:ln w="31750"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298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Binary Worksheet</vt:lpstr>
      <vt:lpstr>Atlas Calorimeter with LN2 Cooling Loops</vt:lpstr>
      <vt:lpstr>10mm ID, 12mm OD tubes added to calorimeter</vt:lpstr>
      <vt:lpstr>Finite Element Model of Calorimeter with LN2 Cooling Loops</vt:lpstr>
      <vt:lpstr>Steady State Temperatures 6x Power with 1 mm Argon Layer around the cooling tubes</vt:lpstr>
      <vt:lpstr>Steady State Temperatures 6x Power with 1/4 mm Argon Layer around the cooling tubes</vt:lpstr>
      <vt:lpstr>Summary of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bcuerden</dc:creator>
  <cp:lastModifiedBy>rutherfo</cp:lastModifiedBy>
  <cp:revision>50</cp:revision>
  <dcterms:created xsi:type="dcterms:W3CDTF">2015-01-05T23:13:51Z</dcterms:created>
  <dcterms:modified xsi:type="dcterms:W3CDTF">2015-05-14T16:53:27Z</dcterms:modified>
</cp:coreProperties>
</file>