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xlsb" ContentType="application/vnd.ms-excel.sheet.binary.macroEnabled.12"/>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41" autoAdjust="0"/>
  </p:normalViewPr>
  <p:slideViewPr>
    <p:cSldViewPr>
      <p:cViewPr varScale="1">
        <p:scale>
          <a:sx n="77" d="100"/>
          <a:sy n="77" d="100"/>
        </p:scale>
        <p:origin x="-12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74170D-E93F-4BF9-BBA5-C91E341A3CAA}" type="datetimeFigureOut">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76D2C-1FA7-4976-AEC6-0A22FF3C70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74170D-E93F-4BF9-BBA5-C91E341A3CAA}" type="datetimeFigureOut">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76D2C-1FA7-4976-AEC6-0A22FF3C70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74170D-E93F-4BF9-BBA5-C91E341A3CAA}" type="datetimeFigureOut">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76D2C-1FA7-4976-AEC6-0A22FF3C70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74170D-E93F-4BF9-BBA5-C91E341A3CAA}" type="datetimeFigureOut">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76D2C-1FA7-4976-AEC6-0A22FF3C70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74170D-E93F-4BF9-BBA5-C91E341A3CAA}" type="datetimeFigureOut">
              <a:rPr lang="en-US" smtClean="0"/>
              <a:pPr/>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76D2C-1FA7-4976-AEC6-0A22FF3C70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74170D-E93F-4BF9-BBA5-C91E341A3CAA}" type="datetimeFigureOut">
              <a:rPr lang="en-US" smtClean="0"/>
              <a:pPr/>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76D2C-1FA7-4976-AEC6-0A22FF3C70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74170D-E93F-4BF9-BBA5-C91E341A3CAA}" type="datetimeFigureOut">
              <a:rPr lang="en-US" smtClean="0"/>
              <a:pPr/>
              <a:t>5/14/2015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A76D2C-1FA7-4976-AEC6-0A22FF3C70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74170D-E93F-4BF9-BBA5-C91E341A3CAA}" type="datetimeFigureOut">
              <a:rPr lang="en-US" smtClean="0"/>
              <a:pPr/>
              <a:t>5/14/2015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A76D2C-1FA7-4976-AEC6-0A22FF3C70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4170D-E93F-4BF9-BBA5-C91E341A3CAA}" type="datetimeFigureOut">
              <a:rPr lang="en-US" smtClean="0"/>
              <a:pPr/>
              <a:t>5/14/2015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A76D2C-1FA7-4976-AEC6-0A22FF3C70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74170D-E93F-4BF9-BBA5-C91E341A3CAA}" type="datetimeFigureOut">
              <a:rPr lang="en-US" smtClean="0"/>
              <a:pPr/>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76D2C-1FA7-4976-AEC6-0A22FF3C70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74170D-E93F-4BF9-BBA5-C91E341A3CAA}" type="datetimeFigureOut">
              <a:rPr lang="en-US" smtClean="0"/>
              <a:pPr/>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76D2C-1FA7-4976-AEC6-0A22FF3C70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74170D-E93F-4BF9-BBA5-C91E341A3CAA}" type="datetimeFigureOut">
              <a:rPr lang="en-US" smtClean="0"/>
              <a:pPr/>
              <a:t>5/14/2015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A76D2C-1FA7-4976-AEC6-0A22FF3C70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package" Target="../embeddings/Microsoft_Excel_Binary_Worksheet1.xlsb"/></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Atlas </a:t>
            </a:r>
            <a:r>
              <a:rPr lang="en-US" dirty="0" smtClean="0"/>
              <a:t>Calorimeter </a:t>
            </a:r>
            <a:r>
              <a:rPr lang="en-US" dirty="0" smtClean="0"/>
              <a:t>with LN</a:t>
            </a:r>
            <a:r>
              <a:rPr lang="en-US" baseline="-25000" dirty="0" smtClean="0"/>
              <a:t>2</a:t>
            </a:r>
            <a:r>
              <a:rPr lang="en-US" dirty="0" smtClean="0"/>
              <a:t> Cooling Loops, Revision B</a:t>
            </a:r>
            <a:endParaRPr lang="en-US" dirty="0"/>
          </a:p>
        </p:txBody>
      </p:sp>
      <p:sp>
        <p:nvSpPr>
          <p:cNvPr id="3" name="Subtitle 2"/>
          <p:cNvSpPr>
            <a:spLocks noGrp="1"/>
          </p:cNvSpPr>
          <p:nvPr>
            <p:ph type="subTitle" idx="1"/>
          </p:nvPr>
        </p:nvSpPr>
        <p:spPr/>
        <p:txBody>
          <a:bodyPr/>
          <a:lstStyle/>
          <a:p>
            <a:r>
              <a:rPr lang="en-US" dirty="0" smtClean="0"/>
              <a:t>January 12, 2015</a:t>
            </a:r>
            <a:endParaRPr lang="en-US" dirty="0"/>
          </a:p>
        </p:txBody>
      </p:sp>
      <p:sp>
        <p:nvSpPr>
          <p:cNvPr id="4" name="TextBox 3"/>
          <p:cNvSpPr txBox="1"/>
          <p:nvPr/>
        </p:nvSpPr>
        <p:spPr>
          <a:xfrm>
            <a:off x="846715" y="4773175"/>
            <a:ext cx="7949835" cy="1477328"/>
          </a:xfrm>
          <a:prstGeom prst="rect">
            <a:avLst/>
          </a:prstGeom>
          <a:solidFill>
            <a:schemeClr val="bg2"/>
          </a:solidFill>
          <a:ln w="31750">
            <a:solidFill>
              <a:schemeClr val="tx1"/>
            </a:solidFill>
          </a:ln>
        </p:spPr>
        <p:txBody>
          <a:bodyPr wrap="square" rtlCol="0">
            <a:spAutoFit/>
          </a:bodyPr>
          <a:lstStyle/>
          <a:p>
            <a:r>
              <a:rPr lang="en-US" dirty="0" smtClean="0"/>
              <a:t>Convection in the 12 mm argon layer at the OD has been corrected to allow inward flow of heat. This gives higher peak temperatures when the OD is cooled below the 90 K </a:t>
            </a:r>
            <a:r>
              <a:rPr lang="en-US" smtClean="0"/>
              <a:t>jacket temperature.</a:t>
            </a:r>
            <a:endParaRPr lang="en-US" dirty="0" smtClean="0"/>
          </a:p>
          <a:p>
            <a:endParaRPr lang="en-US" dirty="0" smtClean="0"/>
          </a:p>
          <a:p>
            <a:r>
              <a:rPr lang="en-US" dirty="0" smtClean="0"/>
              <a:t>A 10X heat load case has been added.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10mm ID, 12mm OD tubes added to </a:t>
            </a:r>
            <a:r>
              <a:rPr lang="en-US" sz="3200" dirty="0" smtClean="0"/>
              <a:t>calorimeter</a:t>
            </a:r>
            <a:endParaRPr lang="en-US" sz="3200" dirty="0"/>
          </a:p>
        </p:txBody>
      </p:sp>
      <p:pic>
        <p:nvPicPr>
          <p:cNvPr id="5" name="Picture 2"/>
          <p:cNvPicPr>
            <a:picLocks noChangeAspect="1" noChangeArrowheads="1"/>
          </p:cNvPicPr>
          <p:nvPr/>
        </p:nvPicPr>
        <p:blipFill>
          <a:blip r:embed="rId2" cstate="print"/>
          <a:srcRect/>
          <a:stretch>
            <a:fillRect/>
          </a:stretch>
        </p:blipFill>
        <p:spPr bwMode="auto">
          <a:xfrm>
            <a:off x="1691625" y="1470345"/>
            <a:ext cx="6472441" cy="473796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Finite Element Model of </a:t>
            </a:r>
            <a:r>
              <a:rPr lang="en-US" sz="2400" dirty="0" smtClean="0"/>
              <a:t>Calorimeter </a:t>
            </a:r>
            <a:r>
              <a:rPr lang="en-US" sz="2400" dirty="0" smtClean="0"/>
              <a:t>with LN</a:t>
            </a:r>
            <a:r>
              <a:rPr lang="en-US" sz="2400" baseline="-25000" dirty="0" smtClean="0"/>
              <a:t>2</a:t>
            </a:r>
            <a:r>
              <a:rPr lang="en-US" sz="2400" dirty="0" smtClean="0"/>
              <a:t> Cooling Loops</a:t>
            </a:r>
            <a:endParaRPr lang="en-US" sz="2400" dirty="0"/>
          </a:p>
        </p:txBody>
      </p:sp>
      <p:pic>
        <p:nvPicPr>
          <p:cNvPr id="4" name="Content Placeholder 3" descr="cloop6x001.bmp"/>
          <p:cNvPicPr>
            <a:picLocks noGrp="1" noChangeAspect="1"/>
          </p:cNvPicPr>
          <p:nvPr>
            <p:ph idx="1"/>
          </p:nvPr>
        </p:nvPicPr>
        <p:blipFill>
          <a:blip r:embed="rId2" cstate="print"/>
          <a:srcRect l="12039" t="3919" r="16937" b="13772"/>
          <a:stretch>
            <a:fillRect/>
          </a:stretch>
        </p:blipFill>
        <p:spPr>
          <a:xfrm>
            <a:off x="385855" y="2737710"/>
            <a:ext cx="4454980" cy="3725285"/>
          </a:xfrm>
        </p:spPr>
      </p:pic>
      <p:pic>
        <p:nvPicPr>
          <p:cNvPr id="5" name="Picture 4" descr="cloop6x002.bmp"/>
          <p:cNvPicPr>
            <a:picLocks noChangeAspect="1"/>
          </p:cNvPicPr>
          <p:nvPr/>
        </p:nvPicPr>
        <p:blipFill>
          <a:blip r:embed="rId3" cstate="print"/>
          <a:srcRect l="26480" t="38941" r="19760"/>
          <a:stretch>
            <a:fillRect/>
          </a:stretch>
        </p:blipFill>
        <p:spPr>
          <a:xfrm>
            <a:off x="4994455" y="1431940"/>
            <a:ext cx="3763690" cy="3084437"/>
          </a:xfrm>
          <a:prstGeom prst="rect">
            <a:avLst/>
          </a:prstGeom>
        </p:spPr>
      </p:pic>
      <p:sp>
        <p:nvSpPr>
          <p:cNvPr id="6" name="Rectangle 5"/>
          <p:cNvSpPr/>
          <p:nvPr/>
        </p:nvSpPr>
        <p:spPr>
          <a:xfrm>
            <a:off x="4917645" y="1623965"/>
            <a:ext cx="3840500" cy="2765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459725" y="2852925"/>
            <a:ext cx="729695" cy="4992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V="1">
            <a:off x="2459725" y="1623965"/>
            <a:ext cx="2457920" cy="122896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459725" y="3352190"/>
            <a:ext cx="2457920" cy="1036935"/>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62665" y="1239915"/>
            <a:ext cx="3763690" cy="369332"/>
          </a:xfrm>
          <a:prstGeom prst="rect">
            <a:avLst/>
          </a:prstGeom>
          <a:solidFill>
            <a:schemeClr val="bg2"/>
          </a:solidFill>
          <a:ln w="31750">
            <a:solidFill>
              <a:schemeClr val="tx1"/>
            </a:solidFill>
          </a:ln>
        </p:spPr>
        <p:txBody>
          <a:bodyPr wrap="square" rtlCol="0">
            <a:spAutoFit/>
          </a:bodyPr>
          <a:lstStyle/>
          <a:p>
            <a:r>
              <a:rPr lang="en-US" dirty="0" smtClean="0"/>
              <a:t>Conductive bar representing the tube</a:t>
            </a:r>
            <a:endParaRPr lang="en-US" dirty="0"/>
          </a:p>
        </p:txBody>
      </p:sp>
      <p:cxnSp>
        <p:nvCxnSpPr>
          <p:cNvPr id="17" name="Straight Arrow Connector 16"/>
          <p:cNvCxnSpPr>
            <a:stCxn id="15" idx="3"/>
          </p:cNvCxnSpPr>
          <p:nvPr/>
        </p:nvCxnSpPr>
        <p:spPr>
          <a:xfrm>
            <a:off x="4226355" y="1424581"/>
            <a:ext cx="921720" cy="276194"/>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62665" y="1777585"/>
            <a:ext cx="2918780" cy="523220"/>
          </a:xfrm>
          <a:prstGeom prst="rect">
            <a:avLst/>
          </a:prstGeom>
          <a:solidFill>
            <a:schemeClr val="bg2"/>
          </a:solidFill>
          <a:ln w="31750">
            <a:solidFill>
              <a:schemeClr val="tx1"/>
            </a:solidFill>
          </a:ln>
        </p:spPr>
        <p:txBody>
          <a:bodyPr wrap="square" rtlCol="0">
            <a:spAutoFit/>
          </a:bodyPr>
          <a:lstStyle/>
          <a:p>
            <a:r>
              <a:rPr lang="en-US" sz="1400" dirty="0" smtClean="0"/>
              <a:t>Conductive plate with a resistance matching 0.25 mm of Argon</a:t>
            </a:r>
          </a:p>
        </p:txBody>
      </p:sp>
      <p:cxnSp>
        <p:nvCxnSpPr>
          <p:cNvPr id="19" name="Straight Arrow Connector 18"/>
          <p:cNvCxnSpPr>
            <a:stCxn id="18" idx="3"/>
          </p:cNvCxnSpPr>
          <p:nvPr/>
        </p:nvCxnSpPr>
        <p:spPr>
          <a:xfrm flipV="1">
            <a:off x="3381445" y="2008015"/>
            <a:ext cx="1958655" cy="3118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956050" y="4696365"/>
            <a:ext cx="3878905" cy="2031325"/>
          </a:xfrm>
          <a:prstGeom prst="rect">
            <a:avLst/>
          </a:prstGeom>
          <a:solidFill>
            <a:schemeClr val="bg2"/>
          </a:solidFill>
          <a:ln w="31750">
            <a:solidFill>
              <a:schemeClr val="tx1"/>
            </a:solidFill>
          </a:ln>
        </p:spPr>
        <p:txBody>
          <a:bodyPr wrap="square" rtlCol="0">
            <a:spAutoFit/>
          </a:bodyPr>
          <a:lstStyle/>
          <a:p>
            <a:r>
              <a:rPr lang="en-US" sz="1400" dirty="0" smtClean="0"/>
              <a:t>The conductive plate is 20 mm wide and 5.28 mm thick (plates on the symmetry plane are half as thick). The material conductivity used is 0.01 W/mm-K giving a conductivity across the width of 0.0026 W/mm-K. This matches the conductivity of a 20 mm wide, 1 mm thick Argon layer.</a:t>
            </a:r>
          </a:p>
          <a:p>
            <a:endParaRPr lang="en-US" sz="1400" dirty="0"/>
          </a:p>
          <a:p>
            <a:r>
              <a:rPr lang="en-US" sz="1400" dirty="0" smtClean="0"/>
              <a:t>The plate thicknesses are increased by four to represent the ¼ mm Argon layer cases.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Steady State Temperatures</a:t>
            </a:r>
            <a:br>
              <a:rPr lang="en-US" dirty="0" smtClean="0"/>
            </a:br>
            <a:r>
              <a:rPr lang="en-US" sz="2700" dirty="0" smtClean="0"/>
              <a:t>6x Power with 1 mm Argon Layer around the cooling tubes</a:t>
            </a:r>
            <a:endParaRPr lang="en-US" sz="2700" dirty="0"/>
          </a:p>
        </p:txBody>
      </p:sp>
      <p:pic>
        <p:nvPicPr>
          <p:cNvPr id="4" name="Content Placeholder 3" descr="cloop6x003.bmp"/>
          <p:cNvPicPr>
            <a:picLocks noGrp="1" noChangeAspect="1"/>
          </p:cNvPicPr>
          <p:nvPr>
            <p:ph idx="1"/>
          </p:nvPr>
        </p:nvPicPr>
        <p:blipFill>
          <a:blip r:embed="rId2" cstate="print"/>
          <a:srcRect t="16122" r="8159"/>
          <a:stretch>
            <a:fillRect/>
          </a:stretch>
        </p:blipFill>
        <p:spPr>
          <a:xfrm>
            <a:off x="1730030" y="1470345"/>
            <a:ext cx="5760750" cy="3796268"/>
          </a:xfrm>
        </p:spPr>
      </p:pic>
      <p:sp>
        <p:nvSpPr>
          <p:cNvPr id="5" name="TextBox 4"/>
          <p:cNvSpPr txBox="1"/>
          <p:nvPr/>
        </p:nvSpPr>
        <p:spPr>
          <a:xfrm>
            <a:off x="885120" y="5349250"/>
            <a:ext cx="7796215" cy="1200329"/>
          </a:xfrm>
          <a:prstGeom prst="rect">
            <a:avLst/>
          </a:prstGeom>
          <a:solidFill>
            <a:schemeClr val="bg2"/>
          </a:solidFill>
          <a:ln w="31750">
            <a:solidFill>
              <a:schemeClr val="tx1"/>
            </a:solidFill>
          </a:ln>
        </p:spPr>
        <p:txBody>
          <a:bodyPr wrap="square" rtlCol="0">
            <a:spAutoFit/>
          </a:bodyPr>
          <a:lstStyle/>
          <a:p>
            <a:r>
              <a:rPr lang="en-US" dirty="0" smtClean="0"/>
              <a:t>The peak temperature here is 0.93°K less than was obtained without the cooling loop. There is a 4.9°K temperature drop across the 1 mm Argon layer around the cooling tubes indicating that these tubes need to be in good contact with the matrix.</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Steady State Temperatures</a:t>
            </a:r>
            <a:br>
              <a:rPr lang="en-US" dirty="0" smtClean="0"/>
            </a:br>
            <a:r>
              <a:rPr lang="en-US" sz="2700" dirty="0" smtClean="0"/>
              <a:t>6x Power with 1/4 mm Argon Layer around the cooling tubes</a:t>
            </a:r>
            <a:endParaRPr lang="en-US" sz="2700" dirty="0"/>
          </a:p>
        </p:txBody>
      </p:sp>
      <p:sp>
        <p:nvSpPr>
          <p:cNvPr id="5" name="TextBox 4"/>
          <p:cNvSpPr txBox="1"/>
          <p:nvPr/>
        </p:nvSpPr>
        <p:spPr>
          <a:xfrm>
            <a:off x="6415440" y="1892800"/>
            <a:ext cx="2534730" cy="4801314"/>
          </a:xfrm>
          <a:prstGeom prst="rect">
            <a:avLst/>
          </a:prstGeom>
          <a:solidFill>
            <a:schemeClr val="bg2"/>
          </a:solidFill>
          <a:ln w="31750">
            <a:solidFill>
              <a:schemeClr val="tx1"/>
            </a:solidFill>
          </a:ln>
        </p:spPr>
        <p:txBody>
          <a:bodyPr wrap="square" rtlCol="0">
            <a:spAutoFit/>
          </a:bodyPr>
          <a:lstStyle/>
          <a:p>
            <a:r>
              <a:rPr lang="en-US" dirty="0" smtClean="0"/>
              <a:t>Improving the fit of the tubes to limit the mean gap around the cooling tube to ¼ mm reduces the peak temperature to 88.4°K suggesting that all of the heat is being carried away by the LN</a:t>
            </a:r>
            <a:r>
              <a:rPr lang="en-US" baseline="-25000" dirty="0" smtClean="0"/>
              <a:t>2</a:t>
            </a:r>
            <a:r>
              <a:rPr lang="en-US" dirty="0" smtClean="0"/>
              <a:t> </a:t>
            </a:r>
          </a:p>
          <a:p>
            <a:endParaRPr lang="en-US" dirty="0"/>
          </a:p>
          <a:p>
            <a:r>
              <a:rPr lang="en-US" dirty="0" smtClean="0"/>
              <a:t>In this simulation heat flow into the matrix from the OD is suppressed, mainly because the non-linear fit for convection at the OD breaks down for small and negative delta T’s.</a:t>
            </a:r>
          </a:p>
        </p:txBody>
      </p:sp>
      <p:pic>
        <p:nvPicPr>
          <p:cNvPr id="7" name="Content Placeholder 6" descr="cl6xb000.bmp"/>
          <p:cNvPicPr>
            <a:picLocks noGrp="1" noChangeAspect="1"/>
          </p:cNvPicPr>
          <p:nvPr>
            <p:ph idx="1"/>
          </p:nvPr>
        </p:nvPicPr>
        <p:blipFill>
          <a:blip r:embed="rId2" cstate="print"/>
          <a:srcRect r="7546"/>
          <a:stretch>
            <a:fillRect/>
          </a:stretch>
        </p:blipFill>
        <p:spPr>
          <a:xfrm>
            <a:off x="424260" y="1931205"/>
            <a:ext cx="5799155" cy="4525963"/>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Steady State Temperatures</a:t>
            </a:r>
            <a:br>
              <a:rPr lang="en-US" sz="2700" dirty="0" smtClean="0"/>
            </a:br>
            <a:r>
              <a:rPr lang="en-US" sz="2700" dirty="0" smtClean="0"/>
              <a:t>10x Power with 1/4 mm Argon Layer around the cooling tubes</a:t>
            </a:r>
            <a:endParaRPr lang="en-US" dirty="0"/>
          </a:p>
        </p:txBody>
      </p:sp>
      <p:pic>
        <p:nvPicPr>
          <p:cNvPr id="6" name="Content Placeholder 5" descr="cl10xb000.bmp"/>
          <p:cNvPicPr>
            <a:picLocks noGrp="1" noChangeAspect="1"/>
          </p:cNvPicPr>
          <p:nvPr>
            <p:ph idx="1"/>
          </p:nvPr>
        </p:nvPicPr>
        <p:blipFill>
          <a:blip r:embed="rId2" cstate="print"/>
          <a:stretch>
            <a:fillRect/>
          </a:stretch>
        </p:blipFill>
        <p:spPr>
          <a:xfrm>
            <a:off x="1435752" y="1600200"/>
            <a:ext cx="6272496" cy="452596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Results</a:t>
            </a:r>
            <a:endParaRPr lang="en-US" dirty="0"/>
          </a:p>
        </p:txBody>
      </p:sp>
      <p:graphicFrame>
        <p:nvGraphicFramePr>
          <p:cNvPr id="4" name="Content Placeholder 3"/>
          <p:cNvGraphicFramePr>
            <a:graphicFrameLocks noGrp="1" noChangeAspect="1"/>
          </p:cNvGraphicFramePr>
          <p:nvPr>
            <p:ph idx="1"/>
          </p:nvPr>
        </p:nvGraphicFramePr>
        <p:xfrm>
          <a:off x="1538005" y="1393535"/>
          <a:ext cx="6096000" cy="2641600"/>
        </p:xfrm>
        <a:graphic>
          <a:graphicData uri="http://schemas.openxmlformats.org/presentationml/2006/ole">
            <mc:AlternateContent xmlns:mc="http://schemas.openxmlformats.org/markup-compatibility/2006">
              <mc:Choice xmlns:v="urn:schemas-microsoft-com:vml" Requires="v">
                <p:oleObj spid="_x0000_s3075" name="Binary Worksheet" r:id="rId4" imgW="3672944" imgH="1592526" progId="Excel.SheetBinaryMacroEnabled.12">
                  <p:embed/>
                </p:oleObj>
              </mc:Choice>
              <mc:Fallback>
                <p:oleObj name="Binary Worksheet" r:id="rId4" imgW="3672944" imgH="1592526" progId="Excel.SheetBinaryMacroEnabled.12">
                  <p:embed/>
                  <p:pic>
                    <p:nvPicPr>
                      <p:cNvPr id="0" name="Content Placeholder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8005" y="1393535"/>
                        <a:ext cx="6096000" cy="264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1000335" y="4427530"/>
            <a:ext cx="7412165" cy="1754326"/>
          </a:xfrm>
          <a:prstGeom prst="rect">
            <a:avLst/>
          </a:prstGeom>
          <a:solidFill>
            <a:schemeClr val="bg2"/>
          </a:solidFill>
          <a:ln w="31750">
            <a:solidFill>
              <a:schemeClr val="tx1"/>
            </a:solidFill>
          </a:ln>
        </p:spPr>
        <p:txBody>
          <a:bodyPr wrap="square" rtlCol="0">
            <a:spAutoFit/>
          </a:bodyPr>
          <a:lstStyle/>
          <a:p>
            <a:r>
              <a:rPr lang="en-US" dirty="0" smtClean="0"/>
              <a:t>Final report and no cooling cases verify that the current model agrees with earlier results when the LN</a:t>
            </a:r>
            <a:r>
              <a:rPr lang="en-US" baseline="-25000" dirty="0" smtClean="0"/>
              <a:t>2</a:t>
            </a:r>
            <a:r>
              <a:rPr lang="en-US" dirty="0" smtClean="0"/>
              <a:t> is not set to  86°K</a:t>
            </a:r>
          </a:p>
          <a:p>
            <a:endParaRPr lang="en-US" dirty="0"/>
          </a:p>
          <a:p>
            <a:r>
              <a:rPr lang="en-US" dirty="0" smtClean="0"/>
              <a:t>The argon layer was modeled as 1 and ¼ mm thick over half the diameter of the tube. 1 mm is intended to represent a loose fitting tube and ¼ mm a tight </a:t>
            </a:r>
            <a:r>
              <a:rPr lang="en-US" smtClean="0"/>
              <a:t>fitting tube.</a:t>
            </a: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31750">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txDef>
      <a:spPr>
        <a:solidFill>
          <a:schemeClr val="bg2"/>
        </a:solidFill>
        <a:ln w="31750">
          <a:solidFill>
            <a:schemeClr val="tx1"/>
          </a:solidFill>
        </a:ln>
      </a:spPr>
      <a:bodyPr wrap="square" rtlCol="0">
        <a:spAutoFit/>
      </a:bodyPr>
      <a:lstStyle>
        <a:defPPr>
          <a:defRPr dirty="0"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1433</TotalTime>
  <Words>350</Words>
  <Application>Microsoft Office PowerPoint</Application>
  <PresentationFormat>On-screen Show (4:3)</PresentationFormat>
  <Paragraphs>23</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Office Theme</vt:lpstr>
      <vt:lpstr>Binary Worksheet</vt:lpstr>
      <vt:lpstr>Atlas Calorimeter with LN2 Cooling Loops, Revision B</vt:lpstr>
      <vt:lpstr>10mm ID, 12mm OD tubes added to calorimeter</vt:lpstr>
      <vt:lpstr>Finite Element Model of Calorimeter with LN2 Cooling Loops</vt:lpstr>
      <vt:lpstr>Steady State Temperatures 6x Power with 1 mm Argon Layer around the cooling tubes</vt:lpstr>
      <vt:lpstr>Steady State Temperatures 6x Power with 1/4 mm Argon Layer around the cooling tubes</vt:lpstr>
      <vt:lpstr>Steady State Temperatures 10x Power with 1/4 mm Argon Layer around the cooling tubes</vt:lpstr>
      <vt:lpstr>Summary of Results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bcuerden</dc:creator>
  <cp:lastModifiedBy>rutherfo</cp:lastModifiedBy>
  <cp:revision>55</cp:revision>
  <dcterms:created xsi:type="dcterms:W3CDTF">2015-01-05T23:13:51Z</dcterms:created>
  <dcterms:modified xsi:type="dcterms:W3CDTF">2015-05-14T16:49:11Z</dcterms:modified>
</cp:coreProperties>
</file>