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xlsb" ContentType="application/vnd.ms-excel.sheet.binary.macroEnabled.12"/>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5" r:id="rId3"/>
    <p:sldId id="268" r:id="rId4"/>
    <p:sldId id="261" r:id="rId5"/>
    <p:sldId id="263" r:id="rId6"/>
    <p:sldId id="264" r:id="rId7"/>
    <p:sldId id="266" r:id="rId8"/>
    <p:sldId id="270" r:id="rId9"/>
    <p:sldId id="271" r:id="rId10"/>
    <p:sldId id="269" r:id="rId11"/>
    <p:sldId id="272" r:id="rId12"/>
    <p:sldId id="267" r:id="rId13"/>
    <p:sldId id="259" r:id="rId14"/>
    <p:sldId id="257"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p:cViewPr varScale="1">
        <p:scale>
          <a:sx n="87" d="100"/>
          <a:sy n="87" d="100"/>
        </p:scale>
        <p:origin x="-119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BFCB-8525-4B40-BBA0-56ED431104CC}"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9EA5E-B1A3-4456-957C-1E8B165FDF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F04B5C-1C8A-4007-B20B-7AA506247398}" type="datetime1">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DF438-980B-4AB6-83B9-9B946A9E7A42}" type="datetime1">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DF539-06D8-4FFE-BBAA-76767FACA840}" type="datetime1">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AAD8A-A56F-4689-A19E-AFF7DC0E30B4}" type="datetime1">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ECCCB-342F-4868-83B2-5B2A7E92BDBD}" type="datetime1">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15E41-F6EC-42B4-835E-5377DFFEB79D}" type="datetime1">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4CCAAE-F8E5-4721-9F91-D3C99FEB7318}" type="datetime1">
              <a:rPr lang="en-US" smtClean="0"/>
              <a:pPr/>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78508-3D0D-43C9-A302-D0B4F0905A4A}" type="datetime1">
              <a:rPr lang="en-US" smtClean="0"/>
              <a:pPr/>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1A28-5A84-47DF-820F-1EB7CE06A48C}" type="datetime1">
              <a:rPr lang="en-US" smtClean="0"/>
              <a:pPr/>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92793-8DB3-41E6-AC73-5D577A4D599E}" type="datetime1">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70CC8-E65A-46CA-9798-A640E1D88977}" type="datetime1">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DE5C1-4AB1-4422-AAC4-1E1EDA7F44AC}" type="datetime1">
              <a:rPr lang="en-US" smtClean="0"/>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D4F55-4A99-4398-94F3-5DB730B18A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Binary_Worksheet2.xlsb"/><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Binary_Worksheet1.xlsb"/></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ATLAS Calorimeter Argon Gap Convection Test Bed</a:t>
            </a:r>
            <a:endParaRPr lang="en-US" dirty="0"/>
          </a:p>
        </p:txBody>
      </p:sp>
      <p:sp>
        <p:nvSpPr>
          <p:cNvPr id="3" name="Subtitle 2"/>
          <p:cNvSpPr>
            <a:spLocks noGrp="1"/>
          </p:cNvSpPr>
          <p:nvPr>
            <p:ph type="subTitle" idx="1"/>
          </p:nvPr>
        </p:nvSpPr>
        <p:spPr/>
        <p:txBody>
          <a:bodyPr/>
          <a:lstStyle/>
          <a:p>
            <a:r>
              <a:rPr lang="en-US" dirty="0" smtClean="0"/>
              <a:t>April 25, 2014</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Thermal Result for an 0.5°K Gradient Across the 12 mm Argon Layer, Net Conductance of the Argon is 3.86 Times the Conductivity of Argon</a:t>
            </a:r>
            <a:endParaRPr lang="en-US" sz="2000" dirty="0"/>
          </a:p>
        </p:txBody>
      </p:sp>
      <p:graphicFrame>
        <p:nvGraphicFramePr>
          <p:cNvPr id="5" name="Object 4"/>
          <p:cNvGraphicFramePr>
            <a:graphicFrameLocks noChangeAspect="1"/>
          </p:cNvGraphicFramePr>
          <p:nvPr/>
        </p:nvGraphicFramePr>
        <p:xfrm>
          <a:off x="501070" y="1316725"/>
          <a:ext cx="4167187" cy="2732088"/>
        </p:xfrm>
        <a:graphic>
          <a:graphicData uri="http://schemas.openxmlformats.org/presentationml/2006/ole">
            <p:oleObj spid="_x0000_s5122" name="Binary Worksheet" r:id="rId3" imgW="3360454" imgH="2186994" progId="Excel.SheetBinaryMacroEnabled.12">
              <p:embed/>
            </p:oleObj>
          </a:graphicData>
        </a:graphic>
      </p:graphicFrame>
      <p:sp>
        <p:nvSpPr>
          <p:cNvPr id="6" name="TextBox 5"/>
          <p:cNvSpPr txBox="1"/>
          <p:nvPr/>
        </p:nvSpPr>
        <p:spPr>
          <a:xfrm>
            <a:off x="232235" y="4312315"/>
            <a:ext cx="5376700" cy="1477328"/>
          </a:xfrm>
          <a:prstGeom prst="rect">
            <a:avLst/>
          </a:prstGeom>
          <a:noFill/>
        </p:spPr>
        <p:txBody>
          <a:bodyPr wrap="square" rtlCol="0">
            <a:spAutoFit/>
          </a:bodyPr>
          <a:lstStyle/>
          <a:p>
            <a:r>
              <a:rPr lang="en-US" dirty="0" smtClean="0"/>
              <a:t>Total heat input = 		       4.85   W</a:t>
            </a:r>
          </a:p>
          <a:p>
            <a:r>
              <a:rPr lang="en-US" dirty="0" smtClean="0"/>
              <a:t>Heat into 8 mm Al plate = 	        1.823 W</a:t>
            </a:r>
          </a:p>
          <a:p>
            <a:r>
              <a:rPr lang="en-US" dirty="0" smtClean="0"/>
              <a:t>Heat into 12 mm Argon layer =      1.767 W (21.9 W/m</a:t>
            </a:r>
            <a:r>
              <a:rPr lang="en-US" baseline="30000" dirty="0" smtClean="0"/>
              <a:t>2</a:t>
            </a:r>
            <a:r>
              <a:rPr lang="en-US" dirty="0" smtClean="0"/>
              <a:t>)</a:t>
            </a:r>
          </a:p>
          <a:p>
            <a:r>
              <a:rPr lang="en-US" dirty="0" smtClean="0"/>
              <a:t>Heat lost through base =	        3.03 W	</a:t>
            </a:r>
          </a:p>
          <a:p>
            <a:endParaRPr lang="en-US" dirty="0"/>
          </a:p>
        </p:txBody>
      </p:sp>
      <p:sp>
        <p:nvSpPr>
          <p:cNvPr id="7" name="TextBox 6"/>
          <p:cNvSpPr txBox="1"/>
          <p:nvPr/>
        </p:nvSpPr>
        <p:spPr>
          <a:xfrm>
            <a:off x="385855" y="5810110"/>
            <a:ext cx="8372290" cy="923330"/>
          </a:xfrm>
          <a:prstGeom prst="rect">
            <a:avLst/>
          </a:prstGeom>
          <a:noFill/>
        </p:spPr>
        <p:txBody>
          <a:bodyPr wrap="square" rtlCol="0">
            <a:spAutoFit/>
          </a:bodyPr>
          <a:lstStyle/>
          <a:p>
            <a:r>
              <a:rPr lang="en-US" dirty="0" smtClean="0"/>
              <a:t>62% of the input heat is lost through the base. Most of the rest passes through the Argon layer (0.06 W is conducted laterally to the side walls by the 8 mm Aluminum plate). </a:t>
            </a:r>
            <a:endParaRPr lang="en-US" dirty="0"/>
          </a:p>
        </p:txBody>
      </p:sp>
      <p:sp>
        <p:nvSpPr>
          <p:cNvPr id="8" name="Slide Number Placeholder 7"/>
          <p:cNvSpPr>
            <a:spLocks noGrp="1"/>
          </p:cNvSpPr>
          <p:nvPr>
            <p:ph type="sldNum" sz="quarter" idx="12"/>
          </p:nvPr>
        </p:nvSpPr>
        <p:spPr/>
        <p:txBody>
          <a:bodyPr/>
          <a:lstStyle/>
          <a:p>
            <a:fld id="{5B8D4F55-4A99-4398-94F3-5DB730B18A24}" type="slidenum">
              <a:rPr lang="en-US" smtClean="0"/>
              <a:pPr/>
              <a:t>10</a:t>
            </a:fld>
            <a:endParaRPr lang="en-US"/>
          </a:p>
        </p:txBody>
      </p:sp>
      <p:pic>
        <p:nvPicPr>
          <p:cNvPr id="10" name="Picture 9" descr="tp5000.bmp"/>
          <p:cNvPicPr>
            <a:picLocks noChangeAspect="1"/>
          </p:cNvPicPr>
          <p:nvPr/>
        </p:nvPicPr>
        <p:blipFill>
          <a:blip r:embed="rId4" cstate="print"/>
          <a:srcRect l="35720" t="7508" r="11360" b="14493"/>
          <a:stretch>
            <a:fillRect/>
          </a:stretch>
        </p:blipFill>
        <p:spPr>
          <a:xfrm>
            <a:off x="5608934" y="1547155"/>
            <a:ext cx="3264425" cy="34716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le003.emf"/>
          <p:cNvPicPr>
            <a:picLocks noChangeAspect="1"/>
          </p:cNvPicPr>
          <p:nvPr/>
        </p:nvPicPr>
        <p:blipFill>
          <a:blip r:embed="rId2" cstate="print"/>
          <a:stretch>
            <a:fillRect/>
          </a:stretch>
        </p:blipFill>
        <p:spPr>
          <a:xfrm>
            <a:off x="1806840" y="1086295"/>
            <a:ext cx="6298419" cy="5522391"/>
          </a:xfrm>
          <a:prstGeom prst="rect">
            <a:avLst/>
          </a:prstGeom>
        </p:spPr>
      </p:pic>
      <p:sp>
        <p:nvSpPr>
          <p:cNvPr id="2" name="Title 1"/>
          <p:cNvSpPr>
            <a:spLocks noGrp="1"/>
          </p:cNvSpPr>
          <p:nvPr>
            <p:ph type="title"/>
          </p:nvPr>
        </p:nvSpPr>
        <p:spPr/>
        <p:txBody>
          <a:bodyPr/>
          <a:lstStyle/>
          <a:p>
            <a:r>
              <a:rPr lang="en-US" dirty="0" smtClean="0"/>
              <a:t>Transient Response to 4.85 W </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pPr/>
              <a:t>11</a:t>
            </a:fld>
            <a:endParaRPr lang="en-US"/>
          </a:p>
        </p:txBody>
      </p:sp>
      <p:sp>
        <p:nvSpPr>
          <p:cNvPr id="6" name="TextBox 5"/>
          <p:cNvSpPr txBox="1"/>
          <p:nvPr/>
        </p:nvSpPr>
        <p:spPr>
          <a:xfrm>
            <a:off x="808311" y="5934670"/>
            <a:ext cx="7373760" cy="646331"/>
          </a:xfrm>
          <a:prstGeom prst="rect">
            <a:avLst/>
          </a:prstGeom>
          <a:noFill/>
        </p:spPr>
        <p:txBody>
          <a:bodyPr wrap="square" rtlCol="0">
            <a:spAutoFit/>
          </a:bodyPr>
          <a:lstStyle/>
          <a:p>
            <a:r>
              <a:rPr lang="en-US" dirty="0" smtClean="0"/>
              <a:t>The 0.5°K gradient is developed in </a:t>
            </a:r>
            <a:r>
              <a:rPr lang="en-US" dirty="0" smtClean="0"/>
              <a:t>1200 </a:t>
            </a:r>
            <a:r>
              <a:rPr lang="en-US" dirty="0" smtClean="0"/>
              <a:t>to </a:t>
            </a:r>
            <a:r>
              <a:rPr lang="en-US" dirty="0" smtClean="0"/>
              <a:t>2000 </a:t>
            </a:r>
            <a:r>
              <a:rPr lang="en-US" dirty="0" smtClean="0"/>
              <a:t>seconds.</a:t>
            </a:r>
          </a:p>
          <a:p>
            <a:r>
              <a:rPr lang="en-US" dirty="0" smtClean="0"/>
              <a:t> The gradient through the middle insulator develops  somewhat faster.</a:t>
            </a:r>
          </a:p>
        </p:txBody>
      </p:sp>
      <p:sp>
        <p:nvSpPr>
          <p:cNvPr id="7" name="TextBox 6"/>
          <p:cNvSpPr txBox="1"/>
          <p:nvPr/>
        </p:nvSpPr>
        <p:spPr>
          <a:xfrm>
            <a:off x="2152485" y="3774645"/>
            <a:ext cx="537670" cy="369332"/>
          </a:xfrm>
          <a:prstGeom prst="rect">
            <a:avLst/>
          </a:prstGeom>
          <a:noFill/>
        </p:spPr>
        <p:txBody>
          <a:bodyPr wrap="square" rtlCol="0">
            <a:spAutoFit/>
          </a:bodyPr>
          <a:lstStyle/>
          <a:p>
            <a:r>
              <a:rPr lang="en-US" dirty="0" smtClean="0"/>
              <a:t>°K</a:t>
            </a:r>
            <a:endParaRPr lang="en-US" dirty="0"/>
          </a:p>
        </p:txBody>
      </p:sp>
      <p:sp>
        <p:nvSpPr>
          <p:cNvPr id="8" name="TextBox 7"/>
          <p:cNvSpPr txBox="1"/>
          <p:nvPr/>
        </p:nvSpPr>
        <p:spPr>
          <a:xfrm>
            <a:off x="4648810" y="5310845"/>
            <a:ext cx="1574605" cy="369332"/>
          </a:xfrm>
          <a:prstGeom prst="rect">
            <a:avLst/>
          </a:prstGeom>
          <a:noFill/>
        </p:spPr>
        <p:txBody>
          <a:bodyPr wrap="square" rtlCol="0">
            <a:spAutoFit/>
          </a:bodyPr>
          <a:lstStyle/>
          <a:p>
            <a:r>
              <a:rPr lang="en-US" dirty="0" smtClean="0"/>
              <a:t>Seconds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Test Design Modification</a:t>
            </a:r>
            <a:endParaRPr lang="en-US" dirty="0"/>
          </a:p>
        </p:txBody>
      </p:sp>
      <p:sp>
        <p:nvSpPr>
          <p:cNvPr id="3" name="Content Placeholder 2"/>
          <p:cNvSpPr>
            <a:spLocks noGrp="1"/>
          </p:cNvSpPr>
          <p:nvPr>
            <p:ph idx="1"/>
          </p:nvPr>
        </p:nvSpPr>
        <p:spPr/>
        <p:txBody>
          <a:bodyPr>
            <a:normAutofit lnSpcReduction="10000"/>
          </a:bodyPr>
          <a:lstStyle/>
          <a:p>
            <a:r>
              <a:rPr lang="en-US" smtClean="0"/>
              <a:t>Small spatial scale temperature variations on the heater side of the middle insulator are possible and might effect the accuracy of the heat flux calculated from the differential temperature across this member.</a:t>
            </a:r>
          </a:p>
          <a:p>
            <a:r>
              <a:rPr lang="en-US" smtClean="0"/>
              <a:t>This can be reduced by adding a 3 mm plate on the heater side (assumed to be opposite from the Argon gap). Heaters should be bonded to the aluminum plate.</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Runs</a:t>
            </a:r>
            <a:endParaRPr lang="en-US" dirty="0"/>
          </a:p>
        </p:txBody>
      </p:sp>
      <p:sp>
        <p:nvSpPr>
          <p:cNvPr id="3" name="Content Placeholder 2"/>
          <p:cNvSpPr>
            <a:spLocks noGrp="1"/>
          </p:cNvSpPr>
          <p:nvPr>
            <p:ph idx="1"/>
          </p:nvPr>
        </p:nvSpPr>
        <p:spPr/>
        <p:txBody>
          <a:bodyPr/>
          <a:lstStyle/>
          <a:p>
            <a:r>
              <a:rPr lang="en-US" dirty="0" smtClean="0"/>
              <a:t>In these runs the thermal conductivity of G10 was input as an isotropic material with K=0.0014</a:t>
            </a:r>
          </a:p>
          <a:p>
            <a:pPr lvl="1"/>
            <a:r>
              <a:rPr lang="en-US" dirty="0" smtClean="0"/>
              <a:t>This has been updated to K=0.000311 in-plane and K = 0.000453 W/(</a:t>
            </a:r>
            <a:r>
              <a:rPr lang="en-US" dirty="0" smtClean="0"/>
              <a:t>mm-</a:t>
            </a:r>
            <a:r>
              <a:rPr lang="en-US" dirty="0" smtClean="0"/>
              <a:t>°K) in the thickness direction</a:t>
            </a:r>
          </a:p>
          <a:p>
            <a:r>
              <a:rPr lang="en-US" dirty="0" smtClean="0"/>
              <a:t>The effective conductivity of the Argon gap  was set at ten times the static conductivity of Argon.</a:t>
            </a:r>
          </a:p>
        </p:txBody>
      </p:sp>
      <p:sp>
        <p:nvSpPr>
          <p:cNvPr id="4" name="Slide Number Placeholder 3"/>
          <p:cNvSpPr>
            <a:spLocks noGrp="1"/>
          </p:cNvSpPr>
          <p:nvPr>
            <p:ph type="sldNum" sz="quarter" idx="12"/>
          </p:nvPr>
        </p:nvSpPr>
        <p:spPr/>
        <p:txBody>
          <a:bodyPr/>
          <a:lstStyle/>
          <a:p>
            <a:fld id="{5B8D4F55-4A99-4398-94F3-5DB730B18A24}" type="slidenum">
              <a:rPr lang="en-US" smtClean="0"/>
              <a:pPr/>
              <a:t>13</a:t>
            </a:fld>
            <a:endParaRPr lang="en-US"/>
          </a:p>
        </p:txBody>
      </p:sp>
      <p:sp>
        <p:nvSpPr>
          <p:cNvPr id="5" name="TextBox 4"/>
          <p:cNvSpPr txBox="1"/>
          <p:nvPr/>
        </p:nvSpPr>
        <p:spPr>
          <a:xfrm>
            <a:off x="1922055" y="6232565"/>
            <a:ext cx="5799155" cy="369332"/>
          </a:xfrm>
          <a:prstGeom prst="rect">
            <a:avLst/>
          </a:prstGeom>
          <a:noFill/>
        </p:spPr>
        <p:txBody>
          <a:bodyPr wrap="square" rtlCol="0">
            <a:spAutoFit/>
          </a:bodyPr>
          <a:lstStyle/>
          <a:p>
            <a:r>
              <a:rPr lang="en-US" dirty="0" smtClean="0"/>
              <a:t>W/(mm-°K) replaces </a:t>
            </a:r>
            <a:r>
              <a:rPr lang="en-US" dirty="0" smtClean="0"/>
              <a:t>W</a:t>
            </a:r>
            <a:r>
              <a:rPr lang="en-US" dirty="0" smtClean="0"/>
              <a:t>/(m-</a:t>
            </a:r>
            <a:r>
              <a:rPr lang="en-US" dirty="0" smtClean="0"/>
              <a:t>°K</a:t>
            </a:r>
            <a:r>
              <a:rPr lang="en-US" dirty="0" smtClean="0"/>
              <a:t>) above (Correction 26-Apr-14)</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Insulator Thermal Uniformity</a:t>
            </a:r>
            <a:br>
              <a:rPr lang="en-US" dirty="0" smtClean="0"/>
            </a:br>
            <a:r>
              <a:rPr lang="en-US" sz="2700" dirty="0" smtClean="0"/>
              <a:t>There is no high conduction layer at the heater</a:t>
            </a:r>
            <a:endParaRPr lang="en-US" sz="2700" dirty="0"/>
          </a:p>
        </p:txBody>
      </p:sp>
      <p:pic>
        <p:nvPicPr>
          <p:cNvPr id="4" name="Picture 3" descr="t2000.bmp"/>
          <p:cNvPicPr>
            <a:picLocks noChangeAspect="1"/>
          </p:cNvPicPr>
          <p:nvPr/>
        </p:nvPicPr>
        <p:blipFill>
          <a:blip r:embed="rId2" cstate="print"/>
          <a:stretch>
            <a:fillRect/>
          </a:stretch>
        </p:blipFill>
        <p:spPr>
          <a:xfrm>
            <a:off x="347450" y="1355130"/>
            <a:ext cx="3955715" cy="2854273"/>
          </a:xfrm>
          <a:prstGeom prst="rect">
            <a:avLst/>
          </a:prstGeom>
        </p:spPr>
      </p:pic>
      <p:pic>
        <p:nvPicPr>
          <p:cNvPr id="5" name="Picture 4" descr="t2001.bmp"/>
          <p:cNvPicPr>
            <a:picLocks noChangeAspect="1"/>
          </p:cNvPicPr>
          <p:nvPr/>
        </p:nvPicPr>
        <p:blipFill>
          <a:blip r:embed="rId3" cstate="print"/>
          <a:stretch>
            <a:fillRect/>
          </a:stretch>
        </p:blipFill>
        <p:spPr>
          <a:xfrm>
            <a:off x="4533595" y="1393535"/>
            <a:ext cx="3878905" cy="2798851"/>
          </a:xfrm>
          <a:prstGeom prst="rect">
            <a:avLst/>
          </a:prstGeom>
        </p:spPr>
      </p:pic>
      <p:sp>
        <p:nvSpPr>
          <p:cNvPr id="6" name="TextBox 5"/>
          <p:cNvSpPr txBox="1"/>
          <p:nvPr/>
        </p:nvSpPr>
        <p:spPr>
          <a:xfrm>
            <a:off x="462665" y="4312315"/>
            <a:ext cx="3840500" cy="2308324"/>
          </a:xfrm>
          <a:prstGeom prst="rect">
            <a:avLst/>
          </a:prstGeom>
          <a:noFill/>
        </p:spPr>
        <p:txBody>
          <a:bodyPr wrap="square" rtlCol="0">
            <a:spAutoFit/>
          </a:bodyPr>
          <a:lstStyle/>
          <a:p>
            <a:r>
              <a:rPr lang="en-US" dirty="0" smtClean="0"/>
              <a:t>Heater side, 90.0 to 92.4 °K</a:t>
            </a:r>
          </a:p>
          <a:p>
            <a:endParaRPr lang="en-US" dirty="0" smtClean="0"/>
          </a:p>
          <a:p>
            <a:r>
              <a:rPr lang="en-US" dirty="0" smtClean="0"/>
              <a:t>Heated nodes are 16.75 mm apart horizontally</a:t>
            </a:r>
          </a:p>
          <a:p>
            <a:endParaRPr lang="en-US" dirty="0" smtClean="0"/>
          </a:p>
          <a:p>
            <a:r>
              <a:rPr lang="en-US" dirty="0" smtClean="0"/>
              <a:t>Horizontal bands occur where there is an additional row of nodes between heated rows</a:t>
            </a:r>
            <a:endParaRPr lang="en-US" dirty="0"/>
          </a:p>
        </p:txBody>
      </p:sp>
      <p:sp>
        <p:nvSpPr>
          <p:cNvPr id="7" name="TextBox 6"/>
          <p:cNvSpPr txBox="1"/>
          <p:nvPr/>
        </p:nvSpPr>
        <p:spPr>
          <a:xfrm>
            <a:off x="4648810" y="4657960"/>
            <a:ext cx="3302830" cy="369332"/>
          </a:xfrm>
          <a:prstGeom prst="rect">
            <a:avLst/>
          </a:prstGeom>
          <a:noFill/>
        </p:spPr>
        <p:txBody>
          <a:bodyPr wrap="square" rtlCol="0">
            <a:spAutoFit/>
          </a:bodyPr>
          <a:lstStyle/>
          <a:p>
            <a:r>
              <a:rPr lang="en-US" dirty="0" smtClean="0"/>
              <a:t>Argon gap side, 90.5 to 90.6 °K</a:t>
            </a:r>
            <a:endParaRPr lang="en-US" dirty="0"/>
          </a:p>
        </p:txBody>
      </p:sp>
      <p:sp>
        <p:nvSpPr>
          <p:cNvPr id="8" name="Slide Number Placeholder 7"/>
          <p:cNvSpPr>
            <a:spLocks noGrp="1"/>
          </p:cNvSpPr>
          <p:nvPr>
            <p:ph type="sldNum" sz="quarter" idx="12"/>
          </p:nvPr>
        </p:nvSpPr>
        <p:spPr/>
        <p:txBody>
          <a:bodyPr/>
          <a:lstStyle/>
          <a:p>
            <a:fld id="{5B8D4F55-4A99-4398-94F3-5DB730B18A2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Insulator Backed by 3 mm Aluminum Plate</a:t>
            </a:r>
            <a:endParaRPr lang="en-US" dirty="0"/>
          </a:p>
        </p:txBody>
      </p:sp>
      <p:pic>
        <p:nvPicPr>
          <p:cNvPr id="5" name="Picture 4" descr="t2003.bmp"/>
          <p:cNvPicPr>
            <a:picLocks noChangeAspect="1"/>
          </p:cNvPicPr>
          <p:nvPr/>
        </p:nvPicPr>
        <p:blipFill>
          <a:blip r:embed="rId2" cstate="print"/>
          <a:stretch>
            <a:fillRect/>
          </a:stretch>
        </p:blipFill>
        <p:spPr>
          <a:xfrm>
            <a:off x="4610405" y="1547155"/>
            <a:ext cx="4533595" cy="3271246"/>
          </a:xfrm>
          <a:prstGeom prst="rect">
            <a:avLst/>
          </a:prstGeom>
        </p:spPr>
      </p:pic>
      <p:pic>
        <p:nvPicPr>
          <p:cNvPr id="6" name="Picture 5" descr="t2002.bmp"/>
          <p:cNvPicPr>
            <a:picLocks noChangeAspect="1"/>
          </p:cNvPicPr>
          <p:nvPr/>
        </p:nvPicPr>
        <p:blipFill>
          <a:blip r:embed="rId3" cstate="print"/>
          <a:stretch>
            <a:fillRect/>
          </a:stretch>
        </p:blipFill>
        <p:spPr>
          <a:xfrm>
            <a:off x="0" y="1470345"/>
            <a:ext cx="4610405" cy="3326669"/>
          </a:xfrm>
          <a:prstGeom prst="rect">
            <a:avLst/>
          </a:prstGeom>
        </p:spPr>
      </p:pic>
      <p:sp>
        <p:nvSpPr>
          <p:cNvPr id="8" name="TextBox 7"/>
          <p:cNvSpPr txBox="1"/>
          <p:nvPr/>
        </p:nvSpPr>
        <p:spPr>
          <a:xfrm>
            <a:off x="385855" y="4849985"/>
            <a:ext cx="3840500" cy="646331"/>
          </a:xfrm>
          <a:prstGeom prst="rect">
            <a:avLst/>
          </a:prstGeom>
          <a:noFill/>
        </p:spPr>
        <p:txBody>
          <a:bodyPr wrap="square" rtlCol="0">
            <a:spAutoFit/>
          </a:bodyPr>
          <a:lstStyle/>
          <a:p>
            <a:r>
              <a:rPr lang="en-US" dirty="0" smtClean="0"/>
              <a:t>Heater side, 90.6 to 91.6 °K</a:t>
            </a:r>
          </a:p>
          <a:p>
            <a:endParaRPr lang="en-US" dirty="0" smtClean="0"/>
          </a:p>
        </p:txBody>
      </p:sp>
      <p:sp>
        <p:nvSpPr>
          <p:cNvPr id="9" name="TextBox 8"/>
          <p:cNvSpPr txBox="1"/>
          <p:nvPr/>
        </p:nvSpPr>
        <p:spPr>
          <a:xfrm>
            <a:off x="4610405" y="4849985"/>
            <a:ext cx="3302830" cy="369332"/>
          </a:xfrm>
          <a:prstGeom prst="rect">
            <a:avLst/>
          </a:prstGeom>
          <a:noFill/>
        </p:spPr>
        <p:txBody>
          <a:bodyPr wrap="square" rtlCol="0">
            <a:spAutoFit/>
          </a:bodyPr>
          <a:lstStyle/>
          <a:p>
            <a:r>
              <a:rPr lang="en-US" dirty="0" smtClean="0"/>
              <a:t>Argon gap side, 90.4 to 90.7 °K</a:t>
            </a:r>
            <a:endParaRPr lang="en-US" dirty="0"/>
          </a:p>
        </p:txBody>
      </p:sp>
      <p:sp>
        <p:nvSpPr>
          <p:cNvPr id="10" name="TextBox 9"/>
          <p:cNvSpPr txBox="1"/>
          <p:nvPr/>
        </p:nvSpPr>
        <p:spPr>
          <a:xfrm>
            <a:off x="654690" y="5426060"/>
            <a:ext cx="7911430" cy="923330"/>
          </a:xfrm>
          <a:prstGeom prst="rect">
            <a:avLst/>
          </a:prstGeom>
          <a:noFill/>
        </p:spPr>
        <p:txBody>
          <a:bodyPr wrap="square" rtlCol="0">
            <a:spAutoFit/>
          </a:bodyPr>
          <a:lstStyle/>
          <a:p>
            <a:r>
              <a:rPr lang="en-US" dirty="0" smtClean="0"/>
              <a:t>Adding the 3 mm aluminum plate erases small scale temperature variations near the center of the middle insulator that might result from spatial variations in heat load due to heater wire spacing.</a:t>
            </a:r>
            <a:endParaRPr lang="en-US" dirty="0"/>
          </a:p>
        </p:txBody>
      </p:sp>
      <p:sp>
        <p:nvSpPr>
          <p:cNvPr id="11" name="Slide Number Placeholder 10"/>
          <p:cNvSpPr>
            <a:spLocks noGrp="1"/>
          </p:cNvSpPr>
          <p:nvPr>
            <p:ph type="sldNum" sz="quarter" idx="12"/>
          </p:nvPr>
        </p:nvSpPr>
        <p:spPr/>
        <p:txBody>
          <a:bodyPr/>
          <a:lstStyle/>
          <a:p>
            <a:fld id="{5B8D4F55-4A99-4398-94F3-5DB730B18A24}" type="slidenum">
              <a:rPr lang="en-US" smtClean="0"/>
              <a:pPr/>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Model</a:t>
            </a:r>
            <a:endParaRPr lang="en-US" dirty="0"/>
          </a:p>
        </p:txBody>
      </p:sp>
      <p:pic>
        <p:nvPicPr>
          <p:cNvPr id="4" name="Content Placeholder 3" descr="t2005.bmp"/>
          <p:cNvPicPr>
            <a:picLocks noGrp="1" noChangeAspect="1"/>
          </p:cNvPicPr>
          <p:nvPr>
            <p:ph idx="1"/>
          </p:nvPr>
        </p:nvPicPr>
        <p:blipFill>
          <a:blip r:embed="rId2" cstate="print"/>
          <a:srcRect l="37754" t="2546" r="22448" b="7832"/>
          <a:stretch>
            <a:fillRect/>
          </a:stretch>
        </p:blipFill>
        <p:spPr>
          <a:xfrm>
            <a:off x="5378505" y="1124700"/>
            <a:ext cx="3190757" cy="5184675"/>
          </a:xfrm>
        </p:spPr>
      </p:pic>
      <p:sp>
        <p:nvSpPr>
          <p:cNvPr id="5" name="TextBox 4"/>
          <p:cNvSpPr txBox="1"/>
          <p:nvPr/>
        </p:nvSpPr>
        <p:spPr>
          <a:xfrm>
            <a:off x="2114080" y="2238445"/>
            <a:ext cx="2765160" cy="369332"/>
          </a:xfrm>
          <a:prstGeom prst="rect">
            <a:avLst/>
          </a:prstGeom>
          <a:noFill/>
        </p:spPr>
        <p:txBody>
          <a:bodyPr wrap="square" rtlCol="0">
            <a:spAutoFit/>
          </a:bodyPr>
          <a:lstStyle/>
          <a:p>
            <a:r>
              <a:rPr lang="en-US" dirty="0" smtClean="0"/>
              <a:t>Argon gap, 12 mm thick</a:t>
            </a:r>
            <a:endParaRPr lang="en-US" dirty="0"/>
          </a:p>
        </p:txBody>
      </p:sp>
      <p:sp>
        <p:nvSpPr>
          <p:cNvPr id="6" name="TextBox 5"/>
          <p:cNvSpPr txBox="1"/>
          <p:nvPr/>
        </p:nvSpPr>
        <p:spPr>
          <a:xfrm>
            <a:off x="2190890" y="2929735"/>
            <a:ext cx="2765160" cy="369332"/>
          </a:xfrm>
          <a:prstGeom prst="rect">
            <a:avLst/>
          </a:prstGeom>
          <a:noFill/>
        </p:spPr>
        <p:txBody>
          <a:bodyPr wrap="square" rtlCol="0">
            <a:spAutoFit/>
          </a:bodyPr>
          <a:lstStyle/>
          <a:p>
            <a:r>
              <a:rPr lang="en-US" dirty="0" smtClean="0"/>
              <a:t>Aluminum, 8 mm thick</a:t>
            </a:r>
            <a:endParaRPr lang="en-US" dirty="0"/>
          </a:p>
        </p:txBody>
      </p:sp>
      <p:sp>
        <p:nvSpPr>
          <p:cNvPr id="7" name="TextBox 6"/>
          <p:cNvSpPr txBox="1"/>
          <p:nvPr/>
        </p:nvSpPr>
        <p:spPr>
          <a:xfrm>
            <a:off x="2190890" y="3429000"/>
            <a:ext cx="2765160" cy="369332"/>
          </a:xfrm>
          <a:prstGeom prst="rect">
            <a:avLst/>
          </a:prstGeom>
          <a:noFill/>
        </p:spPr>
        <p:txBody>
          <a:bodyPr wrap="square" rtlCol="0">
            <a:spAutoFit/>
          </a:bodyPr>
          <a:lstStyle/>
          <a:p>
            <a:r>
              <a:rPr lang="en-US" dirty="0" smtClean="0"/>
              <a:t>Middle insulator, 12.7 mm</a:t>
            </a:r>
            <a:endParaRPr lang="en-US" dirty="0"/>
          </a:p>
        </p:txBody>
      </p:sp>
      <p:sp>
        <p:nvSpPr>
          <p:cNvPr id="8" name="TextBox 7"/>
          <p:cNvSpPr txBox="1"/>
          <p:nvPr/>
        </p:nvSpPr>
        <p:spPr>
          <a:xfrm>
            <a:off x="2190890" y="3966670"/>
            <a:ext cx="2765160" cy="369332"/>
          </a:xfrm>
          <a:prstGeom prst="rect">
            <a:avLst/>
          </a:prstGeom>
          <a:noFill/>
        </p:spPr>
        <p:txBody>
          <a:bodyPr wrap="square" rtlCol="0">
            <a:spAutoFit/>
          </a:bodyPr>
          <a:lstStyle/>
          <a:p>
            <a:r>
              <a:rPr lang="en-US" dirty="0" smtClean="0"/>
              <a:t>G10 CR, 10.7 mm thick</a:t>
            </a:r>
            <a:endParaRPr lang="en-US" dirty="0"/>
          </a:p>
        </p:txBody>
      </p:sp>
      <p:cxnSp>
        <p:nvCxnSpPr>
          <p:cNvPr id="10" name="Straight Arrow Connector 9"/>
          <p:cNvCxnSpPr>
            <a:stCxn id="5" idx="3"/>
          </p:cNvCxnSpPr>
          <p:nvPr/>
        </p:nvCxnSpPr>
        <p:spPr>
          <a:xfrm>
            <a:off x="4879240" y="2423111"/>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2430" y="3083355"/>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8810" y="4811580"/>
            <a:ext cx="1228960" cy="3840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10405" y="4158695"/>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44510" y="4581150"/>
            <a:ext cx="2765160" cy="369332"/>
          </a:xfrm>
          <a:prstGeom prst="rect">
            <a:avLst/>
          </a:prstGeom>
          <a:noFill/>
        </p:spPr>
        <p:txBody>
          <a:bodyPr wrap="square" rtlCol="0">
            <a:spAutoFit/>
          </a:bodyPr>
          <a:lstStyle/>
          <a:p>
            <a:r>
              <a:rPr lang="en-US" dirty="0" smtClean="0"/>
              <a:t>Aluminum, 3 mm thick</a:t>
            </a:r>
            <a:endParaRPr lang="en-US" dirty="0"/>
          </a:p>
        </p:txBody>
      </p:sp>
      <p:sp>
        <p:nvSpPr>
          <p:cNvPr id="17" name="TextBox 16"/>
          <p:cNvSpPr txBox="1"/>
          <p:nvPr/>
        </p:nvSpPr>
        <p:spPr>
          <a:xfrm>
            <a:off x="501070" y="5080415"/>
            <a:ext cx="4723815" cy="923330"/>
          </a:xfrm>
          <a:prstGeom prst="rect">
            <a:avLst/>
          </a:prstGeom>
          <a:noFill/>
        </p:spPr>
        <p:txBody>
          <a:bodyPr wrap="square" rtlCol="0">
            <a:spAutoFit/>
          </a:bodyPr>
          <a:lstStyle/>
          <a:p>
            <a:r>
              <a:rPr lang="en-US" dirty="0" smtClean="0"/>
              <a:t>I added the 3 mm aluminum plate to reduce small scale temperature variations on the heated face of the middle insulator.</a:t>
            </a:r>
          </a:p>
        </p:txBody>
      </p:sp>
      <p:sp>
        <p:nvSpPr>
          <p:cNvPr id="18" name="TextBox 17"/>
          <p:cNvSpPr txBox="1"/>
          <p:nvPr/>
        </p:nvSpPr>
        <p:spPr>
          <a:xfrm>
            <a:off x="2114080" y="1623965"/>
            <a:ext cx="2765160" cy="369332"/>
          </a:xfrm>
          <a:prstGeom prst="rect">
            <a:avLst/>
          </a:prstGeom>
          <a:noFill/>
        </p:spPr>
        <p:txBody>
          <a:bodyPr wrap="square" rtlCol="0">
            <a:spAutoFit/>
          </a:bodyPr>
          <a:lstStyle/>
          <a:p>
            <a:r>
              <a:rPr lang="en-US" dirty="0" smtClean="0"/>
              <a:t>This plane heated</a:t>
            </a:r>
            <a:endParaRPr lang="en-US" dirty="0"/>
          </a:p>
        </p:txBody>
      </p:sp>
      <p:cxnSp>
        <p:nvCxnSpPr>
          <p:cNvPr id="19" name="Straight Arrow Connector 18"/>
          <p:cNvCxnSpPr/>
          <p:nvPr/>
        </p:nvCxnSpPr>
        <p:spPr>
          <a:xfrm>
            <a:off x="4072735" y="1815990"/>
            <a:ext cx="1766630" cy="5760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fld id="{5B8D4F55-4A99-4398-94F3-5DB730B18A24}"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Earlier Results for Argon Layer Conductance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equation used in the previous analyses gives a conductance of 52.8 W/m</a:t>
            </a:r>
            <a:r>
              <a:rPr lang="en-US" baseline="30000" dirty="0" smtClean="0"/>
              <a:t>2</a:t>
            </a:r>
            <a:r>
              <a:rPr lang="en-US" dirty="0" smtClean="0"/>
              <a:t>-°K for a 2 °K  temperature differential (see slide 4).</a:t>
            </a:r>
          </a:p>
          <a:p>
            <a:r>
              <a:rPr lang="en-US" dirty="0" smtClean="0"/>
              <a:t>At lower temperature differentials, heat was transported from the lower regions of the inner cylinder to the upper regions of the outer cylinder, ref. slide 5, suggesting that size is more important at low temperature differentials (the convective cells that form are larger).</a:t>
            </a:r>
          </a:p>
          <a:p>
            <a:r>
              <a:rPr lang="en-US" dirty="0" smtClean="0"/>
              <a:t>A test data point at a 2 °K differential temperature is recommended. The predicted effective conductivity of the Argon layer is 4.8 times the static conductance value. For this case het was predicted to move </a:t>
            </a:r>
            <a:r>
              <a:rPr lang="en-US" dirty="0" err="1" smtClean="0"/>
              <a:t>radially</a:t>
            </a:r>
            <a:r>
              <a:rPr lang="en-US" dirty="0" smtClean="0"/>
              <a:t> from the inner cylinder to the outer cylinder except at the top and bottom, ref. slide 6.</a:t>
            </a:r>
          </a:p>
          <a:p>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B6A2324-CA03-4523-9A37-821466AC6BDD}" type="slidenum">
              <a:rPr lang="en-US"/>
              <a:pPr/>
              <a:t>4</a:t>
            </a:fld>
            <a:endParaRPr lang="en-US"/>
          </a:p>
        </p:txBody>
      </p:sp>
      <p:sp>
        <p:nvSpPr>
          <p:cNvPr id="66562" name="Rectangle 2"/>
          <p:cNvSpPr>
            <a:spLocks noGrp="1" noChangeArrowheads="1"/>
          </p:cNvSpPr>
          <p:nvPr>
            <p:ph type="title"/>
          </p:nvPr>
        </p:nvSpPr>
        <p:spPr/>
        <p:txBody>
          <a:bodyPr/>
          <a:lstStyle/>
          <a:p>
            <a:r>
              <a:rPr lang="en-US" dirty="0"/>
              <a:t>Outer Annulus, Equation for H</a:t>
            </a:r>
          </a:p>
        </p:txBody>
      </p:sp>
      <p:graphicFrame>
        <p:nvGraphicFramePr>
          <p:cNvPr id="66563" name="Object 3"/>
          <p:cNvGraphicFramePr>
            <a:graphicFrameLocks noChangeAspect="1"/>
          </p:cNvGraphicFramePr>
          <p:nvPr>
            <p:ph idx="1"/>
          </p:nvPr>
        </p:nvGraphicFramePr>
        <p:xfrm>
          <a:off x="1422790" y="1124700"/>
          <a:ext cx="5956300" cy="4119563"/>
        </p:xfrm>
        <a:graphic>
          <a:graphicData uri="http://schemas.openxmlformats.org/presentationml/2006/ole">
            <p:oleObj spid="_x0000_s1026" name="Chart" r:id="rId3" imgW="5036915" imgH="3482435" progId="Excel.Sheet.8">
              <p:embed/>
            </p:oleObj>
          </a:graphicData>
        </a:graphic>
      </p:graphicFrame>
      <p:sp>
        <p:nvSpPr>
          <p:cNvPr id="66564" name="Text Box 4"/>
          <p:cNvSpPr txBox="1">
            <a:spLocks noChangeArrowheads="1"/>
          </p:cNvSpPr>
          <p:nvPr/>
        </p:nvSpPr>
        <p:spPr bwMode="auto">
          <a:xfrm>
            <a:off x="577880" y="5310845"/>
            <a:ext cx="7823200" cy="336550"/>
          </a:xfrm>
          <a:prstGeom prst="rect">
            <a:avLst/>
          </a:prstGeom>
          <a:noFill/>
          <a:ln w="31750">
            <a:noFill/>
            <a:miter lim="800000"/>
            <a:headEnd/>
            <a:tailEnd/>
          </a:ln>
          <a:effectLst/>
        </p:spPr>
        <p:txBody>
          <a:bodyPr>
            <a:spAutoFit/>
          </a:bodyPr>
          <a:lstStyle/>
          <a:p>
            <a:r>
              <a:rPr lang="en-US" sz="1600" dirty="0"/>
              <a:t>The equation fits the laminar results and was used in the runs reported on subsequent slides.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AB094AC-25F1-4C1B-9F20-4CA7E938B0D4}" type="slidenum">
              <a:rPr lang="en-US"/>
              <a:pPr/>
              <a:t>5</a:t>
            </a:fld>
            <a:endParaRPr lang="en-US"/>
          </a:p>
        </p:txBody>
      </p:sp>
      <p:sp>
        <p:nvSpPr>
          <p:cNvPr id="67586" name="Rectangle 2"/>
          <p:cNvSpPr>
            <a:spLocks noGrp="1" noChangeArrowheads="1"/>
          </p:cNvSpPr>
          <p:nvPr>
            <p:ph type="title"/>
          </p:nvPr>
        </p:nvSpPr>
        <p:spPr/>
        <p:txBody>
          <a:bodyPr/>
          <a:lstStyle/>
          <a:p>
            <a:r>
              <a:rPr lang="en-US" sz="2400" dirty="0"/>
              <a:t>Heat Flux at 0.5</a:t>
            </a:r>
            <a:r>
              <a:rPr lang="en-US" sz="2400" dirty="0">
                <a:cs typeface="Times New Roman" pitchFamily="18" charset="0"/>
              </a:rPr>
              <a:t>°K Differential (Turbulent Option Off)</a:t>
            </a:r>
          </a:p>
        </p:txBody>
      </p:sp>
      <p:graphicFrame>
        <p:nvGraphicFramePr>
          <p:cNvPr id="67587" name="Object 3"/>
          <p:cNvGraphicFramePr>
            <a:graphicFrameLocks noChangeAspect="1"/>
          </p:cNvGraphicFramePr>
          <p:nvPr>
            <p:ph idx="1"/>
          </p:nvPr>
        </p:nvGraphicFramePr>
        <p:xfrm>
          <a:off x="1422790" y="1163105"/>
          <a:ext cx="5683940" cy="3903304"/>
        </p:xfrm>
        <a:graphic>
          <a:graphicData uri="http://schemas.openxmlformats.org/presentationml/2006/ole">
            <p:oleObj spid="_x0000_s2050" name="Chart" r:id="rId3" imgW="6126480" imgH="4206240" progId="Excel.Sheet.8">
              <p:embed/>
            </p:oleObj>
          </a:graphicData>
        </a:graphic>
      </p:graphicFrame>
      <p:sp>
        <p:nvSpPr>
          <p:cNvPr id="67588" name="Text Box 4"/>
          <p:cNvSpPr txBox="1">
            <a:spLocks noChangeArrowheads="1"/>
          </p:cNvSpPr>
          <p:nvPr/>
        </p:nvSpPr>
        <p:spPr bwMode="auto">
          <a:xfrm>
            <a:off x="504825" y="5106988"/>
            <a:ext cx="8132763" cy="1328737"/>
          </a:xfrm>
          <a:prstGeom prst="rect">
            <a:avLst/>
          </a:prstGeom>
          <a:noFill/>
          <a:ln w="31750">
            <a:noFill/>
            <a:miter lim="800000"/>
            <a:headEnd/>
            <a:tailEnd/>
          </a:ln>
          <a:effectLst/>
        </p:spPr>
        <p:txBody>
          <a:bodyPr>
            <a:spAutoFit/>
          </a:bodyPr>
          <a:lstStyle/>
          <a:p>
            <a:r>
              <a:rPr lang="en-US"/>
              <a:t>With inner and outer cylinders held at constant temperatures, heat tends to be removed from the lower </a:t>
            </a:r>
            <a:r>
              <a:rPr lang="en-US">
                <a:cs typeface="Times New Roman" pitchFamily="18" charset="0"/>
              </a:rPr>
              <a:t>regions of the ID and deposited at the higher regions of the OD. </a:t>
            </a:r>
          </a:p>
          <a:p>
            <a:r>
              <a:rPr lang="en-US"/>
              <a:t>The variation in heat removal on the inner cylinder is more pronounced for low temperature differences.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53D4735-BBB0-441A-A6DC-BEADD2CBCC96}" type="slidenum">
              <a:rPr lang="en-US"/>
              <a:pPr/>
              <a:t>6</a:t>
            </a:fld>
            <a:endParaRPr lang="en-US"/>
          </a:p>
        </p:txBody>
      </p:sp>
      <p:sp>
        <p:nvSpPr>
          <p:cNvPr id="69634" name="Rectangle 2"/>
          <p:cNvSpPr>
            <a:spLocks noGrp="1" noChangeArrowheads="1"/>
          </p:cNvSpPr>
          <p:nvPr>
            <p:ph type="title"/>
          </p:nvPr>
        </p:nvSpPr>
        <p:spPr/>
        <p:txBody>
          <a:bodyPr/>
          <a:lstStyle/>
          <a:p>
            <a:r>
              <a:rPr lang="en-US" dirty="0"/>
              <a:t>Heat Flux at 2</a:t>
            </a:r>
            <a:r>
              <a:rPr lang="en-US" dirty="0">
                <a:cs typeface="Times New Roman" pitchFamily="18" charset="0"/>
              </a:rPr>
              <a:t>°K Differential</a:t>
            </a:r>
          </a:p>
        </p:txBody>
      </p:sp>
      <p:graphicFrame>
        <p:nvGraphicFramePr>
          <p:cNvPr id="69635" name="Object 3"/>
          <p:cNvGraphicFramePr>
            <a:graphicFrameLocks noChangeAspect="1"/>
          </p:cNvGraphicFramePr>
          <p:nvPr>
            <p:ph idx="1"/>
          </p:nvPr>
        </p:nvGraphicFramePr>
        <p:xfrm>
          <a:off x="1384385" y="1086295"/>
          <a:ext cx="6608763" cy="4538663"/>
        </p:xfrm>
        <a:graphic>
          <a:graphicData uri="http://schemas.openxmlformats.org/presentationml/2006/ole">
            <p:oleObj spid="_x0000_s3074" name="Chart" r:id="rId3" imgW="6126480" imgH="4206240" progId="Excel.Sheet.8">
              <p:embed/>
            </p:oleObj>
          </a:graphicData>
        </a:graphic>
      </p:graphicFrame>
      <p:sp>
        <p:nvSpPr>
          <p:cNvPr id="69636" name="Text Box 4"/>
          <p:cNvSpPr txBox="1">
            <a:spLocks noChangeArrowheads="1"/>
          </p:cNvSpPr>
          <p:nvPr/>
        </p:nvSpPr>
        <p:spPr bwMode="auto">
          <a:xfrm>
            <a:off x="1000335" y="5579680"/>
            <a:ext cx="7092950" cy="915987"/>
          </a:xfrm>
          <a:prstGeom prst="rect">
            <a:avLst/>
          </a:prstGeom>
          <a:noFill/>
          <a:ln w="9525">
            <a:noFill/>
            <a:miter lim="800000"/>
            <a:headEnd/>
            <a:tailEnd/>
          </a:ln>
          <a:effectLst/>
        </p:spPr>
        <p:txBody>
          <a:bodyPr>
            <a:spAutoFit/>
          </a:bodyPr>
          <a:lstStyle/>
          <a:p>
            <a:r>
              <a:rPr lang="en-US" dirty="0"/>
              <a:t>At a 2°K differential the heat flow is more uniformly distributed making the use of a convection coefficient dependent on the local inner wall temperature justifiable.</a:t>
            </a:r>
            <a:endParaRPr lang="en-US" dirty="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Thermal Result for a 2°K Gradient Across the 12 mm Argon Layer, Net Conductance of the Argon is 4.8 Times the Conductivity of Argon</a:t>
            </a:r>
            <a:endParaRPr lang="en-US" sz="2000" dirty="0"/>
          </a:p>
        </p:txBody>
      </p:sp>
      <p:pic>
        <p:nvPicPr>
          <p:cNvPr id="4" name="Content Placeholder 3" descr="t2000.bmp"/>
          <p:cNvPicPr>
            <a:picLocks noGrp="1" noChangeAspect="1"/>
          </p:cNvPicPr>
          <p:nvPr>
            <p:ph idx="1"/>
          </p:nvPr>
        </p:nvPicPr>
        <p:blipFill>
          <a:blip r:embed="rId3" cstate="print"/>
          <a:srcRect l="32244" t="3919" r="9590" b="6983"/>
          <a:stretch>
            <a:fillRect/>
          </a:stretch>
        </p:blipFill>
        <p:spPr>
          <a:xfrm>
            <a:off x="5263290" y="1662370"/>
            <a:ext cx="3648475" cy="4032525"/>
          </a:xfrm>
        </p:spPr>
      </p:pic>
      <p:graphicFrame>
        <p:nvGraphicFramePr>
          <p:cNvPr id="5" name="Object 4"/>
          <p:cNvGraphicFramePr>
            <a:graphicFrameLocks noChangeAspect="1"/>
          </p:cNvGraphicFramePr>
          <p:nvPr/>
        </p:nvGraphicFramePr>
        <p:xfrm>
          <a:off x="501070" y="1355130"/>
          <a:ext cx="4167187" cy="2732088"/>
        </p:xfrm>
        <a:graphic>
          <a:graphicData uri="http://schemas.openxmlformats.org/presentationml/2006/ole">
            <p:oleObj spid="_x0000_s4098" name="Binary Worksheet" r:id="rId4" imgW="3360454" imgH="2186994" progId="Excel.SheetBinaryMacroEnabled.12">
              <p:embed/>
            </p:oleObj>
          </a:graphicData>
        </a:graphic>
      </p:graphicFrame>
      <p:sp>
        <p:nvSpPr>
          <p:cNvPr id="6" name="TextBox 5"/>
          <p:cNvSpPr txBox="1"/>
          <p:nvPr/>
        </p:nvSpPr>
        <p:spPr>
          <a:xfrm>
            <a:off x="232234" y="4312315"/>
            <a:ext cx="5184675" cy="1477328"/>
          </a:xfrm>
          <a:prstGeom prst="rect">
            <a:avLst/>
          </a:prstGeom>
          <a:noFill/>
        </p:spPr>
        <p:txBody>
          <a:bodyPr wrap="square" rtlCol="0">
            <a:spAutoFit/>
          </a:bodyPr>
          <a:lstStyle/>
          <a:p>
            <a:r>
              <a:rPr lang="en-US" dirty="0" smtClean="0"/>
              <a:t>Total heat input = 		     22.4   W</a:t>
            </a:r>
          </a:p>
          <a:p>
            <a:r>
              <a:rPr lang="en-US" dirty="0" smtClean="0"/>
              <a:t>Heat into 8 mm Al plate = 	       8.78 W</a:t>
            </a:r>
          </a:p>
          <a:p>
            <a:r>
              <a:rPr lang="en-US" dirty="0" smtClean="0"/>
              <a:t>Heat into 12 mm Argon layer =     7.99 W (99.1 W/m</a:t>
            </a:r>
            <a:r>
              <a:rPr lang="en-US" baseline="30000" dirty="0" smtClean="0"/>
              <a:t>2</a:t>
            </a:r>
            <a:r>
              <a:rPr lang="en-US" dirty="0" smtClean="0"/>
              <a:t>)</a:t>
            </a:r>
            <a:endParaRPr lang="en-US" baseline="30000" dirty="0" smtClean="0"/>
          </a:p>
          <a:p>
            <a:r>
              <a:rPr lang="en-US" dirty="0" smtClean="0"/>
              <a:t>Heat lost through base =	     13.6   W	</a:t>
            </a:r>
          </a:p>
          <a:p>
            <a:endParaRPr lang="en-US" dirty="0"/>
          </a:p>
        </p:txBody>
      </p:sp>
      <p:sp>
        <p:nvSpPr>
          <p:cNvPr id="7" name="TextBox 6"/>
          <p:cNvSpPr txBox="1"/>
          <p:nvPr/>
        </p:nvSpPr>
        <p:spPr>
          <a:xfrm>
            <a:off x="385855" y="5810110"/>
            <a:ext cx="8372290" cy="923330"/>
          </a:xfrm>
          <a:prstGeom prst="rect">
            <a:avLst/>
          </a:prstGeom>
          <a:noFill/>
        </p:spPr>
        <p:txBody>
          <a:bodyPr wrap="square" rtlCol="0">
            <a:spAutoFit/>
          </a:bodyPr>
          <a:lstStyle/>
          <a:p>
            <a:r>
              <a:rPr lang="en-US" dirty="0" smtClean="0"/>
              <a:t>61% of the input heat is lost through the base. Most of the rest passes through the Argon layer (0.79 W is conducted laterally to the side walls by the 8 mm Aluminum plate). </a:t>
            </a:r>
            <a:endParaRPr lang="en-US" dirty="0"/>
          </a:p>
        </p:txBody>
      </p:sp>
      <p:sp>
        <p:nvSpPr>
          <p:cNvPr id="8" name="Slide Number Placeholder 7"/>
          <p:cNvSpPr>
            <a:spLocks noGrp="1"/>
          </p:cNvSpPr>
          <p:nvPr>
            <p:ph type="sldNum" sz="quarter" idx="12"/>
          </p:nvPr>
        </p:nvSpPr>
        <p:spPr/>
        <p:txBody>
          <a:bodyPr/>
          <a:lstStyle/>
          <a:p>
            <a:fld id="{5B8D4F55-4A99-4398-94F3-5DB730B18A24}"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le.emf"/>
          <p:cNvPicPr>
            <a:picLocks noChangeAspect="1"/>
          </p:cNvPicPr>
          <p:nvPr/>
        </p:nvPicPr>
        <p:blipFill>
          <a:blip r:embed="rId2" cstate="print"/>
          <a:stretch>
            <a:fillRect/>
          </a:stretch>
        </p:blipFill>
        <p:spPr>
          <a:xfrm>
            <a:off x="1691625" y="1108855"/>
            <a:ext cx="6525403" cy="5315735"/>
          </a:xfrm>
          <a:prstGeom prst="rect">
            <a:avLst/>
          </a:prstGeom>
        </p:spPr>
      </p:pic>
      <p:sp>
        <p:nvSpPr>
          <p:cNvPr id="2" name="Title 1"/>
          <p:cNvSpPr>
            <a:spLocks noGrp="1"/>
          </p:cNvSpPr>
          <p:nvPr>
            <p:ph type="title"/>
          </p:nvPr>
        </p:nvSpPr>
        <p:spPr/>
        <p:txBody>
          <a:bodyPr/>
          <a:lstStyle/>
          <a:p>
            <a:r>
              <a:rPr lang="en-US" dirty="0" smtClean="0"/>
              <a:t>Transient Response to 22.4 W </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pPr/>
              <a:t>8</a:t>
            </a:fld>
            <a:endParaRPr lang="en-US"/>
          </a:p>
        </p:txBody>
      </p:sp>
      <p:sp>
        <p:nvSpPr>
          <p:cNvPr id="7" name="TextBox 6"/>
          <p:cNvSpPr txBox="1"/>
          <p:nvPr/>
        </p:nvSpPr>
        <p:spPr>
          <a:xfrm>
            <a:off x="5071265" y="5080415"/>
            <a:ext cx="1574605" cy="369332"/>
          </a:xfrm>
          <a:prstGeom prst="rect">
            <a:avLst/>
          </a:prstGeom>
          <a:noFill/>
        </p:spPr>
        <p:txBody>
          <a:bodyPr wrap="square" rtlCol="0">
            <a:spAutoFit/>
          </a:bodyPr>
          <a:lstStyle/>
          <a:p>
            <a:r>
              <a:rPr lang="en-US" dirty="0" smtClean="0"/>
              <a:t>Seconds</a:t>
            </a:r>
            <a:endParaRPr lang="en-US" dirty="0"/>
          </a:p>
        </p:txBody>
      </p:sp>
      <p:sp>
        <p:nvSpPr>
          <p:cNvPr id="8" name="TextBox 7"/>
          <p:cNvSpPr txBox="1"/>
          <p:nvPr/>
        </p:nvSpPr>
        <p:spPr>
          <a:xfrm>
            <a:off x="2075675" y="3467405"/>
            <a:ext cx="537670" cy="369332"/>
          </a:xfrm>
          <a:prstGeom prst="rect">
            <a:avLst/>
          </a:prstGeom>
          <a:noFill/>
        </p:spPr>
        <p:txBody>
          <a:bodyPr wrap="square" rtlCol="0">
            <a:spAutoFit/>
          </a:bodyPr>
          <a:lstStyle/>
          <a:p>
            <a:r>
              <a:rPr lang="en-US" dirty="0" smtClean="0"/>
              <a:t>°K</a:t>
            </a:r>
            <a:endParaRPr lang="en-US" dirty="0"/>
          </a:p>
        </p:txBody>
      </p:sp>
      <p:sp>
        <p:nvSpPr>
          <p:cNvPr id="9" name="TextBox 8"/>
          <p:cNvSpPr txBox="1"/>
          <p:nvPr/>
        </p:nvSpPr>
        <p:spPr>
          <a:xfrm>
            <a:off x="846715" y="5771705"/>
            <a:ext cx="7757810" cy="369332"/>
          </a:xfrm>
          <a:prstGeom prst="rect">
            <a:avLst/>
          </a:prstGeom>
          <a:noFill/>
        </p:spPr>
        <p:txBody>
          <a:bodyPr wrap="square" rtlCol="0">
            <a:spAutoFit/>
          </a:bodyPr>
          <a:lstStyle/>
          <a:p>
            <a:r>
              <a:rPr lang="en-US" dirty="0" smtClean="0"/>
              <a:t>This is the power required to develop a 2°K gradient in the Argon gap</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le002.emf"/>
          <p:cNvPicPr>
            <a:picLocks noChangeAspect="1"/>
          </p:cNvPicPr>
          <p:nvPr/>
        </p:nvPicPr>
        <p:blipFill>
          <a:blip r:embed="rId2" cstate="print"/>
          <a:stretch>
            <a:fillRect/>
          </a:stretch>
        </p:blipFill>
        <p:spPr>
          <a:xfrm>
            <a:off x="1192360" y="1234587"/>
            <a:ext cx="6413636" cy="5623412"/>
          </a:xfrm>
          <a:prstGeom prst="rect">
            <a:avLst/>
          </a:prstGeom>
        </p:spPr>
      </p:pic>
      <p:sp>
        <p:nvSpPr>
          <p:cNvPr id="2" name="Title 1"/>
          <p:cNvSpPr>
            <a:spLocks noGrp="1"/>
          </p:cNvSpPr>
          <p:nvPr>
            <p:ph type="title"/>
          </p:nvPr>
        </p:nvSpPr>
        <p:spPr/>
        <p:txBody>
          <a:bodyPr/>
          <a:lstStyle/>
          <a:p>
            <a:r>
              <a:rPr lang="en-US" dirty="0" smtClean="0"/>
              <a:t>Transient Response to 22.4 W</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pPr/>
              <a:t>9</a:t>
            </a:fld>
            <a:endParaRPr lang="en-US"/>
          </a:p>
        </p:txBody>
      </p:sp>
      <p:sp>
        <p:nvSpPr>
          <p:cNvPr id="6" name="TextBox 5"/>
          <p:cNvSpPr txBox="1"/>
          <p:nvPr/>
        </p:nvSpPr>
        <p:spPr>
          <a:xfrm>
            <a:off x="1653220" y="3621025"/>
            <a:ext cx="537670" cy="369332"/>
          </a:xfrm>
          <a:prstGeom prst="rect">
            <a:avLst/>
          </a:prstGeom>
          <a:noFill/>
        </p:spPr>
        <p:txBody>
          <a:bodyPr wrap="square" rtlCol="0">
            <a:spAutoFit/>
          </a:bodyPr>
          <a:lstStyle/>
          <a:p>
            <a:r>
              <a:rPr lang="en-US" dirty="0" smtClean="0"/>
              <a:t>°K</a:t>
            </a:r>
            <a:endParaRPr lang="en-US" dirty="0"/>
          </a:p>
        </p:txBody>
      </p:sp>
      <p:sp>
        <p:nvSpPr>
          <p:cNvPr id="7" name="TextBox 6"/>
          <p:cNvSpPr txBox="1"/>
          <p:nvPr/>
        </p:nvSpPr>
        <p:spPr>
          <a:xfrm>
            <a:off x="4648810" y="5387655"/>
            <a:ext cx="1574605" cy="369332"/>
          </a:xfrm>
          <a:prstGeom prst="rect">
            <a:avLst/>
          </a:prstGeom>
          <a:noFill/>
        </p:spPr>
        <p:txBody>
          <a:bodyPr wrap="square" rtlCol="0">
            <a:spAutoFit/>
          </a:bodyPr>
          <a:lstStyle/>
          <a:p>
            <a:r>
              <a:rPr lang="en-US" dirty="0" smtClean="0"/>
              <a:t>Seconds</a:t>
            </a:r>
            <a:endParaRPr lang="en-US" dirty="0"/>
          </a:p>
        </p:txBody>
      </p:sp>
      <p:sp>
        <p:nvSpPr>
          <p:cNvPr id="8" name="TextBox 7"/>
          <p:cNvSpPr txBox="1"/>
          <p:nvPr/>
        </p:nvSpPr>
        <p:spPr>
          <a:xfrm>
            <a:off x="808311" y="5934670"/>
            <a:ext cx="7373760" cy="646331"/>
          </a:xfrm>
          <a:prstGeom prst="rect">
            <a:avLst/>
          </a:prstGeom>
          <a:noFill/>
        </p:spPr>
        <p:txBody>
          <a:bodyPr wrap="square" rtlCol="0">
            <a:spAutoFit/>
          </a:bodyPr>
          <a:lstStyle/>
          <a:p>
            <a:r>
              <a:rPr lang="en-US" dirty="0" smtClean="0"/>
              <a:t>The 2°K gradient is developed in </a:t>
            </a:r>
            <a:r>
              <a:rPr lang="en-US" dirty="0" smtClean="0"/>
              <a:t>1200 </a:t>
            </a:r>
            <a:r>
              <a:rPr lang="en-US" dirty="0" smtClean="0"/>
              <a:t>to </a:t>
            </a:r>
            <a:r>
              <a:rPr lang="en-US" dirty="0" smtClean="0"/>
              <a:t>16</a:t>
            </a:r>
            <a:r>
              <a:rPr lang="en-US" dirty="0" smtClean="0"/>
              <a:t>00 </a:t>
            </a:r>
            <a:r>
              <a:rPr lang="en-US" dirty="0" smtClean="0"/>
              <a:t>seconds.</a:t>
            </a:r>
          </a:p>
          <a:p>
            <a:r>
              <a:rPr lang="en-US" dirty="0" smtClean="0"/>
              <a:t> The gradient through the middle insulator develops  somewhat faster.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796</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Chart</vt:lpstr>
      <vt:lpstr>Binary Worksheet</vt:lpstr>
      <vt:lpstr>ATLAS Calorimeter Argon Gap Convection Test Bed</vt:lpstr>
      <vt:lpstr>Test Model</vt:lpstr>
      <vt:lpstr>Earlier Results for Argon Layer Conductance</vt:lpstr>
      <vt:lpstr>Outer Annulus, Equation for H</vt:lpstr>
      <vt:lpstr>Heat Flux at 0.5°K Differential (Turbulent Option Off)</vt:lpstr>
      <vt:lpstr>Heat Flux at 2°K Differential</vt:lpstr>
      <vt:lpstr>Thermal Result for a 2°K Gradient Across the 12 mm Argon Layer, Net Conductance of the Argon is 4.8 Times the Conductivity of Argon</vt:lpstr>
      <vt:lpstr>Transient Response to 22.4 W </vt:lpstr>
      <vt:lpstr>Transient Response to 22.4 W</vt:lpstr>
      <vt:lpstr>Thermal Result for an 0.5°K Gradient Across the 12 mm Argon Layer, Net Conductance of the Argon is 3.86 Times the Conductivity of Argon</vt:lpstr>
      <vt:lpstr>Transient Response to 4.85 W </vt:lpstr>
      <vt:lpstr>Suggested Test Design Modification</vt:lpstr>
      <vt:lpstr>Initial Runs</vt:lpstr>
      <vt:lpstr>Middle Insulator Thermal Uniformity There is no high conduction layer at the heater</vt:lpstr>
      <vt:lpstr>Middle Insulator Backed by 3 mm Aluminum Plate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bcuerden</dc:creator>
  <cp:lastModifiedBy>bcuerden</cp:lastModifiedBy>
  <cp:revision>38</cp:revision>
  <dcterms:created xsi:type="dcterms:W3CDTF">2014-04-24T20:26:57Z</dcterms:created>
  <dcterms:modified xsi:type="dcterms:W3CDTF">2014-04-26T18:42:31Z</dcterms:modified>
</cp:coreProperties>
</file>