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2"/>
  </p:notesMasterIdLst>
  <p:handoutMasterIdLst>
    <p:handoutMasterId r:id="rId33"/>
  </p:handoutMasterIdLst>
  <p:sldIdLst>
    <p:sldId id="316" r:id="rId2"/>
    <p:sldId id="452" r:id="rId3"/>
    <p:sldId id="453" r:id="rId4"/>
    <p:sldId id="454" r:id="rId5"/>
    <p:sldId id="456" r:id="rId6"/>
    <p:sldId id="463" r:id="rId7"/>
    <p:sldId id="464" r:id="rId8"/>
    <p:sldId id="455" r:id="rId9"/>
    <p:sldId id="457" r:id="rId10"/>
    <p:sldId id="461" r:id="rId11"/>
    <p:sldId id="477" r:id="rId12"/>
    <p:sldId id="449" r:id="rId13"/>
    <p:sldId id="476" r:id="rId14"/>
    <p:sldId id="479" r:id="rId15"/>
    <p:sldId id="475" r:id="rId16"/>
    <p:sldId id="473" r:id="rId17"/>
    <p:sldId id="474" r:id="rId18"/>
    <p:sldId id="472" r:id="rId19"/>
    <p:sldId id="471" r:id="rId20"/>
    <p:sldId id="480" r:id="rId21"/>
    <p:sldId id="478" r:id="rId22"/>
    <p:sldId id="481" r:id="rId23"/>
    <p:sldId id="460" r:id="rId24"/>
    <p:sldId id="459" r:id="rId25"/>
    <p:sldId id="470" r:id="rId26"/>
    <p:sldId id="469" r:id="rId27"/>
    <p:sldId id="462" r:id="rId28"/>
    <p:sldId id="468" r:id="rId29"/>
    <p:sldId id="465" r:id="rId30"/>
    <p:sldId id="466" r:id="rId31"/>
  </p:sldIdLst>
  <p:sldSz cx="9144000" cy="6858000" type="screen4x3"/>
  <p:notesSz cx="6881813" cy="9296400"/>
  <p:defaultTextStyle>
    <a:defPPr>
      <a:defRPr lang="en-US"/>
    </a:defPPr>
    <a:lvl1pPr algn="l" rtl="0" fontAlgn="base">
      <a:spcBef>
        <a:spcPct val="0"/>
      </a:spcBef>
      <a:spcAft>
        <a:spcPct val="0"/>
      </a:spcAft>
      <a:defRPr sz="2000" kern="1200">
        <a:solidFill>
          <a:srgbClr val="000000"/>
        </a:solidFill>
        <a:latin typeface="Comic Sans MS" pitchFamily="66" charset="0"/>
        <a:ea typeface="+mn-ea"/>
        <a:cs typeface="+mn-cs"/>
      </a:defRPr>
    </a:lvl1pPr>
    <a:lvl2pPr marL="457200" algn="l" rtl="0" fontAlgn="base">
      <a:spcBef>
        <a:spcPct val="0"/>
      </a:spcBef>
      <a:spcAft>
        <a:spcPct val="0"/>
      </a:spcAft>
      <a:defRPr sz="2000" kern="1200">
        <a:solidFill>
          <a:srgbClr val="000000"/>
        </a:solidFill>
        <a:latin typeface="Comic Sans MS" pitchFamily="66" charset="0"/>
        <a:ea typeface="+mn-ea"/>
        <a:cs typeface="+mn-cs"/>
      </a:defRPr>
    </a:lvl2pPr>
    <a:lvl3pPr marL="914400" algn="l" rtl="0" fontAlgn="base">
      <a:spcBef>
        <a:spcPct val="0"/>
      </a:spcBef>
      <a:spcAft>
        <a:spcPct val="0"/>
      </a:spcAft>
      <a:defRPr sz="2000" kern="1200">
        <a:solidFill>
          <a:srgbClr val="000000"/>
        </a:solidFill>
        <a:latin typeface="Comic Sans MS" pitchFamily="66" charset="0"/>
        <a:ea typeface="+mn-ea"/>
        <a:cs typeface="+mn-cs"/>
      </a:defRPr>
    </a:lvl3pPr>
    <a:lvl4pPr marL="1371600" algn="l" rtl="0" fontAlgn="base">
      <a:spcBef>
        <a:spcPct val="0"/>
      </a:spcBef>
      <a:spcAft>
        <a:spcPct val="0"/>
      </a:spcAft>
      <a:defRPr sz="2000" kern="1200">
        <a:solidFill>
          <a:srgbClr val="000000"/>
        </a:solidFill>
        <a:latin typeface="Comic Sans MS" pitchFamily="66" charset="0"/>
        <a:ea typeface="+mn-ea"/>
        <a:cs typeface="+mn-cs"/>
      </a:defRPr>
    </a:lvl4pPr>
    <a:lvl5pPr marL="1828800" algn="l" rtl="0" fontAlgn="base">
      <a:spcBef>
        <a:spcPct val="0"/>
      </a:spcBef>
      <a:spcAft>
        <a:spcPct val="0"/>
      </a:spcAft>
      <a:defRPr sz="2000" kern="1200">
        <a:solidFill>
          <a:srgbClr val="000000"/>
        </a:solidFill>
        <a:latin typeface="Comic Sans MS" pitchFamily="66" charset="0"/>
        <a:ea typeface="+mn-ea"/>
        <a:cs typeface="+mn-cs"/>
      </a:defRPr>
    </a:lvl5pPr>
    <a:lvl6pPr marL="2286000" algn="l" defTabSz="914400" rtl="0" eaLnBrk="1" latinLnBrk="0" hangingPunct="1">
      <a:defRPr sz="2000" kern="1200">
        <a:solidFill>
          <a:srgbClr val="000000"/>
        </a:solidFill>
        <a:latin typeface="Comic Sans MS" pitchFamily="66" charset="0"/>
        <a:ea typeface="+mn-ea"/>
        <a:cs typeface="+mn-cs"/>
      </a:defRPr>
    </a:lvl6pPr>
    <a:lvl7pPr marL="2743200" algn="l" defTabSz="914400" rtl="0" eaLnBrk="1" latinLnBrk="0" hangingPunct="1">
      <a:defRPr sz="2000" kern="1200">
        <a:solidFill>
          <a:srgbClr val="000000"/>
        </a:solidFill>
        <a:latin typeface="Comic Sans MS" pitchFamily="66" charset="0"/>
        <a:ea typeface="+mn-ea"/>
        <a:cs typeface="+mn-cs"/>
      </a:defRPr>
    </a:lvl7pPr>
    <a:lvl8pPr marL="3200400" algn="l" defTabSz="914400" rtl="0" eaLnBrk="1" latinLnBrk="0" hangingPunct="1">
      <a:defRPr sz="2000" kern="1200">
        <a:solidFill>
          <a:srgbClr val="000000"/>
        </a:solidFill>
        <a:latin typeface="Comic Sans MS" pitchFamily="66" charset="0"/>
        <a:ea typeface="+mn-ea"/>
        <a:cs typeface="+mn-cs"/>
      </a:defRPr>
    </a:lvl8pPr>
    <a:lvl9pPr marL="3657600" algn="l" defTabSz="914400" rtl="0" eaLnBrk="1" latinLnBrk="0" hangingPunct="1">
      <a:defRPr sz="2000" kern="1200">
        <a:solidFill>
          <a:srgbClr val="000000"/>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2D050"/>
    <a:srgbClr val="FF0000"/>
    <a:srgbClr val="339933"/>
    <a:srgbClr val="0000CC"/>
    <a:srgbClr val="9900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11" autoAdjust="0"/>
    <p:restoredTop sz="95995" autoAdjust="0"/>
  </p:normalViewPr>
  <p:slideViewPr>
    <p:cSldViewPr snapToGrid="0">
      <p:cViewPr varScale="1">
        <p:scale>
          <a:sx n="109" d="100"/>
          <a:sy n="109" d="100"/>
        </p:scale>
        <p:origin x="13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78"/>
    </p:cViewPr>
  </p:sorterViewPr>
  <p:notesViewPr>
    <p:cSldViewPr snapToGrid="0">
      <p:cViewPr varScale="1">
        <p:scale>
          <a:sx n="67" d="100"/>
          <a:sy n="67" d="100"/>
        </p:scale>
        <p:origin x="-1938"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1" y="0"/>
            <a:ext cx="298264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defRPr sz="1200"/>
            </a:lvl1pPr>
          </a:lstStyle>
          <a:p>
            <a:pPr>
              <a:defRPr/>
            </a:pPr>
            <a:endParaRPr lang="en-US" altLang="en-US"/>
          </a:p>
        </p:txBody>
      </p:sp>
      <p:sp>
        <p:nvSpPr>
          <p:cNvPr id="86019" name="Rectangle 3"/>
          <p:cNvSpPr>
            <a:spLocks noGrp="1" noChangeArrowheads="1"/>
          </p:cNvSpPr>
          <p:nvPr>
            <p:ph type="dt" sz="quarter" idx="1"/>
          </p:nvPr>
        </p:nvSpPr>
        <p:spPr bwMode="auto">
          <a:xfrm>
            <a:off x="3899173" y="0"/>
            <a:ext cx="29826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r">
              <a:defRPr sz="1200"/>
            </a:lvl1pPr>
          </a:lstStyle>
          <a:p>
            <a:pPr>
              <a:defRPr/>
            </a:pPr>
            <a:endParaRPr lang="en-US" altLang="en-US"/>
          </a:p>
        </p:txBody>
      </p:sp>
      <p:sp>
        <p:nvSpPr>
          <p:cNvPr id="86020" name="Rectangle 4"/>
          <p:cNvSpPr>
            <a:spLocks noGrp="1" noChangeArrowheads="1"/>
          </p:cNvSpPr>
          <p:nvPr>
            <p:ph type="ftr" sz="quarter" idx="2"/>
          </p:nvPr>
        </p:nvSpPr>
        <p:spPr bwMode="auto">
          <a:xfrm>
            <a:off x="1" y="8831580"/>
            <a:ext cx="298264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bodyPr>
          <a:lstStyle>
            <a:lvl1pPr>
              <a:defRPr sz="1200"/>
            </a:lvl1pPr>
          </a:lstStyle>
          <a:p>
            <a:pPr>
              <a:defRPr/>
            </a:pPr>
            <a:endParaRPr lang="en-US" altLang="en-US"/>
          </a:p>
        </p:txBody>
      </p:sp>
      <p:sp>
        <p:nvSpPr>
          <p:cNvPr id="86021" name="Rectangle 5"/>
          <p:cNvSpPr>
            <a:spLocks noGrp="1" noChangeArrowheads="1"/>
          </p:cNvSpPr>
          <p:nvPr>
            <p:ph type="sldNum" sz="quarter" idx="3"/>
          </p:nvPr>
        </p:nvSpPr>
        <p:spPr bwMode="auto">
          <a:xfrm>
            <a:off x="3899173" y="8831580"/>
            <a:ext cx="29826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bodyPr>
          <a:lstStyle>
            <a:lvl1pPr algn="r">
              <a:defRPr sz="1200"/>
            </a:lvl1pPr>
          </a:lstStyle>
          <a:p>
            <a:pPr>
              <a:defRPr/>
            </a:pPr>
            <a:fld id="{288FB714-6CAF-4DAB-BF80-6EFD63154D20}" type="slidenum">
              <a:rPr lang="en-US" altLang="en-US"/>
              <a:pPr>
                <a:defRPr/>
              </a:pPr>
              <a:t>‹#›</a:t>
            </a:fld>
            <a:endParaRPr lang="en-US" altLang="en-US"/>
          </a:p>
        </p:txBody>
      </p:sp>
    </p:spTree>
    <p:extLst>
      <p:ext uri="{BB962C8B-B14F-4D97-AF65-F5344CB8AC3E}">
        <p14:creationId xmlns:p14="http://schemas.microsoft.com/office/powerpoint/2010/main" val="2307989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8264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defRPr sz="1200">
                <a:solidFill>
                  <a:schemeClr val="tx1"/>
                </a:solidFill>
                <a:latin typeface="Tahoma" charset="0"/>
              </a:defRPr>
            </a:lvl1pPr>
          </a:lstStyle>
          <a:p>
            <a:pPr>
              <a:defRPr/>
            </a:pPr>
            <a:endParaRPr lang="en-US" altLang="en-US"/>
          </a:p>
        </p:txBody>
      </p:sp>
      <p:sp>
        <p:nvSpPr>
          <p:cNvPr id="37891" name="Rectangle 3"/>
          <p:cNvSpPr>
            <a:spLocks noGrp="1" noChangeArrowheads="1"/>
          </p:cNvSpPr>
          <p:nvPr>
            <p:ph type="dt" idx="1"/>
          </p:nvPr>
        </p:nvSpPr>
        <p:spPr bwMode="auto">
          <a:xfrm>
            <a:off x="3899173" y="0"/>
            <a:ext cx="29826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r">
              <a:defRPr sz="1200">
                <a:solidFill>
                  <a:schemeClr val="tx1"/>
                </a:solidFill>
                <a:latin typeface="Tahoma" charset="0"/>
              </a:defRPr>
            </a:lvl1pPr>
          </a:lstStyle>
          <a:p>
            <a:pPr>
              <a:defRPr/>
            </a:pPr>
            <a:endParaRPr lang="en-US" altLang="en-US"/>
          </a:p>
        </p:txBody>
      </p:sp>
      <p:sp>
        <p:nvSpPr>
          <p:cNvPr id="18436"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916533" y="4415790"/>
            <a:ext cx="5048748"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7894" name="Rectangle 6"/>
          <p:cNvSpPr>
            <a:spLocks noGrp="1" noChangeArrowheads="1"/>
          </p:cNvSpPr>
          <p:nvPr>
            <p:ph type="ftr" sz="quarter" idx="4"/>
          </p:nvPr>
        </p:nvSpPr>
        <p:spPr bwMode="auto">
          <a:xfrm>
            <a:off x="1" y="8831580"/>
            <a:ext cx="298264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bodyPr>
          <a:lstStyle>
            <a:lvl1pPr>
              <a:defRPr sz="1200">
                <a:solidFill>
                  <a:schemeClr val="tx1"/>
                </a:solidFill>
                <a:latin typeface="Tahoma" charset="0"/>
              </a:defRPr>
            </a:lvl1pPr>
          </a:lstStyle>
          <a:p>
            <a:pPr>
              <a:defRPr/>
            </a:pPr>
            <a:endParaRPr lang="en-US" altLang="en-US"/>
          </a:p>
        </p:txBody>
      </p:sp>
      <p:sp>
        <p:nvSpPr>
          <p:cNvPr id="37895" name="Rectangle 7"/>
          <p:cNvSpPr>
            <a:spLocks noGrp="1" noChangeArrowheads="1"/>
          </p:cNvSpPr>
          <p:nvPr>
            <p:ph type="sldNum" sz="quarter" idx="5"/>
          </p:nvPr>
        </p:nvSpPr>
        <p:spPr bwMode="auto">
          <a:xfrm>
            <a:off x="3899173" y="8831580"/>
            <a:ext cx="29826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b" anchorCtr="0" compatLnSpc="1">
            <a:prstTxWarp prst="textNoShape">
              <a:avLst/>
            </a:prstTxWarp>
          </a:bodyPr>
          <a:lstStyle>
            <a:lvl1pPr algn="r">
              <a:defRPr sz="1200">
                <a:solidFill>
                  <a:schemeClr val="tx1"/>
                </a:solidFill>
                <a:latin typeface="Tahoma" charset="0"/>
              </a:defRPr>
            </a:lvl1pPr>
          </a:lstStyle>
          <a:p>
            <a:pPr>
              <a:defRPr/>
            </a:pPr>
            <a:fld id="{671CC4B2-62CB-4E42-BAE8-7DDF4AD94123}" type="slidenum">
              <a:rPr lang="en-US" altLang="en-US"/>
              <a:pPr>
                <a:defRPr/>
              </a:pPr>
              <a:t>‹#›</a:t>
            </a:fld>
            <a:endParaRPr lang="en-US" altLang="en-US"/>
          </a:p>
        </p:txBody>
      </p:sp>
    </p:spTree>
    <p:extLst>
      <p:ext uri="{BB962C8B-B14F-4D97-AF65-F5344CB8AC3E}">
        <p14:creationId xmlns:p14="http://schemas.microsoft.com/office/powerpoint/2010/main" val="3655516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7"/>
          <p:cNvGrpSpPr>
            <a:grpSpLocks/>
          </p:cNvGrpSpPr>
          <p:nvPr/>
        </p:nvGrpSpPr>
        <p:grpSpPr bwMode="auto">
          <a:xfrm>
            <a:off x="0" y="0"/>
            <a:ext cx="9144000" cy="6858000"/>
            <a:chOff x="0" y="0"/>
            <a:chExt cx="5760" cy="4320"/>
          </a:xfrm>
        </p:grpSpPr>
        <p:grpSp>
          <p:nvGrpSpPr>
            <p:cNvPr id="5" name="Group 2"/>
            <p:cNvGrpSpPr>
              <a:grpSpLocks/>
            </p:cNvGrpSpPr>
            <p:nvPr/>
          </p:nvGrpSpPr>
          <p:grpSpPr bwMode="auto">
            <a:xfrm>
              <a:off x="0" y="0"/>
              <a:ext cx="5760" cy="4320"/>
              <a:chOff x="0" y="0"/>
              <a:chExt cx="5760" cy="4320"/>
            </a:xfrm>
          </p:grpSpPr>
          <p:sp>
            <p:nvSpPr>
              <p:cNvPr id="15" name="Rectangle 3"/>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rgbClr val="000000"/>
                    </a:solidFill>
                    <a:latin typeface="Comic Sans MS" pitchFamily="66" charset="0"/>
                  </a:defRPr>
                </a:lvl1pPr>
                <a:lvl2pPr marL="742950" indent="-285750" eaLnBrk="0" hangingPunct="0">
                  <a:defRPr sz="2000">
                    <a:solidFill>
                      <a:srgbClr val="000000"/>
                    </a:solidFill>
                    <a:latin typeface="Comic Sans MS" pitchFamily="66" charset="0"/>
                  </a:defRPr>
                </a:lvl2pPr>
                <a:lvl3pPr marL="1143000" indent="-228600" eaLnBrk="0" hangingPunct="0">
                  <a:defRPr sz="2000">
                    <a:solidFill>
                      <a:srgbClr val="000000"/>
                    </a:solidFill>
                    <a:latin typeface="Comic Sans MS" pitchFamily="66" charset="0"/>
                  </a:defRPr>
                </a:lvl3pPr>
                <a:lvl4pPr marL="1600200" indent="-228600" eaLnBrk="0" hangingPunct="0">
                  <a:defRPr sz="2000">
                    <a:solidFill>
                      <a:srgbClr val="000000"/>
                    </a:solidFill>
                    <a:latin typeface="Comic Sans MS" pitchFamily="66" charset="0"/>
                  </a:defRPr>
                </a:lvl4pPr>
                <a:lvl5pPr marL="2057400" indent="-228600" eaLnBrk="0" hangingPunct="0">
                  <a:defRPr sz="2000">
                    <a:solidFill>
                      <a:srgbClr val="000000"/>
                    </a:solidFill>
                    <a:latin typeface="Comic Sans MS" pitchFamily="66" charset="0"/>
                  </a:defRPr>
                </a:lvl5pPr>
                <a:lvl6pPr marL="2514600" indent="-228600" eaLnBrk="0" fontAlgn="base" hangingPunct="0">
                  <a:spcBef>
                    <a:spcPct val="0"/>
                  </a:spcBef>
                  <a:spcAft>
                    <a:spcPct val="0"/>
                  </a:spcAft>
                  <a:defRPr sz="2000">
                    <a:solidFill>
                      <a:srgbClr val="000000"/>
                    </a:solidFill>
                    <a:latin typeface="Comic Sans MS" pitchFamily="66" charset="0"/>
                  </a:defRPr>
                </a:lvl6pPr>
                <a:lvl7pPr marL="2971800" indent="-228600" eaLnBrk="0" fontAlgn="base" hangingPunct="0">
                  <a:spcBef>
                    <a:spcPct val="0"/>
                  </a:spcBef>
                  <a:spcAft>
                    <a:spcPct val="0"/>
                  </a:spcAft>
                  <a:defRPr sz="2000">
                    <a:solidFill>
                      <a:srgbClr val="000000"/>
                    </a:solidFill>
                    <a:latin typeface="Comic Sans MS" pitchFamily="66" charset="0"/>
                  </a:defRPr>
                </a:lvl7pPr>
                <a:lvl8pPr marL="3429000" indent="-228600" eaLnBrk="0" fontAlgn="base" hangingPunct="0">
                  <a:spcBef>
                    <a:spcPct val="0"/>
                  </a:spcBef>
                  <a:spcAft>
                    <a:spcPct val="0"/>
                  </a:spcAft>
                  <a:defRPr sz="2000">
                    <a:solidFill>
                      <a:srgbClr val="000000"/>
                    </a:solidFill>
                    <a:latin typeface="Comic Sans MS" pitchFamily="66" charset="0"/>
                  </a:defRPr>
                </a:lvl8pPr>
                <a:lvl9pPr marL="3886200" indent="-228600" eaLnBrk="0" fontAlgn="base" hangingPunct="0">
                  <a:spcBef>
                    <a:spcPct val="0"/>
                  </a:spcBef>
                  <a:spcAft>
                    <a:spcPct val="0"/>
                  </a:spcAft>
                  <a:defRPr sz="2000">
                    <a:solidFill>
                      <a:srgbClr val="000000"/>
                    </a:solidFill>
                    <a:latin typeface="Comic Sans MS" pitchFamily="66" charset="0"/>
                  </a:defRPr>
                </a:lvl9pPr>
              </a:lstStyle>
              <a:p>
                <a:pPr eaLnBrk="1" hangingPunct="1">
                  <a:defRPr/>
                </a:pPr>
                <a:endParaRPr lang="en-US" altLang="en-US" smtClean="0"/>
              </a:p>
            </p:txBody>
          </p:sp>
          <p:grpSp>
            <p:nvGrpSpPr>
              <p:cNvPr id="16" name="Group 4"/>
              <p:cNvGrpSpPr>
                <a:grpSpLocks/>
              </p:cNvGrpSpPr>
              <p:nvPr userDrawn="1"/>
            </p:nvGrpSpPr>
            <p:grpSpPr bwMode="auto">
              <a:xfrm>
                <a:off x="0" y="0"/>
                <a:ext cx="5760" cy="4320"/>
                <a:chOff x="0" y="0"/>
                <a:chExt cx="5760" cy="4320"/>
              </a:xfrm>
            </p:grpSpPr>
            <p:sp>
              <p:nvSpPr>
                <p:cNvPr id="18"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Line 56"/>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76"/>
            <p:cNvGrpSpPr>
              <a:grpSpLocks/>
            </p:cNvGrpSpPr>
            <p:nvPr userDrawn="1"/>
          </p:nvGrpSpPr>
          <p:grpSpPr bwMode="auto">
            <a:xfrm>
              <a:off x="3" y="559"/>
              <a:ext cx="4192" cy="1796"/>
              <a:chOff x="3" y="559"/>
              <a:chExt cx="4192" cy="1796"/>
            </a:xfrm>
          </p:grpSpPr>
          <p:sp>
            <p:nvSpPr>
              <p:cNvPr id="11" name="Line 65"/>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63"/>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64"/>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66"/>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 name="Group 75"/>
            <p:cNvGrpSpPr>
              <a:grpSpLocks/>
            </p:cNvGrpSpPr>
            <p:nvPr userDrawn="1"/>
          </p:nvGrpSpPr>
          <p:grpSpPr bwMode="auto">
            <a:xfrm>
              <a:off x="1480" y="1952"/>
              <a:ext cx="3808" cy="1812"/>
              <a:chOff x="1480" y="1952"/>
              <a:chExt cx="3808" cy="1812"/>
            </a:xfrm>
          </p:grpSpPr>
          <p:sp>
            <p:nvSpPr>
              <p:cNvPr id="8" name="Line 67"/>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68"/>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69"/>
              <p:cNvSpPr>
                <a:spLocks/>
              </p:cNvSpPr>
              <p:nvPr/>
            </p:nvSpPr>
            <p:spPr bwMode="ltGray">
              <a:xfrm rot="5400000">
                <a:off x="5097" y="3346"/>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01" name="Rectangle 57"/>
          <p:cNvSpPr>
            <a:spLocks noGrp="1" noChangeArrowheads="1"/>
          </p:cNvSpPr>
          <p:nvPr>
            <p:ph type="ctrTitle"/>
          </p:nvPr>
        </p:nvSpPr>
        <p:spPr>
          <a:xfrm>
            <a:off x="990600" y="1752600"/>
            <a:ext cx="7772400" cy="1143000"/>
          </a:xfrm>
        </p:spPr>
        <p:txBody>
          <a:bodyPr/>
          <a:lstStyle>
            <a:lvl1pPr>
              <a:defRPr/>
            </a:lvl1pPr>
          </a:lstStyle>
          <a:p>
            <a:pPr lvl="0"/>
            <a:r>
              <a:rPr lang="en-US" altLang="en-US" noProof="0" smtClean="0"/>
              <a:t>Click to edit Master title style</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69" name="Rectangle 71"/>
          <p:cNvSpPr>
            <a:spLocks noGrp="1" noChangeArrowheads="1"/>
          </p:cNvSpPr>
          <p:nvPr>
            <p:ph type="dt" sz="quarter" idx="10"/>
          </p:nvPr>
        </p:nvSpPr>
        <p:spPr/>
        <p:txBody>
          <a:bodyPr/>
          <a:lstStyle>
            <a:lvl1pPr>
              <a:defRPr/>
            </a:lvl1pPr>
          </a:lstStyle>
          <a:p>
            <a:pPr>
              <a:defRPr/>
            </a:pPr>
            <a:r>
              <a:rPr lang="en-US" altLang="en-US" smtClean="0"/>
              <a:t>9 March 2021</a:t>
            </a:r>
            <a:endParaRPr lang="en-US" altLang="en-US"/>
          </a:p>
        </p:txBody>
      </p:sp>
      <p:sp>
        <p:nvSpPr>
          <p:cNvPr id="70" name="Rectangle 72"/>
          <p:cNvSpPr>
            <a:spLocks noGrp="1" noChangeArrowheads="1"/>
          </p:cNvSpPr>
          <p:nvPr>
            <p:ph type="ftr" sz="quarter" idx="11"/>
          </p:nvPr>
        </p:nvSpPr>
        <p:spPr/>
        <p:txBody>
          <a:bodyPr/>
          <a:lstStyle>
            <a:lvl1pPr>
              <a:defRPr/>
            </a:lvl1pPr>
          </a:lstStyle>
          <a:p>
            <a:pPr>
              <a:defRPr/>
            </a:pPr>
            <a:r>
              <a:rPr lang="en-US" altLang="en-US"/>
              <a:t>J. Rutherfoord</a:t>
            </a:r>
          </a:p>
        </p:txBody>
      </p:sp>
      <p:sp>
        <p:nvSpPr>
          <p:cNvPr id="71" name="Rectangle 73"/>
          <p:cNvSpPr>
            <a:spLocks noGrp="1" noChangeArrowheads="1"/>
          </p:cNvSpPr>
          <p:nvPr>
            <p:ph type="sldNum" sz="quarter" idx="12"/>
          </p:nvPr>
        </p:nvSpPr>
        <p:spPr/>
        <p:txBody>
          <a:bodyPr/>
          <a:lstStyle>
            <a:lvl1pPr>
              <a:defRPr/>
            </a:lvl1pPr>
          </a:lstStyle>
          <a:p>
            <a:pPr>
              <a:defRPr/>
            </a:pPr>
            <a:fld id="{59FDBE95-A3D7-45AD-8BE1-F1F8BD3CE66D}" type="slidenum">
              <a:rPr lang="en-US" altLang="en-US"/>
              <a:pPr>
                <a:defRPr/>
              </a:pPr>
              <a:t>‹#›</a:t>
            </a:fld>
            <a:endParaRPr lang="en-US" altLang="en-US"/>
          </a:p>
        </p:txBody>
      </p:sp>
    </p:spTree>
    <p:extLst>
      <p:ext uri="{BB962C8B-B14F-4D97-AF65-F5344CB8AC3E}">
        <p14:creationId xmlns:p14="http://schemas.microsoft.com/office/powerpoint/2010/main" val="306528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5"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6" name="Rectangle 70"/>
          <p:cNvSpPr>
            <a:spLocks noGrp="1" noChangeArrowheads="1"/>
          </p:cNvSpPr>
          <p:nvPr>
            <p:ph type="sldNum" sz="quarter" idx="12"/>
          </p:nvPr>
        </p:nvSpPr>
        <p:spPr>
          <a:ln/>
        </p:spPr>
        <p:txBody>
          <a:bodyPr/>
          <a:lstStyle>
            <a:lvl1pPr>
              <a:defRPr/>
            </a:lvl1pPr>
          </a:lstStyle>
          <a:p>
            <a:pPr>
              <a:defRPr/>
            </a:pPr>
            <a:fld id="{19A4FC65-696D-4575-81AF-E3F28A3BAFD8}" type="slidenum">
              <a:rPr lang="en-US" altLang="en-US"/>
              <a:pPr>
                <a:defRPr/>
              </a:pPr>
              <a:t>‹#›</a:t>
            </a:fld>
            <a:endParaRPr lang="en-US" altLang="en-US"/>
          </a:p>
        </p:txBody>
      </p:sp>
    </p:spTree>
    <p:extLst>
      <p:ext uri="{BB962C8B-B14F-4D97-AF65-F5344CB8AC3E}">
        <p14:creationId xmlns:p14="http://schemas.microsoft.com/office/powerpoint/2010/main" val="199195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5"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6" name="Rectangle 70"/>
          <p:cNvSpPr>
            <a:spLocks noGrp="1" noChangeArrowheads="1"/>
          </p:cNvSpPr>
          <p:nvPr>
            <p:ph type="sldNum" sz="quarter" idx="12"/>
          </p:nvPr>
        </p:nvSpPr>
        <p:spPr>
          <a:ln/>
        </p:spPr>
        <p:txBody>
          <a:bodyPr/>
          <a:lstStyle>
            <a:lvl1pPr>
              <a:defRPr/>
            </a:lvl1pPr>
          </a:lstStyle>
          <a:p>
            <a:pPr>
              <a:defRPr/>
            </a:pPr>
            <a:fld id="{59C922FB-2388-4AFE-AD11-AB2266F81434}" type="slidenum">
              <a:rPr lang="en-US" altLang="en-US"/>
              <a:pPr>
                <a:defRPr/>
              </a:pPr>
              <a:t>‹#›</a:t>
            </a:fld>
            <a:endParaRPr lang="en-US" altLang="en-US"/>
          </a:p>
        </p:txBody>
      </p:sp>
    </p:spTree>
    <p:extLst>
      <p:ext uri="{BB962C8B-B14F-4D97-AF65-F5344CB8AC3E}">
        <p14:creationId xmlns:p14="http://schemas.microsoft.com/office/powerpoint/2010/main" val="126086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5"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6" name="Rectangle 70"/>
          <p:cNvSpPr>
            <a:spLocks noGrp="1" noChangeArrowheads="1"/>
          </p:cNvSpPr>
          <p:nvPr>
            <p:ph type="sldNum" sz="quarter" idx="12"/>
          </p:nvPr>
        </p:nvSpPr>
        <p:spPr>
          <a:ln/>
        </p:spPr>
        <p:txBody>
          <a:bodyPr/>
          <a:lstStyle>
            <a:lvl1pPr>
              <a:defRPr/>
            </a:lvl1pPr>
          </a:lstStyle>
          <a:p>
            <a:pPr>
              <a:defRPr/>
            </a:pPr>
            <a:fld id="{0F7F1341-2A11-426E-8617-9DACF9B0760B}" type="slidenum">
              <a:rPr lang="en-US" altLang="en-US"/>
              <a:pPr>
                <a:defRPr/>
              </a:pPr>
              <a:t>‹#›</a:t>
            </a:fld>
            <a:endParaRPr lang="en-US" altLang="en-US"/>
          </a:p>
        </p:txBody>
      </p:sp>
    </p:spTree>
    <p:extLst>
      <p:ext uri="{BB962C8B-B14F-4D97-AF65-F5344CB8AC3E}">
        <p14:creationId xmlns:p14="http://schemas.microsoft.com/office/powerpoint/2010/main" val="182773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5"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6" name="Rectangle 70"/>
          <p:cNvSpPr>
            <a:spLocks noGrp="1" noChangeArrowheads="1"/>
          </p:cNvSpPr>
          <p:nvPr>
            <p:ph type="sldNum" sz="quarter" idx="12"/>
          </p:nvPr>
        </p:nvSpPr>
        <p:spPr>
          <a:ln/>
        </p:spPr>
        <p:txBody>
          <a:bodyPr/>
          <a:lstStyle>
            <a:lvl1pPr>
              <a:defRPr/>
            </a:lvl1pPr>
          </a:lstStyle>
          <a:p>
            <a:pPr>
              <a:defRPr/>
            </a:pPr>
            <a:fld id="{C5506080-4B90-4EFD-B1BC-BFF13747D7C6}" type="slidenum">
              <a:rPr lang="en-US" altLang="en-US"/>
              <a:pPr>
                <a:defRPr/>
              </a:pPr>
              <a:t>‹#›</a:t>
            </a:fld>
            <a:endParaRPr lang="en-US" altLang="en-US"/>
          </a:p>
        </p:txBody>
      </p:sp>
    </p:spTree>
    <p:extLst>
      <p:ext uri="{BB962C8B-B14F-4D97-AF65-F5344CB8AC3E}">
        <p14:creationId xmlns:p14="http://schemas.microsoft.com/office/powerpoint/2010/main" val="389231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6"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7" name="Rectangle 70"/>
          <p:cNvSpPr>
            <a:spLocks noGrp="1" noChangeArrowheads="1"/>
          </p:cNvSpPr>
          <p:nvPr>
            <p:ph type="sldNum" sz="quarter" idx="12"/>
          </p:nvPr>
        </p:nvSpPr>
        <p:spPr>
          <a:ln/>
        </p:spPr>
        <p:txBody>
          <a:bodyPr/>
          <a:lstStyle>
            <a:lvl1pPr>
              <a:defRPr/>
            </a:lvl1pPr>
          </a:lstStyle>
          <a:p>
            <a:pPr>
              <a:defRPr/>
            </a:pPr>
            <a:fld id="{837C29A6-4B0D-4390-9FED-1A2FB6F49707}" type="slidenum">
              <a:rPr lang="en-US" altLang="en-US"/>
              <a:pPr>
                <a:defRPr/>
              </a:pPr>
              <a:t>‹#›</a:t>
            </a:fld>
            <a:endParaRPr lang="en-US" altLang="en-US"/>
          </a:p>
        </p:txBody>
      </p:sp>
    </p:spTree>
    <p:extLst>
      <p:ext uri="{BB962C8B-B14F-4D97-AF65-F5344CB8AC3E}">
        <p14:creationId xmlns:p14="http://schemas.microsoft.com/office/powerpoint/2010/main" val="316733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8"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9" name="Rectangle 70"/>
          <p:cNvSpPr>
            <a:spLocks noGrp="1" noChangeArrowheads="1"/>
          </p:cNvSpPr>
          <p:nvPr>
            <p:ph type="sldNum" sz="quarter" idx="12"/>
          </p:nvPr>
        </p:nvSpPr>
        <p:spPr>
          <a:ln/>
        </p:spPr>
        <p:txBody>
          <a:bodyPr/>
          <a:lstStyle>
            <a:lvl1pPr>
              <a:defRPr/>
            </a:lvl1pPr>
          </a:lstStyle>
          <a:p>
            <a:pPr>
              <a:defRPr/>
            </a:pPr>
            <a:fld id="{8E21C910-58CC-4031-AB61-26FCF3925E4D}" type="slidenum">
              <a:rPr lang="en-US" altLang="en-US"/>
              <a:pPr>
                <a:defRPr/>
              </a:pPr>
              <a:t>‹#›</a:t>
            </a:fld>
            <a:endParaRPr lang="en-US" altLang="en-US"/>
          </a:p>
        </p:txBody>
      </p:sp>
    </p:spTree>
    <p:extLst>
      <p:ext uri="{BB962C8B-B14F-4D97-AF65-F5344CB8AC3E}">
        <p14:creationId xmlns:p14="http://schemas.microsoft.com/office/powerpoint/2010/main" val="303454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4"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5" name="Rectangle 70"/>
          <p:cNvSpPr>
            <a:spLocks noGrp="1" noChangeArrowheads="1"/>
          </p:cNvSpPr>
          <p:nvPr>
            <p:ph type="sldNum" sz="quarter" idx="12"/>
          </p:nvPr>
        </p:nvSpPr>
        <p:spPr>
          <a:ln/>
        </p:spPr>
        <p:txBody>
          <a:bodyPr/>
          <a:lstStyle>
            <a:lvl1pPr>
              <a:defRPr/>
            </a:lvl1pPr>
          </a:lstStyle>
          <a:p>
            <a:pPr>
              <a:defRPr/>
            </a:pPr>
            <a:fld id="{A5EB2E42-B860-49A0-A7BA-79FAF83F56E2}" type="slidenum">
              <a:rPr lang="en-US" altLang="en-US"/>
              <a:pPr>
                <a:defRPr/>
              </a:pPr>
              <a:t>‹#›</a:t>
            </a:fld>
            <a:endParaRPr lang="en-US" altLang="en-US"/>
          </a:p>
        </p:txBody>
      </p:sp>
    </p:spTree>
    <p:extLst>
      <p:ext uri="{BB962C8B-B14F-4D97-AF65-F5344CB8AC3E}">
        <p14:creationId xmlns:p14="http://schemas.microsoft.com/office/powerpoint/2010/main" val="85416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3"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4" name="Rectangle 70"/>
          <p:cNvSpPr>
            <a:spLocks noGrp="1" noChangeArrowheads="1"/>
          </p:cNvSpPr>
          <p:nvPr>
            <p:ph type="sldNum" sz="quarter" idx="12"/>
          </p:nvPr>
        </p:nvSpPr>
        <p:spPr>
          <a:ln/>
        </p:spPr>
        <p:txBody>
          <a:bodyPr/>
          <a:lstStyle>
            <a:lvl1pPr>
              <a:defRPr/>
            </a:lvl1pPr>
          </a:lstStyle>
          <a:p>
            <a:pPr>
              <a:defRPr/>
            </a:pPr>
            <a:fld id="{EE84D47B-0494-44E6-8B74-3187B6395CB8}" type="slidenum">
              <a:rPr lang="en-US" altLang="en-US"/>
              <a:pPr>
                <a:defRPr/>
              </a:pPr>
              <a:t>‹#›</a:t>
            </a:fld>
            <a:endParaRPr lang="en-US" altLang="en-US"/>
          </a:p>
        </p:txBody>
      </p:sp>
    </p:spTree>
    <p:extLst>
      <p:ext uri="{BB962C8B-B14F-4D97-AF65-F5344CB8AC3E}">
        <p14:creationId xmlns:p14="http://schemas.microsoft.com/office/powerpoint/2010/main" val="344310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6"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7" name="Rectangle 70"/>
          <p:cNvSpPr>
            <a:spLocks noGrp="1" noChangeArrowheads="1"/>
          </p:cNvSpPr>
          <p:nvPr>
            <p:ph type="sldNum" sz="quarter" idx="12"/>
          </p:nvPr>
        </p:nvSpPr>
        <p:spPr>
          <a:ln/>
        </p:spPr>
        <p:txBody>
          <a:bodyPr/>
          <a:lstStyle>
            <a:lvl1pPr>
              <a:defRPr/>
            </a:lvl1pPr>
          </a:lstStyle>
          <a:p>
            <a:pPr>
              <a:defRPr/>
            </a:pPr>
            <a:fld id="{4B5AA1E3-1CAD-4D9F-9818-84D7F758686A}" type="slidenum">
              <a:rPr lang="en-US" altLang="en-US"/>
              <a:pPr>
                <a:defRPr/>
              </a:pPr>
              <a:t>‹#›</a:t>
            </a:fld>
            <a:endParaRPr lang="en-US" altLang="en-US"/>
          </a:p>
        </p:txBody>
      </p:sp>
    </p:spTree>
    <p:extLst>
      <p:ext uri="{BB962C8B-B14F-4D97-AF65-F5344CB8AC3E}">
        <p14:creationId xmlns:p14="http://schemas.microsoft.com/office/powerpoint/2010/main" val="185033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r>
              <a:rPr lang="en-US" altLang="en-US" smtClean="0"/>
              <a:t>9 March 2021</a:t>
            </a:r>
            <a:endParaRPr lang="en-US" altLang="en-US"/>
          </a:p>
        </p:txBody>
      </p:sp>
      <p:sp>
        <p:nvSpPr>
          <p:cNvPr id="6" name="Rectangle 69"/>
          <p:cNvSpPr>
            <a:spLocks noGrp="1" noChangeArrowheads="1"/>
          </p:cNvSpPr>
          <p:nvPr>
            <p:ph type="ftr" sz="quarter" idx="11"/>
          </p:nvPr>
        </p:nvSpPr>
        <p:spPr>
          <a:ln/>
        </p:spPr>
        <p:txBody>
          <a:bodyPr/>
          <a:lstStyle>
            <a:lvl1pPr>
              <a:defRPr/>
            </a:lvl1pPr>
          </a:lstStyle>
          <a:p>
            <a:pPr>
              <a:defRPr/>
            </a:pPr>
            <a:r>
              <a:rPr lang="en-US" altLang="en-US"/>
              <a:t>J. Rutherfoord</a:t>
            </a:r>
          </a:p>
        </p:txBody>
      </p:sp>
      <p:sp>
        <p:nvSpPr>
          <p:cNvPr id="7" name="Rectangle 70"/>
          <p:cNvSpPr>
            <a:spLocks noGrp="1" noChangeArrowheads="1"/>
          </p:cNvSpPr>
          <p:nvPr>
            <p:ph type="sldNum" sz="quarter" idx="12"/>
          </p:nvPr>
        </p:nvSpPr>
        <p:spPr>
          <a:ln/>
        </p:spPr>
        <p:txBody>
          <a:bodyPr/>
          <a:lstStyle>
            <a:lvl1pPr>
              <a:defRPr/>
            </a:lvl1pPr>
          </a:lstStyle>
          <a:p>
            <a:pPr>
              <a:defRPr/>
            </a:pPr>
            <a:fld id="{29F48CA9-39D5-493F-85B8-D43BB5FD4764}" type="slidenum">
              <a:rPr lang="en-US" altLang="en-US"/>
              <a:pPr>
                <a:defRPr/>
              </a:pPr>
              <a:t>‹#›</a:t>
            </a:fld>
            <a:endParaRPr lang="en-US" altLang="en-US"/>
          </a:p>
        </p:txBody>
      </p:sp>
    </p:spTree>
    <p:extLst>
      <p:ext uri="{BB962C8B-B14F-4D97-AF65-F5344CB8AC3E}">
        <p14:creationId xmlns:p14="http://schemas.microsoft.com/office/powerpoint/2010/main" val="39768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0" name="Group 27"/>
              <p:cNvGrpSpPr>
                <a:grpSpLocks/>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3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rgbClr val="000000"/>
                  </a:solidFill>
                  <a:latin typeface="Comic Sans MS" pitchFamily="66" charset="0"/>
                </a:defRPr>
              </a:lvl1pPr>
              <a:lvl2pPr marL="742950" indent="-285750" eaLnBrk="0" hangingPunct="0">
                <a:defRPr sz="2000">
                  <a:solidFill>
                    <a:srgbClr val="000000"/>
                  </a:solidFill>
                  <a:latin typeface="Comic Sans MS" pitchFamily="66" charset="0"/>
                </a:defRPr>
              </a:lvl2pPr>
              <a:lvl3pPr marL="1143000" indent="-228600" eaLnBrk="0" hangingPunct="0">
                <a:defRPr sz="2000">
                  <a:solidFill>
                    <a:srgbClr val="000000"/>
                  </a:solidFill>
                  <a:latin typeface="Comic Sans MS" pitchFamily="66" charset="0"/>
                </a:defRPr>
              </a:lvl3pPr>
              <a:lvl4pPr marL="1600200" indent="-228600" eaLnBrk="0" hangingPunct="0">
                <a:defRPr sz="2000">
                  <a:solidFill>
                    <a:srgbClr val="000000"/>
                  </a:solidFill>
                  <a:latin typeface="Comic Sans MS" pitchFamily="66" charset="0"/>
                </a:defRPr>
              </a:lvl4pPr>
              <a:lvl5pPr marL="2057400" indent="-228600" eaLnBrk="0" hangingPunct="0">
                <a:defRPr sz="2000">
                  <a:solidFill>
                    <a:srgbClr val="000000"/>
                  </a:solidFill>
                  <a:latin typeface="Comic Sans MS" pitchFamily="66" charset="0"/>
                </a:defRPr>
              </a:lvl5pPr>
              <a:lvl6pPr marL="2514600" indent="-228600" eaLnBrk="0" fontAlgn="base" hangingPunct="0">
                <a:spcBef>
                  <a:spcPct val="0"/>
                </a:spcBef>
                <a:spcAft>
                  <a:spcPct val="0"/>
                </a:spcAft>
                <a:defRPr sz="2000">
                  <a:solidFill>
                    <a:srgbClr val="000000"/>
                  </a:solidFill>
                  <a:latin typeface="Comic Sans MS" pitchFamily="66" charset="0"/>
                </a:defRPr>
              </a:lvl6pPr>
              <a:lvl7pPr marL="2971800" indent="-228600" eaLnBrk="0" fontAlgn="base" hangingPunct="0">
                <a:spcBef>
                  <a:spcPct val="0"/>
                </a:spcBef>
                <a:spcAft>
                  <a:spcPct val="0"/>
                </a:spcAft>
                <a:defRPr sz="2000">
                  <a:solidFill>
                    <a:srgbClr val="000000"/>
                  </a:solidFill>
                  <a:latin typeface="Comic Sans MS" pitchFamily="66" charset="0"/>
                </a:defRPr>
              </a:lvl7pPr>
              <a:lvl8pPr marL="3429000" indent="-228600" eaLnBrk="0" fontAlgn="base" hangingPunct="0">
                <a:spcBef>
                  <a:spcPct val="0"/>
                </a:spcBef>
                <a:spcAft>
                  <a:spcPct val="0"/>
                </a:spcAft>
                <a:defRPr sz="2000">
                  <a:solidFill>
                    <a:srgbClr val="000000"/>
                  </a:solidFill>
                  <a:latin typeface="Comic Sans MS" pitchFamily="66" charset="0"/>
                </a:defRPr>
              </a:lvl8pPr>
              <a:lvl9pPr marL="3886200" indent="-228600" eaLnBrk="0" fontAlgn="base" hangingPunct="0">
                <a:spcBef>
                  <a:spcPct val="0"/>
                </a:spcBef>
                <a:spcAft>
                  <a:spcPct val="0"/>
                </a:spcAft>
                <a:defRPr sz="2000">
                  <a:solidFill>
                    <a:srgbClr val="000000"/>
                  </a:solidFill>
                  <a:latin typeface="Comic Sans MS" pitchFamily="66" charset="0"/>
                </a:defRPr>
              </a:lvl9pPr>
            </a:lstStyle>
            <a:p>
              <a:pPr eaLnBrk="1" hangingPunct="1">
                <a:defRPr/>
              </a:pPr>
              <a:endParaRPr lang="en-US" altLang="en-US" smtClean="0"/>
            </a:p>
          </p:txBody>
        </p:sp>
        <p:sp>
          <p:nvSpPr>
            <p:cNvPr id="1034"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5" name="Group 59"/>
            <p:cNvGrpSpPr>
              <a:grpSpLocks/>
            </p:cNvGrpSpPr>
            <p:nvPr/>
          </p:nvGrpSpPr>
          <p:grpSpPr bwMode="auto">
            <a:xfrm>
              <a:off x="261" y="892"/>
              <a:ext cx="1124" cy="1464"/>
              <a:chOff x="96" y="916"/>
              <a:chExt cx="2208" cy="2876"/>
            </a:xfrm>
          </p:grpSpPr>
          <p:sp>
            <p:nvSpPr>
              <p:cNvPr id="1036"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Arc 62"/>
              <p:cNvSpPr>
                <a:spLocks/>
              </p:cNvSpPr>
              <p:nvPr/>
            </p:nvSpPr>
            <p:spPr bwMode="ltGray">
              <a:xfrm flipH="1">
                <a:off x="217" y="916"/>
                <a:ext cx="239" cy="239"/>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2" name="Rectangle 6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1"/>
                </a:solidFill>
                <a:latin typeface="+mn-lt"/>
              </a:defRPr>
            </a:lvl1pPr>
          </a:lstStyle>
          <a:p>
            <a:pPr>
              <a:defRPr/>
            </a:pPr>
            <a:r>
              <a:rPr lang="en-US" altLang="en-US" smtClean="0"/>
              <a:t>9 March 2021</a:t>
            </a:r>
            <a:endParaRPr lang="en-US" altLang="en-US"/>
          </a:p>
        </p:txBody>
      </p:sp>
      <p:sp>
        <p:nvSpPr>
          <p:cNvPr id="1093" name="Rectangle 6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1"/>
                </a:solidFill>
                <a:latin typeface="+mn-lt"/>
              </a:defRPr>
            </a:lvl1pPr>
          </a:lstStyle>
          <a:p>
            <a:pPr>
              <a:defRPr/>
            </a:pPr>
            <a:r>
              <a:rPr lang="en-US" altLang="en-US"/>
              <a:t>J. Rutherfoord</a:t>
            </a:r>
          </a:p>
        </p:txBody>
      </p:sp>
      <p:sp>
        <p:nvSpPr>
          <p:cNvPr id="1094" name="Rectangle 7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1"/>
                </a:solidFill>
                <a:latin typeface="+mn-lt"/>
              </a:defRPr>
            </a:lvl1pPr>
          </a:lstStyle>
          <a:p>
            <a:pPr>
              <a:defRPr/>
            </a:pPr>
            <a:fld id="{F97716CB-1DF1-48CE-B35B-F06E89E3B2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06"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309" y="814814"/>
            <a:ext cx="7948942" cy="1900734"/>
          </a:xfrm>
        </p:spPr>
        <p:txBody>
          <a:bodyPr/>
          <a:lstStyle/>
          <a:p>
            <a:r>
              <a:rPr lang="en-US" sz="4000" dirty="0" smtClean="0"/>
              <a:t>The </a:t>
            </a:r>
            <a:r>
              <a:rPr lang="en-US" sz="4000" dirty="0" err="1" smtClean="0"/>
              <a:t>FCalPulse</a:t>
            </a:r>
            <a:r>
              <a:rPr lang="en-US" sz="4000" dirty="0" smtClean="0"/>
              <a:t> R&amp;D Project -     Liquid Argon Calorimetry at           a High Luminosity Collider</a:t>
            </a:r>
            <a:endParaRPr lang="en-US" sz="4000" dirty="0"/>
          </a:p>
        </p:txBody>
      </p:sp>
      <p:sp>
        <p:nvSpPr>
          <p:cNvPr id="3" name="Subtitle 2"/>
          <p:cNvSpPr>
            <a:spLocks noGrp="1"/>
          </p:cNvSpPr>
          <p:nvPr>
            <p:ph type="subTitle" idx="1"/>
          </p:nvPr>
        </p:nvSpPr>
        <p:spPr>
          <a:xfrm>
            <a:off x="990600" y="4108679"/>
            <a:ext cx="3769936" cy="1216402"/>
          </a:xfrm>
        </p:spPr>
        <p:txBody>
          <a:bodyPr/>
          <a:lstStyle/>
          <a:p>
            <a:pPr algn="ctr"/>
            <a:r>
              <a:rPr lang="en-US" dirty="0" err="1" smtClean="0"/>
              <a:t>J.Rutherfoord</a:t>
            </a:r>
            <a:endParaRPr lang="en-US" dirty="0" smtClean="0"/>
          </a:p>
          <a:p>
            <a:pPr algn="ctr"/>
            <a:r>
              <a:rPr lang="en-US" dirty="0"/>
              <a:t>9</a:t>
            </a:r>
            <a:r>
              <a:rPr lang="en-US" dirty="0" smtClean="0"/>
              <a:t> March 2021</a:t>
            </a:r>
            <a:endParaRPr lang="en-US" dirty="0"/>
          </a:p>
        </p:txBody>
      </p:sp>
      <p:sp>
        <p:nvSpPr>
          <p:cNvPr id="4" name="TextBox 1"/>
          <p:cNvSpPr txBox="1">
            <a:spLocks noChangeArrowheads="1"/>
          </p:cNvSpPr>
          <p:nvPr/>
        </p:nvSpPr>
        <p:spPr bwMode="auto">
          <a:xfrm>
            <a:off x="7578725" y="5999163"/>
            <a:ext cx="817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10000"/>
              <a:buFont typeface="Wingdings" pitchFamily="2" charset="2"/>
              <a:buBlip>
                <a:blip r:embed="rId2"/>
              </a:buBlip>
              <a:defRPr sz="3200">
                <a:solidFill>
                  <a:schemeClr val="tx1"/>
                </a:solidFill>
                <a:latin typeface="Tahoma" pitchFamily="34" charset="0"/>
              </a:defRPr>
            </a:lvl1pPr>
            <a:lvl2pPr marL="742950" indent="-285750" eaLnBrk="0" hangingPunct="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000" dirty="0" smtClean="0">
                <a:solidFill>
                  <a:srgbClr val="000000"/>
                </a:solidFill>
                <a:latin typeface="Comic Sans MS" pitchFamily="66" charset="0"/>
              </a:rPr>
              <a:t>v1</a:t>
            </a:r>
            <a:endParaRPr lang="en-US" altLang="en-US" sz="2000" dirty="0">
              <a:solidFill>
                <a:srgbClr val="000000"/>
              </a:solidFill>
              <a:latin typeface="Comic Sans MS"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363" y="3362459"/>
            <a:ext cx="2386448" cy="2324770"/>
          </a:xfrm>
          <a:prstGeom prst="rect">
            <a:avLst/>
          </a:prstGeom>
        </p:spPr>
      </p:pic>
    </p:spTree>
    <p:extLst>
      <p:ext uri="{BB962C8B-B14F-4D97-AF65-F5344CB8AC3E}">
        <p14:creationId xmlns:p14="http://schemas.microsoft.com/office/powerpoint/2010/main" val="1352465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35525"/>
          </a:xfrm>
        </p:spPr>
        <p:txBody>
          <a:bodyPr/>
          <a:lstStyle/>
          <a:p>
            <a:r>
              <a:rPr lang="en-US" dirty="0" smtClean="0"/>
              <a:t>What’s not known</a:t>
            </a:r>
            <a:endParaRPr lang="en-US" dirty="0"/>
          </a:p>
        </p:txBody>
      </p:sp>
      <p:sp>
        <p:nvSpPr>
          <p:cNvPr id="3" name="Content Placeholder 2"/>
          <p:cNvSpPr>
            <a:spLocks noGrp="1"/>
          </p:cNvSpPr>
          <p:nvPr>
            <p:ph idx="1"/>
          </p:nvPr>
        </p:nvSpPr>
        <p:spPr>
          <a:xfrm>
            <a:off x="609599" y="1511929"/>
            <a:ext cx="8253743" cy="4507871"/>
          </a:xfrm>
        </p:spPr>
        <p:txBody>
          <a:bodyPr/>
          <a:lstStyle/>
          <a:p>
            <a:r>
              <a:rPr lang="en-US" dirty="0" smtClean="0"/>
              <a:t>We know that, at high ionization rates, the energy calibration depends on this rate.  But, at a fixed ionization rate, is the pulse still linearly proportional to the energy deposit?</a:t>
            </a:r>
          </a:p>
          <a:p>
            <a:r>
              <a:rPr lang="en-US" dirty="0" smtClean="0"/>
              <a:t>Bulk recombination rate at relevant E-field</a:t>
            </a:r>
          </a:p>
          <a:p>
            <a:r>
              <a:rPr lang="en-US" dirty="0" smtClean="0"/>
              <a:t>Effect of Oxygen contamination</a:t>
            </a:r>
          </a:p>
          <a:p>
            <a:r>
              <a:rPr lang="en-US" dirty="0" smtClean="0"/>
              <a:t>Are there plasma instabilities</a:t>
            </a:r>
            <a:endParaRPr lang="en-US" dirty="0"/>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10</a:t>
            </a:fld>
            <a:endParaRPr lang="en-US" altLang="en-US"/>
          </a:p>
        </p:txBody>
      </p:sp>
    </p:spTree>
    <p:extLst>
      <p:ext uri="{BB962C8B-B14F-4D97-AF65-F5344CB8AC3E}">
        <p14:creationId xmlns:p14="http://schemas.microsoft.com/office/powerpoint/2010/main" val="416633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534"/>
            <a:ext cx="7772400" cy="1297663"/>
          </a:xfrm>
        </p:spPr>
        <p:txBody>
          <a:bodyPr/>
          <a:lstStyle/>
          <a:p>
            <a:pPr algn="ctr"/>
            <a:r>
              <a:rPr lang="en-US" dirty="0" smtClean="0"/>
              <a:t>The Passage of High Energy  e</a:t>
            </a:r>
            <a:r>
              <a:rPr lang="en-US" baseline="30000" dirty="0" smtClean="0"/>
              <a:t>-</a:t>
            </a:r>
            <a:r>
              <a:rPr lang="en-US" dirty="0" smtClean="0"/>
              <a:t>, e</a:t>
            </a:r>
            <a:r>
              <a:rPr lang="en-US" baseline="30000" dirty="0" smtClean="0"/>
              <a:t>+</a:t>
            </a:r>
            <a:r>
              <a:rPr lang="en-US" dirty="0" smtClean="0"/>
              <a:t>, and </a:t>
            </a:r>
            <a:r>
              <a:rPr lang="en-US" dirty="0" smtClean="0">
                <a:sym typeface="Symbol" panose="05050102010706020507" pitchFamily="18" charset="2"/>
              </a:rPr>
              <a:t> Through Matter</a:t>
            </a:r>
            <a:endParaRPr lang="en-US" dirty="0"/>
          </a:p>
        </p:txBody>
      </p:sp>
      <p:sp>
        <p:nvSpPr>
          <p:cNvPr id="3" name="Content Placeholder 2"/>
          <p:cNvSpPr>
            <a:spLocks noGrp="1"/>
          </p:cNvSpPr>
          <p:nvPr>
            <p:ph idx="1"/>
          </p:nvPr>
        </p:nvSpPr>
        <p:spPr>
          <a:xfrm>
            <a:off x="838200" y="1557197"/>
            <a:ext cx="7772400" cy="4462603"/>
          </a:xfrm>
        </p:spPr>
        <p:txBody>
          <a:bodyPr/>
          <a:lstStyle/>
          <a:p>
            <a:r>
              <a:rPr lang="en-US" dirty="0" smtClean="0"/>
              <a:t>Processes</a:t>
            </a:r>
          </a:p>
          <a:p>
            <a:pPr lvl="1"/>
            <a:r>
              <a:rPr lang="en-US" dirty="0">
                <a:sym typeface="Symbol" panose="05050102010706020507" pitchFamily="18" charset="2"/>
              </a:rPr>
              <a:t>Ionization e</a:t>
            </a:r>
            <a:r>
              <a:rPr lang="en-US" baseline="30000" dirty="0">
                <a:sym typeface="Symbol" panose="05050102010706020507" pitchFamily="18" charset="2"/>
              </a:rPr>
              <a:t> </a:t>
            </a:r>
            <a:r>
              <a:rPr lang="en-US" dirty="0">
                <a:sym typeface="Symbol" panose="05050102010706020507" pitchFamily="18" charset="2"/>
              </a:rPr>
              <a:t> + </a:t>
            </a:r>
            <a:r>
              <a:rPr lang="en-US" dirty="0" smtClean="0">
                <a:sym typeface="Symbol" panose="05050102010706020507" pitchFamily="18" charset="2"/>
              </a:rPr>
              <a:t>(</a:t>
            </a:r>
            <a:r>
              <a:rPr lang="en-US" dirty="0" err="1" smtClean="0">
                <a:sym typeface="Symbol" panose="05050102010706020507" pitchFamily="18" charset="2"/>
              </a:rPr>
              <a:t>Ar</a:t>
            </a:r>
            <a:r>
              <a:rPr lang="en-US" dirty="0" smtClean="0">
                <a:sym typeface="Symbol" panose="05050102010706020507" pitchFamily="18" charset="2"/>
              </a:rPr>
              <a:t>) </a:t>
            </a:r>
            <a:r>
              <a:rPr lang="en-US" dirty="0">
                <a:sym typeface="Symbol" panose="05050102010706020507" pitchFamily="18" charset="2"/>
              </a:rPr>
              <a:t> e</a:t>
            </a:r>
            <a:r>
              <a:rPr lang="en-US" baseline="30000" dirty="0">
                <a:sym typeface="Symbol" panose="05050102010706020507" pitchFamily="18" charset="2"/>
              </a:rPr>
              <a:t> </a:t>
            </a:r>
            <a:r>
              <a:rPr lang="en-US" dirty="0">
                <a:sym typeface="Symbol" panose="05050102010706020507" pitchFamily="18" charset="2"/>
              </a:rPr>
              <a:t> + </a:t>
            </a:r>
            <a:r>
              <a:rPr lang="en-US" dirty="0" smtClean="0">
                <a:sym typeface="Symbol" panose="05050102010706020507" pitchFamily="18" charset="2"/>
              </a:rPr>
              <a:t>(</a:t>
            </a:r>
            <a:r>
              <a:rPr lang="en-US" dirty="0" err="1" smtClean="0">
                <a:sym typeface="Symbol" panose="05050102010706020507" pitchFamily="18" charset="2"/>
              </a:rPr>
              <a:t>Ar</a:t>
            </a:r>
            <a:r>
              <a:rPr lang="en-US" baseline="30000" dirty="0" smtClean="0">
                <a:sym typeface="Symbol" panose="05050102010706020507" pitchFamily="18" charset="2"/>
              </a:rPr>
              <a:t>+</a:t>
            </a:r>
            <a:r>
              <a:rPr lang="en-US" dirty="0" smtClean="0">
                <a:sym typeface="Symbol" panose="05050102010706020507" pitchFamily="18" charset="2"/>
              </a:rPr>
              <a:t> + e</a:t>
            </a:r>
            <a:r>
              <a:rPr lang="en-US" baseline="30000" dirty="0" smtClean="0">
                <a:sym typeface="Symbol" panose="05050102010706020507" pitchFamily="18" charset="2"/>
              </a:rPr>
              <a:t>-</a:t>
            </a:r>
            <a:r>
              <a:rPr lang="en-US" dirty="0" smtClean="0">
                <a:sym typeface="Symbol" panose="05050102010706020507" pitchFamily="18" charset="2"/>
              </a:rPr>
              <a:t>)</a:t>
            </a:r>
          </a:p>
          <a:p>
            <a:pPr lvl="2"/>
            <a:r>
              <a:rPr lang="en-US" dirty="0" smtClean="0">
                <a:sym typeface="Symbol" panose="05050102010706020507" pitchFamily="18" charset="2"/>
              </a:rPr>
              <a:t>Delta rays</a:t>
            </a:r>
          </a:p>
          <a:p>
            <a:pPr lvl="1"/>
            <a:r>
              <a:rPr lang="en-US" dirty="0" smtClean="0">
                <a:sym typeface="Symbol" panose="05050102010706020507" pitchFamily="18" charset="2"/>
              </a:rPr>
              <a:t>Excitation </a:t>
            </a:r>
            <a:r>
              <a:rPr lang="en-US" dirty="0">
                <a:sym typeface="Symbol" panose="05050102010706020507" pitchFamily="18" charset="2"/>
              </a:rPr>
              <a:t>e</a:t>
            </a:r>
            <a:r>
              <a:rPr lang="en-US" baseline="30000" dirty="0">
                <a:sym typeface="Symbol" panose="05050102010706020507" pitchFamily="18" charset="2"/>
              </a:rPr>
              <a:t> </a:t>
            </a:r>
            <a:r>
              <a:rPr lang="en-US" dirty="0">
                <a:sym typeface="Symbol" panose="05050102010706020507" pitchFamily="18" charset="2"/>
              </a:rPr>
              <a:t> + </a:t>
            </a:r>
            <a:r>
              <a:rPr lang="en-US" dirty="0" err="1">
                <a:sym typeface="Symbol" panose="05050102010706020507" pitchFamily="18" charset="2"/>
              </a:rPr>
              <a:t>Ar</a:t>
            </a:r>
            <a:r>
              <a:rPr lang="en-US" dirty="0">
                <a:sym typeface="Symbol" panose="05050102010706020507" pitchFamily="18" charset="2"/>
              </a:rPr>
              <a:t>  e</a:t>
            </a:r>
            <a:r>
              <a:rPr lang="en-US" baseline="30000" dirty="0">
                <a:sym typeface="Symbol" panose="05050102010706020507" pitchFamily="18" charset="2"/>
              </a:rPr>
              <a:t> </a:t>
            </a:r>
            <a:r>
              <a:rPr lang="en-US" dirty="0">
                <a:sym typeface="Symbol" panose="05050102010706020507" pitchFamily="18" charset="2"/>
              </a:rPr>
              <a:t> + </a:t>
            </a:r>
            <a:r>
              <a:rPr lang="en-US" dirty="0" err="1" smtClean="0">
                <a:sym typeface="Symbol" panose="05050102010706020507" pitchFamily="18" charset="2"/>
              </a:rPr>
              <a:t>Ar</a:t>
            </a:r>
            <a:r>
              <a:rPr lang="en-US" baseline="30000" dirty="0" smtClean="0">
                <a:sym typeface="Symbol" panose="05050102010706020507" pitchFamily="18" charset="2"/>
              </a:rPr>
              <a:t>*</a:t>
            </a:r>
            <a:endParaRPr lang="en-US" dirty="0">
              <a:sym typeface="Symbol" panose="05050102010706020507" pitchFamily="18" charset="2"/>
            </a:endParaRPr>
          </a:p>
          <a:p>
            <a:pPr lvl="1"/>
            <a:endParaRPr lang="en-US" dirty="0">
              <a:sym typeface="Symbol" panose="05050102010706020507" pitchFamily="18" charset="2"/>
            </a:endParaRPr>
          </a:p>
          <a:p>
            <a:pPr lvl="1"/>
            <a:r>
              <a:rPr lang="en-US" dirty="0" smtClean="0"/>
              <a:t>Bremsstrahlung   (e</a:t>
            </a:r>
            <a:r>
              <a:rPr lang="en-US" baseline="30000" dirty="0" smtClean="0">
                <a:sym typeface="Symbol" panose="05050102010706020507" pitchFamily="18" charset="2"/>
              </a:rPr>
              <a:t></a:t>
            </a:r>
            <a:r>
              <a:rPr lang="en-US" dirty="0" smtClean="0"/>
              <a:t>) + A </a:t>
            </a:r>
            <a:r>
              <a:rPr lang="en-US" dirty="0" smtClean="0">
                <a:sym typeface="Symbol" panose="05050102010706020507" pitchFamily="18" charset="2"/>
              </a:rPr>
              <a:t> (e</a:t>
            </a:r>
            <a:r>
              <a:rPr lang="en-US" baseline="30000" dirty="0" smtClean="0">
                <a:sym typeface="Symbol" panose="05050102010706020507" pitchFamily="18" charset="2"/>
              </a:rPr>
              <a:t></a:t>
            </a:r>
            <a:r>
              <a:rPr lang="en-US" dirty="0" smtClean="0">
                <a:sym typeface="Symbol" panose="05050102010706020507" pitchFamily="18" charset="2"/>
              </a:rPr>
              <a:t> + ) + A</a:t>
            </a:r>
          </a:p>
          <a:p>
            <a:pPr lvl="1"/>
            <a:r>
              <a:rPr lang="en-US" dirty="0" smtClean="0">
                <a:sym typeface="Symbol" panose="05050102010706020507" pitchFamily="18" charset="2"/>
              </a:rPr>
              <a:t>Pair Production () </a:t>
            </a:r>
            <a:r>
              <a:rPr lang="en-US" dirty="0">
                <a:sym typeface="Symbol" panose="05050102010706020507" pitchFamily="18" charset="2"/>
              </a:rPr>
              <a:t>+ </a:t>
            </a:r>
            <a:r>
              <a:rPr lang="en-US" dirty="0" smtClean="0">
                <a:sym typeface="Symbol" panose="05050102010706020507" pitchFamily="18" charset="2"/>
              </a:rPr>
              <a:t>A  (e</a:t>
            </a:r>
            <a:r>
              <a:rPr lang="en-US" baseline="30000" dirty="0" smtClean="0">
                <a:sym typeface="Symbol" panose="05050102010706020507" pitchFamily="18" charset="2"/>
              </a:rPr>
              <a:t>+</a:t>
            </a:r>
            <a:r>
              <a:rPr lang="en-US" dirty="0" smtClean="0">
                <a:sym typeface="Symbol" panose="05050102010706020507" pitchFamily="18" charset="2"/>
              </a:rPr>
              <a:t> + e</a:t>
            </a:r>
            <a:r>
              <a:rPr lang="en-US" baseline="30000" dirty="0" smtClean="0">
                <a:sym typeface="Symbol" panose="05050102010706020507" pitchFamily="18" charset="2"/>
              </a:rPr>
              <a:t>-</a:t>
            </a:r>
            <a:r>
              <a:rPr lang="en-US" dirty="0" smtClean="0">
                <a:sym typeface="Symbol" panose="05050102010706020507" pitchFamily="18" charset="2"/>
              </a:rPr>
              <a:t>) + A</a:t>
            </a:r>
          </a:p>
          <a:p>
            <a:r>
              <a:rPr lang="en-US" dirty="0" smtClean="0">
                <a:sym typeface="Symbol" panose="05050102010706020507" pitchFamily="18" charset="2"/>
              </a:rPr>
              <a:t>Energy loss and energy deposit</a:t>
            </a:r>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11</a:t>
            </a:fld>
            <a:endParaRPr lang="en-US" altLang="en-US"/>
          </a:p>
        </p:txBody>
      </p:sp>
    </p:spTree>
    <p:extLst>
      <p:ext uri="{BB962C8B-B14F-4D97-AF65-F5344CB8AC3E}">
        <p14:creationId xmlns:p14="http://schemas.microsoft.com/office/powerpoint/2010/main" val="908310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99311"/>
          </a:xfrm>
        </p:spPr>
        <p:txBody>
          <a:bodyPr/>
          <a:lstStyle/>
          <a:p>
            <a:r>
              <a:rPr lang="en-US" dirty="0" smtClean="0"/>
              <a:t>FCal1 front face unit cells</a:t>
            </a:r>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12</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63" y="1455466"/>
            <a:ext cx="6340127" cy="4883611"/>
          </a:xfrm>
          <a:prstGeom prst="rect">
            <a:avLst/>
          </a:prstGeom>
        </p:spPr>
      </p:pic>
      <p:sp>
        <p:nvSpPr>
          <p:cNvPr id="7" name="TextBox 6"/>
          <p:cNvSpPr txBox="1"/>
          <p:nvPr/>
        </p:nvSpPr>
        <p:spPr>
          <a:xfrm>
            <a:off x="6826317" y="2381054"/>
            <a:ext cx="2218095" cy="3170099"/>
          </a:xfrm>
          <a:prstGeom prst="rect">
            <a:avLst/>
          </a:prstGeom>
          <a:noFill/>
        </p:spPr>
        <p:txBody>
          <a:bodyPr wrap="square" rtlCol="0">
            <a:spAutoFit/>
          </a:bodyPr>
          <a:lstStyle/>
          <a:p>
            <a:r>
              <a:rPr lang="en-US" dirty="0" smtClean="0">
                <a:sym typeface="Symbol" panose="05050102010706020507" pitchFamily="18" charset="2"/>
              </a:rPr>
              <a:t></a:t>
            </a:r>
            <a:r>
              <a:rPr lang="en-US" dirty="0" smtClean="0"/>
              <a:t>Solid Cu matrix</a:t>
            </a:r>
          </a:p>
          <a:p>
            <a:r>
              <a:rPr lang="en-US" dirty="0" smtClean="0">
                <a:sym typeface="Symbol" panose="05050102010706020507" pitchFamily="18" charset="2"/>
              </a:rPr>
              <a:t></a:t>
            </a:r>
            <a:r>
              <a:rPr lang="en-US" dirty="0" smtClean="0"/>
              <a:t>Solid Cu rods</a:t>
            </a:r>
          </a:p>
          <a:p>
            <a:r>
              <a:rPr lang="en-US" dirty="0" smtClean="0">
                <a:sym typeface="Symbol" panose="05050102010706020507" pitchFamily="18" charset="2"/>
              </a:rPr>
              <a:t></a:t>
            </a:r>
            <a:r>
              <a:rPr lang="en-US" dirty="0" smtClean="0"/>
              <a:t>Cu tubes</a:t>
            </a:r>
          </a:p>
          <a:p>
            <a:r>
              <a:rPr lang="en-US" dirty="0" smtClean="0">
                <a:sym typeface="Symbol" panose="05050102010706020507" pitchFamily="18" charset="2"/>
              </a:rPr>
              <a:t></a:t>
            </a:r>
            <a:r>
              <a:rPr lang="en-US" dirty="0" smtClean="0"/>
              <a:t>Insulating PEEK fiber</a:t>
            </a:r>
          </a:p>
          <a:p>
            <a:r>
              <a:rPr lang="en-US" dirty="0" smtClean="0">
                <a:sym typeface="Symbol" panose="05050102010706020507" pitchFamily="18" charset="2"/>
              </a:rPr>
              <a:t></a:t>
            </a:r>
            <a:r>
              <a:rPr lang="en-US" dirty="0" err="1" smtClean="0"/>
              <a:t>LAr</a:t>
            </a:r>
            <a:r>
              <a:rPr lang="en-US" dirty="0" smtClean="0"/>
              <a:t> gap between rod and tube</a:t>
            </a:r>
          </a:p>
          <a:p>
            <a:r>
              <a:rPr lang="en-US" dirty="0" smtClean="0">
                <a:sym typeface="Symbol" panose="05050102010706020507" pitchFamily="18" charset="2"/>
              </a:rPr>
              <a:t>Imaginary lines demark unit cells</a:t>
            </a:r>
            <a:endParaRPr lang="en-US" dirty="0" smtClean="0"/>
          </a:p>
        </p:txBody>
      </p:sp>
    </p:spTree>
    <p:extLst>
      <p:ext uri="{BB962C8B-B14F-4D97-AF65-F5344CB8AC3E}">
        <p14:creationId xmlns:p14="http://schemas.microsoft.com/office/powerpoint/2010/main" val="3773778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13</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76" y="288144"/>
            <a:ext cx="7170345" cy="6067215"/>
          </a:xfrm>
          <a:prstGeom prst="rect">
            <a:avLst/>
          </a:prstGeom>
        </p:spPr>
      </p:pic>
    </p:spTree>
    <p:extLst>
      <p:ext uri="{BB962C8B-B14F-4D97-AF65-F5344CB8AC3E}">
        <p14:creationId xmlns:p14="http://schemas.microsoft.com/office/powerpoint/2010/main" val="129564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752"/>
            <a:ext cx="7772400" cy="706771"/>
          </a:xfrm>
        </p:spPr>
        <p:txBody>
          <a:bodyPr/>
          <a:lstStyle/>
          <a:p>
            <a:pPr algn="ctr"/>
            <a:r>
              <a:rPr lang="en-US" dirty="0" smtClean="0"/>
              <a:t>Worst ionization rates</a:t>
            </a:r>
            <a:endParaRPr lang="en-US" dirty="0"/>
          </a:p>
        </p:txBody>
      </p:sp>
      <p:sp>
        <p:nvSpPr>
          <p:cNvPr id="3" name="Date Placeholder 2"/>
          <p:cNvSpPr>
            <a:spLocks noGrp="1"/>
          </p:cNvSpPr>
          <p:nvPr>
            <p:ph type="dt" sz="half" idx="10"/>
          </p:nvPr>
        </p:nvSpPr>
        <p:spPr/>
        <p:txBody>
          <a:bodyPr/>
          <a:lstStyle/>
          <a:p>
            <a:pPr>
              <a:defRPr/>
            </a:pPr>
            <a:r>
              <a:rPr lang="en-US" altLang="en-US" smtClean="0"/>
              <a:t>15 June 2020</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14</a:t>
            </a:fld>
            <a:endParaRPr lang="en-US" alt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175" y="3327864"/>
            <a:ext cx="8129450" cy="2589270"/>
          </a:xfrm>
          <a:prstGeom prst="rect">
            <a:avLst/>
          </a:prstGeom>
        </p:spPr>
      </p:pic>
      <p:sp>
        <p:nvSpPr>
          <p:cNvPr id="7" name="TextBox 6"/>
          <p:cNvSpPr txBox="1"/>
          <p:nvPr/>
        </p:nvSpPr>
        <p:spPr>
          <a:xfrm>
            <a:off x="325926" y="5038948"/>
            <a:ext cx="1964602" cy="1015663"/>
          </a:xfrm>
          <a:prstGeom prst="rect">
            <a:avLst/>
          </a:prstGeom>
          <a:noFill/>
        </p:spPr>
        <p:txBody>
          <a:bodyPr wrap="square" rtlCol="0">
            <a:spAutoFit/>
          </a:bodyPr>
          <a:lstStyle/>
          <a:p>
            <a:r>
              <a:rPr lang="en-US" dirty="0" smtClean="0"/>
              <a:t>Electrode segment at EM shower max</a:t>
            </a:r>
            <a:endParaRPr lang="en-US" dirty="0"/>
          </a:p>
        </p:txBody>
      </p:sp>
      <p:cxnSp>
        <p:nvCxnSpPr>
          <p:cNvPr id="9" name="Straight Arrow Connector 8"/>
          <p:cNvCxnSpPr/>
          <p:nvPr/>
        </p:nvCxnSpPr>
        <p:spPr bwMode="auto">
          <a:xfrm flipV="1">
            <a:off x="1846907" y="4676809"/>
            <a:ext cx="660903" cy="525101"/>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fcalfrontclose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75" y="970652"/>
            <a:ext cx="2615525" cy="22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6546" y="987195"/>
            <a:ext cx="2853540" cy="2197997"/>
          </a:xfrm>
          <a:prstGeom prst="rect">
            <a:avLst/>
          </a:prstGeom>
        </p:spPr>
      </p:pic>
      <p:sp>
        <p:nvSpPr>
          <p:cNvPr id="6" name="TextBox 5"/>
          <p:cNvSpPr txBox="1"/>
          <p:nvPr/>
        </p:nvSpPr>
        <p:spPr>
          <a:xfrm>
            <a:off x="3481753" y="1116623"/>
            <a:ext cx="1688123" cy="1938992"/>
          </a:xfrm>
          <a:prstGeom prst="rect">
            <a:avLst/>
          </a:prstGeom>
          <a:noFill/>
        </p:spPr>
        <p:txBody>
          <a:bodyPr wrap="square" rtlCol="0">
            <a:spAutoFit/>
          </a:bodyPr>
          <a:lstStyle/>
          <a:p>
            <a:r>
              <a:rPr lang="en-US" dirty="0" smtClean="0"/>
              <a:t>Inner region of the front face of the ATLAS Forward Calorimeter</a:t>
            </a:r>
            <a:endParaRPr lang="en-US" dirty="0"/>
          </a:p>
        </p:txBody>
      </p:sp>
      <p:sp>
        <p:nvSpPr>
          <p:cNvPr id="11" name="TextBox 10"/>
          <p:cNvSpPr txBox="1"/>
          <p:nvPr/>
        </p:nvSpPr>
        <p:spPr>
          <a:xfrm>
            <a:off x="2057400" y="6054611"/>
            <a:ext cx="5389685" cy="400110"/>
          </a:xfrm>
          <a:prstGeom prst="rect">
            <a:avLst/>
          </a:prstGeom>
          <a:noFill/>
        </p:spPr>
        <p:txBody>
          <a:bodyPr wrap="square" rtlCol="0">
            <a:spAutoFit/>
          </a:bodyPr>
          <a:lstStyle/>
          <a:p>
            <a:r>
              <a:rPr lang="en-US" dirty="0" smtClean="0"/>
              <a:t>This is where the rates are at their worst</a:t>
            </a:r>
            <a:endParaRPr lang="en-US" dirty="0"/>
          </a:p>
        </p:txBody>
      </p:sp>
      <p:sp>
        <p:nvSpPr>
          <p:cNvPr id="12" name="TextBox 11"/>
          <p:cNvSpPr txBox="1"/>
          <p:nvPr/>
        </p:nvSpPr>
        <p:spPr>
          <a:xfrm>
            <a:off x="2083774" y="3195981"/>
            <a:ext cx="1397976" cy="276999"/>
          </a:xfrm>
          <a:prstGeom prst="rect">
            <a:avLst/>
          </a:prstGeom>
          <a:noFill/>
        </p:spPr>
        <p:txBody>
          <a:bodyPr wrap="square" rtlCol="0">
            <a:spAutoFit/>
          </a:bodyPr>
          <a:lstStyle/>
          <a:p>
            <a:r>
              <a:rPr lang="en-US" sz="1200" dirty="0" smtClean="0"/>
              <a:t>Moliere radius</a:t>
            </a:r>
            <a:endParaRPr lang="en-US" sz="1200" dirty="0"/>
          </a:p>
        </p:txBody>
      </p:sp>
    </p:spTree>
    <p:extLst>
      <p:ext uri="{BB962C8B-B14F-4D97-AF65-F5344CB8AC3E}">
        <p14:creationId xmlns:p14="http://schemas.microsoft.com/office/powerpoint/2010/main" val="975006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15</a:t>
            </a:fld>
            <a:endParaRPr lang="en-US" altLang="en-US"/>
          </a:p>
        </p:txBody>
      </p:sp>
      <p:grpSp>
        <p:nvGrpSpPr>
          <p:cNvPr id="8" name="Group 7"/>
          <p:cNvGrpSpPr/>
          <p:nvPr/>
        </p:nvGrpSpPr>
        <p:grpSpPr>
          <a:xfrm>
            <a:off x="0" y="2704505"/>
            <a:ext cx="9144000" cy="3603713"/>
            <a:chOff x="0" y="2948946"/>
            <a:chExt cx="9144000" cy="3603713"/>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8946"/>
              <a:ext cx="9144000" cy="36037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32" y="2988402"/>
              <a:ext cx="3861255" cy="573547"/>
            </a:xfrm>
            <a:prstGeom prst="rect">
              <a:avLst/>
            </a:prstGeom>
          </p:spPr>
        </p:pic>
      </p:grpSp>
    </p:spTree>
    <p:extLst>
      <p:ext uri="{BB962C8B-B14F-4D97-AF65-F5344CB8AC3E}">
        <p14:creationId xmlns:p14="http://schemas.microsoft.com/office/powerpoint/2010/main" val="274685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16</a:t>
            </a:fld>
            <a:endParaRPr lang="en-US" alt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99" y="0"/>
            <a:ext cx="7014801" cy="6858000"/>
          </a:xfrm>
          <a:prstGeom prst="rect">
            <a:avLst/>
          </a:prstGeom>
        </p:spPr>
      </p:pic>
    </p:spTree>
    <p:extLst>
      <p:ext uri="{BB962C8B-B14F-4D97-AF65-F5344CB8AC3E}">
        <p14:creationId xmlns:p14="http://schemas.microsoft.com/office/powerpoint/2010/main" val="24408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17</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5" y="263013"/>
            <a:ext cx="8878529" cy="6331974"/>
          </a:xfrm>
          <a:prstGeom prst="rect">
            <a:avLst/>
          </a:prstGeom>
        </p:spPr>
      </p:pic>
    </p:spTree>
    <p:extLst>
      <p:ext uri="{BB962C8B-B14F-4D97-AF65-F5344CB8AC3E}">
        <p14:creationId xmlns:p14="http://schemas.microsoft.com/office/powerpoint/2010/main" val="302003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18</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10" y="0"/>
            <a:ext cx="8877180" cy="6858000"/>
          </a:xfrm>
          <a:prstGeom prst="rect">
            <a:avLst/>
          </a:prstGeom>
        </p:spPr>
      </p:pic>
    </p:spTree>
    <p:extLst>
      <p:ext uri="{BB962C8B-B14F-4D97-AF65-F5344CB8AC3E}">
        <p14:creationId xmlns:p14="http://schemas.microsoft.com/office/powerpoint/2010/main" val="131269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19</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23688" y="1813875"/>
            <a:ext cx="1066800" cy="3230249"/>
          </a:xfrm>
          <a:prstGeom prst="rect">
            <a:avLst/>
          </a:prstGeom>
        </p:spPr>
      </p:pic>
    </p:spTree>
    <p:extLst>
      <p:ext uri="{BB962C8B-B14F-4D97-AF65-F5344CB8AC3E}">
        <p14:creationId xmlns:p14="http://schemas.microsoft.com/office/powerpoint/2010/main" val="67454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72150"/>
          </a:xfrm>
        </p:spPr>
        <p:txBody>
          <a:bodyPr/>
          <a:lstStyle/>
          <a:p>
            <a:r>
              <a:rPr lang="en-US" dirty="0" smtClean="0"/>
              <a:t>Outline</a:t>
            </a:r>
            <a:endParaRPr lang="en-US" dirty="0"/>
          </a:p>
        </p:txBody>
      </p:sp>
      <p:sp>
        <p:nvSpPr>
          <p:cNvPr id="3" name="Content Placeholder 2"/>
          <p:cNvSpPr>
            <a:spLocks noGrp="1"/>
          </p:cNvSpPr>
          <p:nvPr>
            <p:ph idx="1"/>
          </p:nvPr>
        </p:nvSpPr>
        <p:spPr>
          <a:xfrm>
            <a:off x="609600" y="1502875"/>
            <a:ext cx="8001000" cy="4516925"/>
          </a:xfrm>
        </p:spPr>
        <p:txBody>
          <a:bodyPr/>
          <a:lstStyle/>
          <a:p>
            <a:r>
              <a:rPr lang="en-US" dirty="0" smtClean="0"/>
              <a:t>The problem – Argon ion buildup</a:t>
            </a:r>
          </a:p>
          <a:p>
            <a:r>
              <a:rPr lang="en-US" dirty="0" smtClean="0"/>
              <a:t>The effect on the “triangle” pulse</a:t>
            </a:r>
          </a:p>
          <a:p>
            <a:r>
              <a:rPr lang="en-US" dirty="0" smtClean="0"/>
              <a:t>Which calorimeters are affected</a:t>
            </a:r>
          </a:p>
          <a:p>
            <a:r>
              <a:rPr lang="en-US" dirty="0" smtClean="0"/>
              <a:t>Measurements to date</a:t>
            </a:r>
          </a:p>
          <a:p>
            <a:r>
              <a:rPr lang="en-US" dirty="0" smtClean="0"/>
              <a:t>What’s not known yet</a:t>
            </a:r>
          </a:p>
          <a:p>
            <a:r>
              <a:rPr lang="en-US" dirty="0" smtClean="0"/>
              <a:t>The </a:t>
            </a:r>
            <a:r>
              <a:rPr lang="en-US" dirty="0" err="1" smtClean="0"/>
              <a:t>FCalPulse</a:t>
            </a:r>
            <a:r>
              <a:rPr lang="en-US" dirty="0" smtClean="0"/>
              <a:t> R&amp;D Project</a:t>
            </a:r>
          </a:p>
          <a:p>
            <a:pPr lvl="1"/>
            <a:r>
              <a:rPr lang="en-US" dirty="0" smtClean="0"/>
              <a:t>Virtues of this approach</a:t>
            </a:r>
            <a:endParaRPr lang="en-US" dirty="0"/>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2</a:t>
            </a:fld>
            <a:endParaRPr lang="en-US" altLang="en-US"/>
          </a:p>
        </p:txBody>
      </p:sp>
    </p:spTree>
    <p:extLst>
      <p:ext uri="{BB962C8B-B14F-4D97-AF65-F5344CB8AC3E}">
        <p14:creationId xmlns:p14="http://schemas.microsoft.com/office/powerpoint/2010/main" val="2987716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9760"/>
            <a:ext cx="9144000" cy="5141746"/>
          </a:xfrm>
          <a:prstGeom prst="rect">
            <a:avLst/>
          </a:prstGeom>
        </p:spPr>
      </p:pic>
      <p:sp>
        <p:nvSpPr>
          <p:cNvPr id="2" name="Title 1"/>
          <p:cNvSpPr>
            <a:spLocks noGrp="1"/>
          </p:cNvSpPr>
          <p:nvPr>
            <p:ph type="title"/>
          </p:nvPr>
        </p:nvSpPr>
        <p:spPr>
          <a:xfrm>
            <a:off x="609599" y="304800"/>
            <a:ext cx="8209085" cy="763509"/>
          </a:xfrm>
        </p:spPr>
        <p:txBody>
          <a:bodyPr/>
          <a:lstStyle/>
          <a:p>
            <a:r>
              <a:rPr lang="en-US" dirty="0" smtClean="0"/>
              <a:t>Electron beam enters from right</a:t>
            </a:r>
            <a:endParaRPr lang="en-US" dirty="0"/>
          </a:p>
        </p:txBody>
      </p:sp>
      <p:sp>
        <p:nvSpPr>
          <p:cNvPr id="3" name="Date Placeholder 2"/>
          <p:cNvSpPr>
            <a:spLocks noGrp="1"/>
          </p:cNvSpPr>
          <p:nvPr>
            <p:ph type="dt" sz="half" idx="10"/>
          </p:nvPr>
        </p:nvSpPr>
        <p:spPr/>
        <p:txBody>
          <a:bodyPr/>
          <a:lstStyle/>
          <a:p>
            <a:pPr>
              <a:defRPr/>
            </a:pPr>
            <a:r>
              <a:rPr lang="en-US" altLang="en-US" smtClean="0"/>
              <a:t>15 June 2020</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20</a:t>
            </a:fld>
            <a:endParaRPr lang="en-US" altLang="en-US"/>
          </a:p>
        </p:txBody>
      </p:sp>
      <p:sp>
        <p:nvSpPr>
          <p:cNvPr id="7" name="TextBox 6"/>
          <p:cNvSpPr txBox="1"/>
          <p:nvPr/>
        </p:nvSpPr>
        <p:spPr>
          <a:xfrm>
            <a:off x="5920705" y="1974984"/>
            <a:ext cx="2824681" cy="707886"/>
          </a:xfrm>
          <a:prstGeom prst="rect">
            <a:avLst/>
          </a:prstGeom>
          <a:noFill/>
        </p:spPr>
        <p:txBody>
          <a:bodyPr wrap="square" rtlCol="0">
            <a:spAutoFit/>
          </a:bodyPr>
          <a:lstStyle/>
          <a:p>
            <a:r>
              <a:rPr lang="en-US" dirty="0" smtClean="0"/>
              <a:t>Tungsten plate shower calorimeter</a:t>
            </a:r>
            <a:endParaRPr lang="en-US" dirty="0"/>
          </a:p>
        </p:txBody>
      </p:sp>
      <p:sp>
        <p:nvSpPr>
          <p:cNvPr id="8" name="TextBox 7"/>
          <p:cNvSpPr txBox="1"/>
          <p:nvPr/>
        </p:nvSpPr>
        <p:spPr>
          <a:xfrm>
            <a:off x="580604" y="1703025"/>
            <a:ext cx="1846907" cy="400110"/>
          </a:xfrm>
          <a:prstGeom prst="rect">
            <a:avLst/>
          </a:prstGeom>
          <a:noFill/>
        </p:spPr>
        <p:txBody>
          <a:bodyPr wrap="square" rtlCol="0">
            <a:spAutoFit/>
          </a:bodyPr>
          <a:lstStyle/>
          <a:p>
            <a:r>
              <a:rPr lang="en-US" dirty="0" smtClean="0"/>
              <a:t>Tail catcher</a:t>
            </a:r>
            <a:endParaRPr lang="en-US" dirty="0"/>
          </a:p>
        </p:txBody>
      </p:sp>
      <p:sp>
        <p:nvSpPr>
          <p:cNvPr id="9" name="TextBox 8"/>
          <p:cNvSpPr txBox="1"/>
          <p:nvPr/>
        </p:nvSpPr>
        <p:spPr>
          <a:xfrm rot="16589602" flipV="1">
            <a:off x="3112481" y="4128152"/>
            <a:ext cx="579422" cy="769441"/>
          </a:xfrm>
          <a:prstGeom prst="rect">
            <a:avLst/>
          </a:prstGeom>
          <a:noFill/>
        </p:spPr>
        <p:txBody>
          <a:bodyPr wrap="square" rtlCol="0">
            <a:spAutoFit/>
          </a:bodyPr>
          <a:lstStyle/>
          <a:p>
            <a:r>
              <a:rPr lang="en-US" sz="4400" dirty="0" smtClean="0">
                <a:sym typeface="Symbol" panose="05050102010706020507" pitchFamily="18" charset="2"/>
              </a:rPr>
              <a:t></a:t>
            </a:r>
            <a:endParaRPr lang="en-US" sz="4400" dirty="0"/>
          </a:p>
        </p:txBody>
      </p:sp>
      <p:cxnSp>
        <p:nvCxnSpPr>
          <p:cNvPr id="11" name="Straight Arrow Connector 10"/>
          <p:cNvCxnSpPr/>
          <p:nvPr/>
        </p:nvCxnSpPr>
        <p:spPr bwMode="auto">
          <a:xfrm flipV="1">
            <a:off x="3320713" y="4592716"/>
            <a:ext cx="9053" cy="814811"/>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811829" y="5473255"/>
            <a:ext cx="3087232" cy="707886"/>
          </a:xfrm>
          <a:prstGeom prst="rect">
            <a:avLst/>
          </a:prstGeom>
          <a:noFill/>
        </p:spPr>
        <p:txBody>
          <a:bodyPr wrap="square" rtlCol="0">
            <a:spAutoFit/>
          </a:bodyPr>
          <a:lstStyle/>
          <a:p>
            <a:r>
              <a:rPr lang="en-US" dirty="0" smtClean="0"/>
              <a:t>FCal1-style electrode with Sr-90 beta source</a:t>
            </a:r>
            <a:endParaRPr lang="en-US" dirty="0"/>
          </a:p>
        </p:txBody>
      </p:sp>
      <p:sp>
        <p:nvSpPr>
          <p:cNvPr id="13" name="TextBox 12"/>
          <p:cNvSpPr txBox="1"/>
          <p:nvPr/>
        </p:nvSpPr>
        <p:spPr>
          <a:xfrm>
            <a:off x="2826125" y="1686781"/>
            <a:ext cx="2534971" cy="707886"/>
          </a:xfrm>
          <a:prstGeom prst="rect">
            <a:avLst/>
          </a:prstGeom>
          <a:noFill/>
        </p:spPr>
        <p:txBody>
          <a:bodyPr wrap="square" rtlCol="0">
            <a:spAutoFit/>
          </a:bodyPr>
          <a:lstStyle/>
          <a:p>
            <a:r>
              <a:rPr lang="en-US" dirty="0" smtClean="0"/>
              <a:t>Electron shower reaches max here</a:t>
            </a:r>
            <a:endParaRPr lang="en-US" dirty="0"/>
          </a:p>
        </p:txBody>
      </p:sp>
    </p:spTree>
    <p:extLst>
      <p:ext uri="{BB962C8B-B14F-4D97-AF65-F5344CB8AC3E}">
        <p14:creationId xmlns:p14="http://schemas.microsoft.com/office/powerpoint/2010/main" val="4092824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718242"/>
          </a:xfrm>
        </p:spPr>
        <p:txBody>
          <a:bodyPr/>
          <a:lstStyle/>
          <a:p>
            <a:r>
              <a:rPr lang="en-US" dirty="0" smtClean="0"/>
              <a:t>Single 350 GeV e</a:t>
            </a:r>
            <a:r>
              <a:rPr lang="en-US" baseline="30000" dirty="0" smtClean="0"/>
              <a:t>-</a:t>
            </a:r>
            <a:r>
              <a:rPr lang="en-US" dirty="0" smtClean="0"/>
              <a:t> Shower</a:t>
            </a:r>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dirty="0"/>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21</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95" y="3802454"/>
            <a:ext cx="8637006" cy="24079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26833"/>
            <a:ext cx="9144000" cy="2375536"/>
          </a:xfrm>
          <a:prstGeom prst="rect">
            <a:avLst/>
          </a:prstGeom>
        </p:spPr>
      </p:pic>
    </p:spTree>
    <p:extLst>
      <p:ext uri="{BB962C8B-B14F-4D97-AF65-F5344CB8AC3E}">
        <p14:creationId xmlns:p14="http://schemas.microsoft.com/office/powerpoint/2010/main" val="492028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943600" cy="1198685"/>
          </a:xfrm>
        </p:spPr>
        <p:txBody>
          <a:bodyPr/>
          <a:lstStyle/>
          <a:p>
            <a:pPr algn="ctr"/>
            <a:r>
              <a:rPr lang="en-US" dirty="0" smtClean="0"/>
              <a:t>One electron shower in Rod/Tube </a:t>
            </a:r>
            <a:r>
              <a:rPr lang="en-US" dirty="0" err="1" smtClean="0"/>
              <a:t>LAr</a:t>
            </a:r>
            <a:r>
              <a:rPr lang="en-US" dirty="0" smtClean="0"/>
              <a:t> Gap</a:t>
            </a:r>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22</a:t>
            </a:fld>
            <a:endParaRPr lang="en-US" altLang="en-US"/>
          </a:p>
        </p:txBody>
      </p:sp>
      <p:pic>
        <p:nvPicPr>
          <p:cNvPr id="6" name="Picture 5" descr="Chart&#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685801" y="1776045"/>
            <a:ext cx="8194430" cy="4639408"/>
          </a:xfrm>
          <a:prstGeom prst="rect">
            <a:avLst/>
          </a:prstGeom>
        </p:spPr>
      </p:pic>
      <p:sp>
        <p:nvSpPr>
          <p:cNvPr id="7" name="TextBox 6"/>
          <p:cNvSpPr txBox="1"/>
          <p:nvPr/>
        </p:nvSpPr>
        <p:spPr>
          <a:xfrm>
            <a:off x="6726115" y="378069"/>
            <a:ext cx="2268416" cy="1323439"/>
          </a:xfrm>
          <a:prstGeom prst="rect">
            <a:avLst/>
          </a:prstGeom>
          <a:noFill/>
        </p:spPr>
        <p:txBody>
          <a:bodyPr wrap="square" rtlCol="0">
            <a:spAutoFit/>
          </a:bodyPr>
          <a:lstStyle/>
          <a:p>
            <a:r>
              <a:rPr lang="en-US" sz="1000" dirty="0" smtClean="0"/>
              <a:t>Shower particle tracks in the rod/tube </a:t>
            </a:r>
            <a:r>
              <a:rPr lang="en-US" sz="1000" dirty="0" err="1" smtClean="0"/>
              <a:t>LAr</a:t>
            </a:r>
            <a:r>
              <a:rPr lang="en-US" sz="1000" dirty="0" smtClean="0"/>
              <a:t> gap as seen in previous slide but blown up vertically and then translated vertically for easy viewing. Scale on left for upper gap, scale on right for lower gap.  From GEANT4 simulation.</a:t>
            </a:r>
            <a:endParaRPr lang="en-US" sz="1000" dirty="0"/>
          </a:p>
        </p:txBody>
      </p:sp>
    </p:spTree>
    <p:extLst>
      <p:ext uri="{BB962C8B-B14F-4D97-AF65-F5344CB8AC3E}">
        <p14:creationId xmlns:p14="http://schemas.microsoft.com/office/powerpoint/2010/main" val="2607430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253743" cy="1007952"/>
          </a:xfrm>
        </p:spPr>
        <p:txBody>
          <a:bodyPr/>
          <a:lstStyle/>
          <a:p>
            <a:r>
              <a:rPr lang="en-US" dirty="0" smtClean="0"/>
              <a:t>EM Shower development</a:t>
            </a:r>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23</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3797" y="1449324"/>
            <a:ext cx="7130775" cy="4870072"/>
          </a:xfrm>
          <a:prstGeom prst="rect">
            <a:avLst/>
          </a:prstGeom>
        </p:spPr>
      </p:pic>
    </p:spTree>
    <p:extLst>
      <p:ext uri="{BB962C8B-B14F-4D97-AF65-F5344CB8AC3E}">
        <p14:creationId xmlns:p14="http://schemas.microsoft.com/office/powerpoint/2010/main" val="2227477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Simulated pulse and noise</a:t>
            </a:r>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24</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1593"/>
            <a:ext cx="9144000" cy="3654814"/>
          </a:xfrm>
          <a:prstGeom prst="rect">
            <a:avLst/>
          </a:prstGeom>
        </p:spPr>
      </p:pic>
    </p:spTree>
    <p:extLst>
      <p:ext uri="{BB962C8B-B14F-4D97-AF65-F5344CB8AC3E}">
        <p14:creationId xmlns:p14="http://schemas.microsoft.com/office/powerpoint/2010/main" val="4045772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25</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66675"/>
            <a:ext cx="7391400" cy="6724650"/>
          </a:xfrm>
          <a:prstGeom prst="rect">
            <a:avLst/>
          </a:prstGeom>
        </p:spPr>
      </p:pic>
    </p:spTree>
    <p:extLst>
      <p:ext uri="{BB962C8B-B14F-4D97-AF65-F5344CB8AC3E}">
        <p14:creationId xmlns:p14="http://schemas.microsoft.com/office/powerpoint/2010/main" val="362641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26</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4299"/>
            <a:ext cx="9144000" cy="5929401"/>
          </a:xfrm>
          <a:prstGeom prst="rect">
            <a:avLst/>
          </a:prstGeom>
        </p:spPr>
      </p:pic>
    </p:spTree>
    <p:extLst>
      <p:ext uri="{BB962C8B-B14F-4D97-AF65-F5344CB8AC3E}">
        <p14:creationId xmlns:p14="http://schemas.microsoft.com/office/powerpoint/2010/main" val="120844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609600" y="1548143"/>
            <a:ext cx="8001000" cy="4471657"/>
          </a:xfrm>
        </p:spPr>
        <p:txBody>
          <a:bodyPr/>
          <a:lstStyle/>
          <a:p>
            <a:r>
              <a:rPr lang="en-US" dirty="0" smtClean="0"/>
              <a:t>Please see</a:t>
            </a:r>
          </a:p>
          <a:p>
            <a:pPr marL="0" indent="0">
              <a:buNone/>
            </a:pPr>
            <a:r>
              <a:rPr lang="en-US" dirty="0" smtClean="0"/>
              <a:t>“</a:t>
            </a:r>
            <a:r>
              <a:rPr lang="en-US" dirty="0" err="1" smtClean="0"/>
              <a:t>FCalPulse</a:t>
            </a:r>
            <a:r>
              <a:rPr lang="en-US" dirty="0" smtClean="0"/>
              <a:t> R&amp;D Project, Reconstructing the </a:t>
            </a:r>
            <a:r>
              <a:rPr lang="en-US" dirty="0" err="1" smtClean="0"/>
              <a:t>FCal</a:t>
            </a:r>
            <a:r>
              <a:rPr lang="en-US" dirty="0" smtClean="0"/>
              <a:t> Pulse in the HL-LHC Era”</a:t>
            </a:r>
          </a:p>
          <a:p>
            <a:pPr marL="0" indent="0">
              <a:buNone/>
            </a:pPr>
            <a:r>
              <a:rPr lang="en-US" dirty="0"/>
              <a:t>a</a:t>
            </a:r>
            <a:r>
              <a:rPr lang="en-US" dirty="0" smtClean="0"/>
              <a:t>t https://indico.cern.ch/event/927863</a:t>
            </a:r>
            <a:endParaRPr lang="en-US" dirty="0"/>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27</a:t>
            </a:fld>
            <a:endParaRPr lang="en-US" altLang="en-US"/>
          </a:p>
        </p:txBody>
      </p:sp>
    </p:spTree>
    <p:extLst>
      <p:ext uri="{BB962C8B-B14F-4D97-AF65-F5344CB8AC3E}">
        <p14:creationId xmlns:p14="http://schemas.microsoft.com/office/powerpoint/2010/main" val="3052680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781616"/>
          </a:xfrm>
        </p:spPr>
        <p:txBody>
          <a:bodyPr/>
          <a:lstStyle/>
          <a:p>
            <a:r>
              <a:rPr lang="en-US" dirty="0" smtClean="0"/>
              <a:t>Personnel shielding cut away</a:t>
            </a:r>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28</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793" y="1074323"/>
            <a:ext cx="4668716" cy="5381756"/>
          </a:xfrm>
          <a:prstGeom prst="rect">
            <a:avLst/>
          </a:prstGeom>
        </p:spPr>
      </p:pic>
    </p:spTree>
    <p:extLst>
      <p:ext uri="{BB962C8B-B14F-4D97-AF65-F5344CB8AC3E}">
        <p14:creationId xmlns:p14="http://schemas.microsoft.com/office/powerpoint/2010/main" val="739673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046"/>
            <a:ext cx="7772400" cy="961957"/>
          </a:xfrm>
        </p:spPr>
        <p:txBody>
          <a:bodyPr/>
          <a:lstStyle/>
          <a:p>
            <a:r>
              <a:rPr lang="en-US" dirty="0" smtClean="0"/>
              <a:t>Setup in CERN North Area</a:t>
            </a:r>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29</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69" y="1110003"/>
            <a:ext cx="7744109" cy="5247254"/>
          </a:xfrm>
          <a:prstGeom prst="rect">
            <a:avLst/>
          </a:prstGeom>
        </p:spPr>
      </p:pic>
    </p:spTree>
    <p:extLst>
      <p:ext uri="{BB962C8B-B14F-4D97-AF65-F5344CB8AC3E}">
        <p14:creationId xmlns:p14="http://schemas.microsoft.com/office/powerpoint/2010/main" val="2729084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08364"/>
          </a:xfrm>
        </p:spPr>
        <p:txBody>
          <a:bodyPr/>
          <a:lstStyle/>
          <a:p>
            <a:r>
              <a:rPr lang="en-US" dirty="0" smtClean="0"/>
              <a:t>Argon Ion Buildup</a:t>
            </a:r>
            <a:endParaRPr lang="en-US" dirty="0"/>
          </a:p>
        </p:txBody>
      </p:sp>
      <p:sp>
        <p:nvSpPr>
          <p:cNvPr id="3" name="Content Placeholder 2"/>
          <p:cNvSpPr>
            <a:spLocks noGrp="1"/>
          </p:cNvSpPr>
          <p:nvPr>
            <p:ph idx="1"/>
          </p:nvPr>
        </p:nvSpPr>
        <p:spPr>
          <a:xfrm>
            <a:off x="609599" y="1502875"/>
            <a:ext cx="8326171" cy="4516925"/>
          </a:xfrm>
        </p:spPr>
        <p:txBody>
          <a:bodyPr/>
          <a:lstStyle/>
          <a:p>
            <a:r>
              <a:rPr lang="en-US" dirty="0" smtClean="0"/>
              <a:t>Time for Argon ion to drift across the FCal1 gap</a:t>
            </a:r>
          </a:p>
          <a:p>
            <a:pPr lvl="1"/>
            <a:r>
              <a:rPr lang="en-US" dirty="0" smtClean="0"/>
              <a:t>T=3.6 </a:t>
            </a:r>
            <a:r>
              <a:rPr lang="en-US" dirty="0" err="1" smtClean="0"/>
              <a:t>ms</a:t>
            </a:r>
            <a:r>
              <a:rPr lang="en-US" dirty="0" smtClean="0"/>
              <a:t> at potential of 250 V</a:t>
            </a:r>
          </a:p>
          <a:p>
            <a:pPr lvl="1"/>
            <a:r>
              <a:rPr lang="en-US" dirty="0" smtClean="0"/>
              <a:t>T=17 </a:t>
            </a:r>
            <a:r>
              <a:rPr lang="en-US" dirty="0" err="1" smtClean="0"/>
              <a:t>ms</a:t>
            </a:r>
            <a:r>
              <a:rPr lang="en-US" dirty="0" smtClean="0"/>
              <a:t> at potential of 54 V</a:t>
            </a:r>
          </a:p>
          <a:p>
            <a:r>
              <a:rPr lang="en-US" dirty="0" smtClean="0"/>
              <a:t>When charge in the gap builds up to the charge on the electrode surfaces, the      E-field at the anode drops to “zero”.</a:t>
            </a:r>
          </a:p>
          <a:p>
            <a:r>
              <a:rPr lang="en-US" dirty="0" smtClean="0"/>
              <a:t>This happens at the </a:t>
            </a:r>
            <a:r>
              <a:rPr lang="en-US" i="1" dirty="0" smtClean="0"/>
              <a:t>Critical Ionization Rate</a:t>
            </a:r>
            <a:endParaRPr lang="en-US" i="1" dirty="0"/>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3</a:t>
            </a:fld>
            <a:endParaRPr lang="en-US" altLang="en-US" dirty="0"/>
          </a:p>
        </p:txBody>
      </p:sp>
    </p:spTree>
    <p:extLst>
      <p:ext uri="{BB962C8B-B14F-4D97-AF65-F5344CB8AC3E}">
        <p14:creationId xmlns:p14="http://schemas.microsoft.com/office/powerpoint/2010/main" val="3563299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30</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540" y="1018270"/>
            <a:ext cx="6217919" cy="5247748"/>
          </a:xfrm>
          <a:prstGeom prst="rect">
            <a:avLst/>
          </a:prstGeom>
        </p:spPr>
      </p:pic>
      <p:sp>
        <p:nvSpPr>
          <p:cNvPr id="2" name="Title 1"/>
          <p:cNvSpPr>
            <a:spLocks noGrp="1"/>
          </p:cNvSpPr>
          <p:nvPr>
            <p:ph type="title"/>
          </p:nvPr>
        </p:nvSpPr>
        <p:spPr>
          <a:xfrm>
            <a:off x="609600" y="374465"/>
            <a:ext cx="7772400" cy="1140824"/>
          </a:xfrm>
        </p:spPr>
        <p:txBody>
          <a:bodyPr/>
          <a:lstStyle/>
          <a:p>
            <a:r>
              <a:rPr lang="en-US" sz="3600" dirty="0" smtClean="0"/>
              <a:t>Mounted on concrete blocks in H4 beam line</a:t>
            </a:r>
            <a:endParaRPr lang="en-US" sz="3600" dirty="0"/>
          </a:p>
        </p:txBody>
      </p:sp>
      <p:sp>
        <p:nvSpPr>
          <p:cNvPr id="7" name="TextBox 6"/>
          <p:cNvSpPr txBox="1"/>
          <p:nvPr/>
        </p:nvSpPr>
        <p:spPr>
          <a:xfrm>
            <a:off x="6679474" y="1349829"/>
            <a:ext cx="2229395" cy="523220"/>
          </a:xfrm>
          <a:prstGeom prst="rect">
            <a:avLst/>
          </a:prstGeom>
          <a:noFill/>
        </p:spPr>
        <p:txBody>
          <a:bodyPr wrap="square" rtlCol="0">
            <a:spAutoFit/>
          </a:bodyPr>
          <a:lstStyle/>
          <a:p>
            <a:r>
              <a:rPr lang="en-US" sz="1400" dirty="0" smtClean="0"/>
              <a:t>Double-wall cryostat is mounted from below</a:t>
            </a:r>
            <a:endParaRPr lang="en-US" sz="1400" dirty="0"/>
          </a:p>
        </p:txBody>
      </p:sp>
    </p:spTree>
    <p:extLst>
      <p:ext uri="{BB962C8B-B14F-4D97-AF65-F5344CB8AC3E}">
        <p14:creationId xmlns:p14="http://schemas.microsoft.com/office/powerpoint/2010/main" val="1119168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071327"/>
          </a:xfrm>
        </p:spPr>
        <p:txBody>
          <a:bodyPr/>
          <a:lstStyle/>
          <a:p>
            <a:r>
              <a:rPr lang="en-US" dirty="0" smtClean="0"/>
              <a:t>The ionization pulse</a:t>
            </a:r>
            <a:endParaRPr lang="en-US" dirty="0"/>
          </a:p>
        </p:txBody>
      </p:sp>
      <p:sp>
        <p:nvSpPr>
          <p:cNvPr id="3" name="Content Placeholder 2"/>
          <p:cNvSpPr>
            <a:spLocks noGrp="1"/>
          </p:cNvSpPr>
          <p:nvPr>
            <p:ph idx="1"/>
          </p:nvPr>
        </p:nvSpPr>
        <p:spPr>
          <a:xfrm>
            <a:off x="609599" y="1502875"/>
            <a:ext cx="8317118" cy="4516925"/>
          </a:xfrm>
        </p:spPr>
        <p:txBody>
          <a:bodyPr/>
          <a:lstStyle/>
          <a:p>
            <a:r>
              <a:rPr lang="en-US" dirty="0" smtClean="0"/>
              <a:t>Normally the ionization electrons drift in the </a:t>
            </a:r>
            <a:r>
              <a:rPr lang="en-US" dirty="0" err="1" smtClean="0"/>
              <a:t>LAr</a:t>
            </a:r>
            <a:r>
              <a:rPr lang="en-US" dirty="0" smtClean="0"/>
              <a:t> at a constant speed.</a:t>
            </a:r>
          </a:p>
          <a:p>
            <a:r>
              <a:rPr lang="en-US" dirty="0" smtClean="0"/>
              <a:t>But at high ionization rates the usual triangle pulse becomes</a:t>
            </a:r>
          </a:p>
          <a:p>
            <a:pPr lvl="1"/>
            <a:r>
              <a:rPr lang="en-US" dirty="0" smtClean="0"/>
              <a:t>Smaller due to bulk recombination</a:t>
            </a:r>
          </a:p>
          <a:p>
            <a:pPr lvl="1"/>
            <a:r>
              <a:rPr lang="en-US" dirty="0" smtClean="0"/>
              <a:t>Shorter because the gap region of fast-moving electrons is smaller</a:t>
            </a:r>
          </a:p>
          <a:p>
            <a:pPr lvl="1"/>
            <a:r>
              <a:rPr lang="en-US" dirty="0" smtClean="0"/>
              <a:t>Distorted by developing a </a:t>
            </a:r>
            <a:r>
              <a:rPr lang="en-US" u="sng" dirty="0" smtClean="0"/>
              <a:t>long</a:t>
            </a:r>
            <a:r>
              <a:rPr lang="en-US" dirty="0" smtClean="0"/>
              <a:t> tail</a:t>
            </a:r>
          </a:p>
          <a:p>
            <a:pPr lvl="1"/>
            <a:r>
              <a:rPr lang="en-US" dirty="0"/>
              <a:t>[</a:t>
            </a:r>
            <a:r>
              <a:rPr lang="en-US" dirty="0" smtClean="0"/>
              <a:t>See JR NIMA 482 (2002) 156]</a:t>
            </a:r>
            <a:endParaRPr lang="en-US" dirty="0"/>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4</a:t>
            </a:fld>
            <a:endParaRPr lang="en-US" altLang="en-US"/>
          </a:p>
        </p:txBody>
      </p:sp>
    </p:spTree>
    <p:extLst>
      <p:ext uri="{BB962C8B-B14F-4D97-AF65-F5344CB8AC3E}">
        <p14:creationId xmlns:p14="http://schemas.microsoft.com/office/powerpoint/2010/main" val="3903519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and distorted signals</a:t>
            </a:r>
            <a:endParaRPr lang="en-US" dirty="0"/>
          </a:p>
        </p:txBody>
      </p:sp>
      <p:sp>
        <p:nvSpPr>
          <p:cNvPr id="3" name="Date Placeholder 2"/>
          <p:cNvSpPr>
            <a:spLocks noGrp="1"/>
          </p:cNvSpPr>
          <p:nvPr>
            <p:ph type="dt" sz="half" idx="10"/>
          </p:nvPr>
        </p:nvSpPr>
        <p:spPr/>
        <p:txBody>
          <a:bodyPr/>
          <a:lstStyle/>
          <a:p>
            <a:pPr>
              <a:defRPr/>
            </a:pPr>
            <a:r>
              <a:rPr lang="en-US" altLang="en-US" smtClean="0"/>
              <a:t>9 March 2021</a:t>
            </a:r>
            <a:endParaRPr lang="en-US" altLang="en-US"/>
          </a:p>
        </p:txBody>
      </p:sp>
      <p:sp>
        <p:nvSpPr>
          <p:cNvPr id="4" name="Footer Placeholder 3"/>
          <p:cNvSpPr>
            <a:spLocks noGrp="1"/>
          </p:cNvSpPr>
          <p:nvPr>
            <p:ph type="ftr" sz="quarter" idx="11"/>
          </p:nvPr>
        </p:nvSpPr>
        <p:spPr/>
        <p:txBody>
          <a:bodyPr/>
          <a:lstStyle/>
          <a:p>
            <a:pPr>
              <a:defRPr/>
            </a:pPr>
            <a:r>
              <a:rPr lang="en-US" altLang="en-US" smtClean="0"/>
              <a:t>J. Rutherfoord</a:t>
            </a:r>
            <a:endParaRPr lang="en-US" altLang="en-US"/>
          </a:p>
        </p:txBody>
      </p:sp>
      <p:sp>
        <p:nvSpPr>
          <p:cNvPr id="5" name="Slide Number Placeholder 4"/>
          <p:cNvSpPr>
            <a:spLocks noGrp="1"/>
          </p:cNvSpPr>
          <p:nvPr>
            <p:ph type="sldNum" sz="quarter" idx="12"/>
          </p:nvPr>
        </p:nvSpPr>
        <p:spPr/>
        <p:txBody>
          <a:bodyPr/>
          <a:lstStyle/>
          <a:p>
            <a:pPr>
              <a:defRPr/>
            </a:pPr>
            <a:fld id="{A5EB2E42-B860-49A0-A7BA-79FAF83F56E2}" type="slidenum">
              <a:rPr lang="en-US" altLang="en-US" smtClean="0"/>
              <a:pPr>
                <a:defRPr/>
              </a:pPr>
              <a:t>5</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326" y="1853053"/>
            <a:ext cx="5145899" cy="3941165"/>
          </a:xfrm>
          <a:prstGeom prst="rect">
            <a:avLst/>
          </a:prstGeom>
        </p:spPr>
      </p:pic>
      <p:sp>
        <p:nvSpPr>
          <p:cNvPr id="7" name="TextBox 6"/>
          <p:cNvSpPr txBox="1"/>
          <p:nvPr/>
        </p:nvSpPr>
        <p:spPr>
          <a:xfrm>
            <a:off x="609600" y="2764911"/>
            <a:ext cx="2884726" cy="2308324"/>
          </a:xfrm>
          <a:prstGeom prst="rect">
            <a:avLst/>
          </a:prstGeom>
          <a:noFill/>
        </p:spPr>
        <p:txBody>
          <a:bodyPr wrap="square" rtlCol="0">
            <a:spAutoFit/>
          </a:bodyPr>
          <a:lstStyle/>
          <a:p>
            <a:r>
              <a:rPr lang="en-US" sz="1200" dirty="0"/>
              <a:t>Normal </a:t>
            </a:r>
            <a:r>
              <a:rPr lang="en-US" sz="1200" dirty="0" err="1"/>
              <a:t>LAr</a:t>
            </a:r>
            <a:r>
              <a:rPr lang="en-US" sz="1200" dirty="0"/>
              <a:t> pulse (red) and space-charge distorted pulse (black).  These are actual pulses from the </a:t>
            </a:r>
            <a:r>
              <a:rPr lang="en-US" sz="1200" dirty="0" err="1"/>
              <a:t>HiLum</a:t>
            </a:r>
            <a:r>
              <a:rPr lang="en-US" sz="1200" dirty="0"/>
              <a:t> test beam run at IHEP, </a:t>
            </a:r>
            <a:r>
              <a:rPr lang="en-US" sz="1200" dirty="0" err="1"/>
              <a:t>Protvino</a:t>
            </a:r>
            <a:r>
              <a:rPr lang="en-US" sz="1200" dirty="0"/>
              <a:t>.  The relative magnitudes are adjusted to agree with theory.  We’re working hard to determine the normalization from the data.  These are </a:t>
            </a:r>
            <a:r>
              <a:rPr lang="en-US" sz="1200" dirty="0" smtClean="0"/>
              <a:t>“EMEC” </a:t>
            </a:r>
            <a:r>
              <a:rPr lang="en-US" sz="1200" dirty="0"/>
              <a:t>signals.  The shape of the </a:t>
            </a:r>
            <a:r>
              <a:rPr lang="en-US" sz="1200" dirty="0" err="1"/>
              <a:t>FCal</a:t>
            </a:r>
            <a:r>
              <a:rPr lang="en-US" sz="1200" dirty="0"/>
              <a:t> signal is wiped out by the RF bunch length which is about 30 ns </a:t>
            </a:r>
            <a:r>
              <a:rPr lang="en-US" sz="1200" dirty="0" smtClean="0"/>
              <a:t>long</a:t>
            </a:r>
            <a:r>
              <a:rPr lang="en-US" sz="1200" dirty="0"/>
              <a:t> </a:t>
            </a:r>
            <a:r>
              <a:rPr lang="en-US" sz="1200" dirty="0" smtClean="0"/>
              <a:t>and by residual shaping in the electronics.</a:t>
            </a:r>
            <a:endParaRPr lang="en-US" sz="1200" dirty="0"/>
          </a:p>
        </p:txBody>
      </p:sp>
    </p:spTree>
    <p:extLst>
      <p:ext uri="{BB962C8B-B14F-4D97-AF65-F5344CB8AC3E}">
        <p14:creationId xmlns:p14="http://schemas.microsoft.com/office/powerpoint/2010/main" val="2308189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23" y="304800"/>
            <a:ext cx="8534401" cy="935525"/>
          </a:xfrm>
        </p:spPr>
        <p:txBody>
          <a:bodyPr/>
          <a:lstStyle/>
          <a:p>
            <a:r>
              <a:rPr lang="en-US" dirty="0" smtClean="0"/>
              <a:t>Attractions of </a:t>
            </a:r>
            <a:r>
              <a:rPr lang="en-US" dirty="0" err="1" smtClean="0"/>
              <a:t>LAr</a:t>
            </a:r>
            <a:r>
              <a:rPr lang="en-US" dirty="0" smtClean="0"/>
              <a:t> Calorimetry</a:t>
            </a:r>
            <a:endParaRPr lang="en-US" dirty="0"/>
          </a:p>
        </p:txBody>
      </p:sp>
      <p:sp>
        <p:nvSpPr>
          <p:cNvPr id="3" name="Content Placeholder 2"/>
          <p:cNvSpPr>
            <a:spLocks noGrp="1"/>
          </p:cNvSpPr>
          <p:nvPr>
            <p:ph idx="1"/>
          </p:nvPr>
        </p:nvSpPr>
        <p:spPr>
          <a:xfrm>
            <a:off x="609600" y="1502875"/>
            <a:ext cx="8001000" cy="4516925"/>
          </a:xfrm>
        </p:spPr>
        <p:txBody>
          <a:bodyPr/>
          <a:lstStyle/>
          <a:p>
            <a:r>
              <a:rPr lang="en-US" dirty="0" smtClean="0"/>
              <a:t>To first order …</a:t>
            </a:r>
          </a:p>
          <a:p>
            <a:pPr lvl="1"/>
            <a:r>
              <a:rPr lang="en-US" dirty="0" smtClean="0"/>
              <a:t>The triangle pulse shape is always the same</a:t>
            </a:r>
          </a:p>
          <a:p>
            <a:pPr lvl="2"/>
            <a:r>
              <a:rPr lang="en-US" dirty="0" smtClean="0"/>
              <a:t>Assumes HV and temperature are fixed</a:t>
            </a:r>
          </a:p>
          <a:p>
            <a:pPr lvl="1"/>
            <a:r>
              <a:rPr lang="en-US" dirty="0"/>
              <a:t>A</a:t>
            </a:r>
            <a:r>
              <a:rPr lang="en-US" dirty="0" smtClean="0"/>
              <a:t>mplitude measures the Energy deposit</a:t>
            </a:r>
          </a:p>
          <a:p>
            <a:pPr lvl="1"/>
            <a:r>
              <a:rPr lang="en-US" dirty="0" smtClean="0"/>
              <a:t>Radiation tolerant</a:t>
            </a:r>
          </a:p>
          <a:p>
            <a:pPr lvl="1"/>
            <a:r>
              <a:rPr lang="en-US" dirty="0" smtClean="0"/>
              <a:t>Long-term stability</a:t>
            </a:r>
          </a:p>
          <a:p>
            <a:r>
              <a:rPr lang="en-US" dirty="0" smtClean="0"/>
              <a:t>In the FCal1 the pulse at the electrode is the same for every channel</a:t>
            </a:r>
            <a:endParaRPr lang="en-US" dirty="0"/>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6</a:t>
            </a:fld>
            <a:endParaRPr lang="en-US" altLang="en-US"/>
          </a:p>
        </p:txBody>
      </p:sp>
    </p:spTree>
    <p:extLst>
      <p:ext uri="{BB962C8B-B14F-4D97-AF65-F5344CB8AC3E}">
        <p14:creationId xmlns:p14="http://schemas.microsoft.com/office/powerpoint/2010/main" val="1469373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8063" cy="935525"/>
          </a:xfrm>
        </p:spPr>
        <p:txBody>
          <a:bodyPr/>
          <a:lstStyle/>
          <a:p>
            <a:r>
              <a:rPr lang="en-US" dirty="0" smtClean="0"/>
              <a:t>Above threshold simplicity is lost</a:t>
            </a:r>
            <a:endParaRPr lang="en-US" dirty="0"/>
          </a:p>
        </p:txBody>
      </p:sp>
      <p:sp>
        <p:nvSpPr>
          <p:cNvPr id="3" name="Content Placeholder 2"/>
          <p:cNvSpPr>
            <a:spLocks noGrp="1"/>
          </p:cNvSpPr>
          <p:nvPr>
            <p:ph idx="1"/>
          </p:nvPr>
        </p:nvSpPr>
        <p:spPr>
          <a:xfrm>
            <a:off x="546225" y="1485900"/>
            <a:ext cx="8724524" cy="4516924"/>
          </a:xfrm>
        </p:spPr>
        <p:txBody>
          <a:bodyPr/>
          <a:lstStyle/>
          <a:p>
            <a:r>
              <a:rPr lang="en-US" dirty="0" smtClean="0"/>
              <a:t>At ionization rates above the critical value …</a:t>
            </a:r>
          </a:p>
          <a:p>
            <a:pPr lvl="1"/>
            <a:r>
              <a:rPr lang="en-US" dirty="0" smtClean="0"/>
              <a:t>Pulse shape distorts as function of ionization rate</a:t>
            </a:r>
          </a:p>
          <a:p>
            <a:pPr lvl="2"/>
            <a:r>
              <a:rPr lang="en-US" dirty="0" smtClean="0"/>
              <a:t>No longer simple triangle</a:t>
            </a:r>
          </a:p>
          <a:p>
            <a:pPr lvl="1"/>
            <a:r>
              <a:rPr lang="en-US" dirty="0" smtClean="0"/>
              <a:t>Amplitude now a function of ionization rate</a:t>
            </a:r>
          </a:p>
          <a:p>
            <a:pPr lvl="2"/>
            <a:r>
              <a:rPr lang="en-US" dirty="0" smtClean="0"/>
              <a:t>Decreases</a:t>
            </a:r>
          </a:p>
          <a:p>
            <a:pPr lvl="1"/>
            <a:r>
              <a:rPr lang="en-US" dirty="0" smtClean="0"/>
              <a:t>FCal1 readout channel energy calibration </a:t>
            </a:r>
          </a:p>
          <a:p>
            <a:pPr lvl="2"/>
            <a:r>
              <a:rPr lang="en-US" dirty="0" smtClean="0"/>
              <a:t>Different for all channels</a:t>
            </a:r>
          </a:p>
          <a:p>
            <a:pPr lvl="2"/>
            <a:r>
              <a:rPr lang="en-US" dirty="0" smtClean="0"/>
              <a:t>Changes with changing luminosity</a:t>
            </a:r>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7</a:t>
            </a:fld>
            <a:endParaRPr lang="en-US" altLang="en-US"/>
          </a:p>
        </p:txBody>
      </p:sp>
    </p:spTree>
    <p:extLst>
      <p:ext uri="{BB962C8B-B14F-4D97-AF65-F5344CB8AC3E}">
        <p14:creationId xmlns:p14="http://schemas.microsoft.com/office/powerpoint/2010/main" val="4011647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461972" cy="908364"/>
          </a:xfrm>
        </p:spPr>
        <p:txBody>
          <a:bodyPr/>
          <a:lstStyle/>
          <a:p>
            <a:r>
              <a:rPr lang="en-US" dirty="0" smtClean="0"/>
              <a:t>Which calorimeters are affected?</a:t>
            </a:r>
            <a:endParaRPr lang="en-US" dirty="0"/>
          </a:p>
        </p:txBody>
      </p:sp>
      <p:sp>
        <p:nvSpPr>
          <p:cNvPr id="3" name="Content Placeholder 2"/>
          <p:cNvSpPr>
            <a:spLocks noGrp="1"/>
          </p:cNvSpPr>
          <p:nvPr>
            <p:ph idx="1"/>
          </p:nvPr>
        </p:nvSpPr>
        <p:spPr>
          <a:xfrm>
            <a:off x="609600" y="1520982"/>
            <a:ext cx="8001000" cy="4498818"/>
          </a:xfrm>
        </p:spPr>
        <p:txBody>
          <a:bodyPr/>
          <a:lstStyle/>
          <a:p>
            <a:r>
              <a:rPr lang="en-US" dirty="0" smtClean="0"/>
              <a:t>The highest |</a:t>
            </a:r>
            <a:r>
              <a:rPr lang="en-US" dirty="0" smtClean="0">
                <a:sym typeface="Symbol" panose="05050102010706020507" pitchFamily="18" charset="2"/>
              </a:rPr>
              <a:t>| regions of FCal1 are affected the most (&gt; 40  critical)</a:t>
            </a:r>
          </a:p>
          <a:p>
            <a:r>
              <a:rPr lang="en-US" dirty="0" smtClean="0">
                <a:sym typeface="Symbol" panose="05050102010706020507" pitchFamily="18" charset="2"/>
              </a:rPr>
              <a:t>But the high </a:t>
            </a:r>
            <a:r>
              <a:rPr lang="en-US" dirty="0"/>
              <a:t>|</a:t>
            </a:r>
            <a:r>
              <a:rPr lang="en-US" dirty="0">
                <a:sym typeface="Symbol" panose="05050102010706020507" pitchFamily="18" charset="2"/>
              </a:rPr>
              <a:t></a:t>
            </a:r>
            <a:r>
              <a:rPr lang="en-US" dirty="0" smtClean="0">
                <a:sym typeface="Symbol" panose="05050102010706020507" pitchFamily="18" charset="2"/>
              </a:rPr>
              <a:t>| region of FCal2 is also affected</a:t>
            </a:r>
          </a:p>
          <a:p>
            <a:r>
              <a:rPr lang="en-US" dirty="0" smtClean="0">
                <a:sym typeface="Symbol" panose="05050102010706020507" pitchFamily="18" charset="2"/>
              </a:rPr>
              <a:t>And even the high </a:t>
            </a:r>
            <a:r>
              <a:rPr lang="en-US" dirty="0"/>
              <a:t>|</a:t>
            </a:r>
            <a:r>
              <a:rPr lang="en-US" dirty="0">
                <a:sym typeface="Symbol" panose="05050102010706020507" pitchFamily="18" charset="2"/>
              </a:rPr>
              <a:t></a:t>
            </a:r>
            <a:r>
              <a:rPr lang="en-US" dirty="0" smtClean="0">
                <a:sym typeface="Symbol" panose="05050102010706020507" pitchFamily="18" charset="2"/>
              </a:rPr>
              <a:t>| region of the EMEC inner wheel is affected</a:t>
            </a:r>
            <a:endParaRPr lang="en-US" dirty="0"/>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8</a:t>
            </a:fld>
            <a:endParaRPr lang="en-US" altLang="en-US"/>
          </a:p>
        </p:txBody>
      </p:sp>
    </p:spTree>
    <p:extLst>
      <p:ext uri="{BB962C8B-B14F-4D97-AF65-F5344CB8AC3E}">
        <p14:creationId xmlns:p14="http://schemas.microsoft.com/office/powerpoint/2010/main" val="3634273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26883"/>
          </a:xfrm>
        </p:spPr>
        <p:txBody>
          <a:bodyPr/>
          <a:lstStyle/>
          <a:p>
            <a:r>
              <a:rPr lang="en-US" dirty="0" smtClean="0"/>
              <a:t>Measurements to date</a:t>
            </a:r>
            <a:endParaRPr lang="en-US" dirty="0"/>
          </a:p>
        </p:txBody>
      </p:sp>
      <p:sp>
        <p:nvSpPr>
          <p:cNvPr id="3" name="Content Placeholder 2"/>
          <p:cNvSpPr>
            <a:spLocks noGrp="1"/>
          </p:cNvSpPr>
          <p:nvPr>
            <p:ph idx="1"/>
          </p:nvPr>
        </p:nvSpPr>
        <p:spPr>
          <a:xfrm>
            <a:off x="609600" y="1502875"/>
            <a:ext cx="8136801" cy="4553139"/>
          </a:xfrm>
        </p:spPr>
        <p:txBody>
          <a:bodyPr/>
          <a:lstStyle/>
          <a:p>
            <a:r>
              <a:rPr lang="en-US" dirty="0" smtClean="0"/>
              <a:t>PIB at Arizona – Determined the critical ionization rate </a:t>
            </a:r>
            <a:r>
              <a:rPr lang="en-US" sz="2800" dirty="0"/>
              <a:t>[</a:t>
            </a:r>
            <a:r>
              <a:rPr lang="en-US" sz="2800" dirty="0" smtClean="0"/>
              <a:t>JR NIMA 776 (2015) 65]</a:t>
            </a:r>
          </a:p>
          <a:p>
            <a:pPr lvl="1"/>
            <a:r>
              <a:rPr lang="en-US" dirty="0" smtClean="0"/>
              <a:t>Also HiLum2 [</a:t>
            </a:r>
            <a:r>
              <a:rPr lang="en-US" dirty="0" err="1" smtClean="0"/>
              <a:t>L.Kurchaninov</a:t>
            </a:r>
            <a:r>
              <a:rPr lang="en-US" dirty="0" smtClean="0"/>
              <a:t> et al]</a:t>
            </a:r>
          </a:p>
          <a:p>
            <a:r>
              <a:rPr lang="en-US" dirty="0" err="1" smtClean="0"/>
              <a:t>EndCap</a:t>
            </a:r>
            <a:r>
              <a:rPr lang="en-US" dirty="0" smtClean="0"/>
              <a:t> </a:t>
            </a:r>
            <a:r>
              <a:rPr lang="en-US" dirty="0" err="1" smtClean="0"/>
              <a:t>HiLum</a:t>
            </a:r>
            <a:r>
              <a:rPr lang="en-US" dirty="0" smtClean="0"/>
              <a:t> at IHEP </a:t>
            </a:r>
            <a:r>
              <a:rPr lang="en-US" dirty="0" err="1" smtClean="0"/>
              <a:t>Protvino</a:t>
            </a:r>
            <a:endParaRPr lang="en-US" dirty="0" smtClean="0"/>
          </a:p>
          <a:p>
            <a:pPr lvl="1"/>
            <a:r>
              <a:rPr lang="en-US" dirty="0" smtClean="0"/>
              <a:t>Measured pulse shapes.  We’re now trying to determine the pulse amplitudes.</a:t>
            </a:r>
          </a:p>
          <a:p>
            <a:r>
              <a:rPr lang="en-US" dirty="0" err="1" smtClean="0"/>
              <a:t>EndCap</a:t>
            </a:r>
            <a:r>
              <a:rPr lang="en-US" dirty="0" smtClean="0"/>
              <a:t> HiLum2 at IHEP </a:t>
            </a:r>
            <a:r>
              <a:rPr lang="en-US" dirty="0" err="1" smtClean="0"/>
              <a:t>Protvino</a:t>
            </a:r>
            <a:endParaRPr lang="en-US" dirty="0" smtClean="0"/>
          </a:p>
          <a:p>
            <a:pPr lvl="1"/>
            <a:r>
              <a:rPr lang="en-US" dirty="0" smtClean="0"/>
              <a:t>Analysis in process</a:t>
            </a:r>
          </a:p>
        </p:txBody>
      </p:sp>
      <p:sp>
        <p:nvSpPr>
          <p:cNvPr id="4" name="Date Placeholder 3"/>
          <p:cNvSpPr>
            <a:spLocks noGrp="1"/>
          </p:cNvSpPr>
          <p:nvPr>
            <p:ph type="dt" sz="half" idx="10"/>
          </p:nvPr>
        </p:nvSpPr>
        <p:spPr/>
        <p:txBody>
          <a:bodyPr/>
          <a:lstStyle/>
          <a:p>
            <a:pPr>
              <a:defRPr/>
            </a:pPr>
            <a:r>
              <a:rPr lang="en-US" altLang="en-US" smtClean="0"/>
              <a:t>9 March 2021</a:t>
            </a:r>
            <a:endParaRPr lang="en-US" altLang="en-US"/>
          </a:p>
        </p:txBody>
      </p:sp>
      <p:sp>
        <p:nvSpPr>
          <p:cNvPr id="5" name="Footer Placeholder 4"/>
          <p:cNvSpPr>
            <a:spLocks noGrp="1"/>
          </p:cNvSpPr>
          <p:nvPr>
            <p:ph type="ftr" sz="quarter" idx="11"/>
          </p:nvPr>
        </p:nvSpPr>
        <p:spPr/>
        <p:txBody>
          <a:bodyPr/>
          <a:lstStyle/>
          <a:p>
            <a:pPr>
              <a:defRPr/>
            </a:pPr>
            <a:r>
              <a:rPr lang="en-US" altLang="en-US" smtClean="0"/>
              <a:t>J. Rutherfoord</a:t>
            </a:r>
            <a:endParaRPr lang="en-US" altLang="en-US"/>
          </a:p>
        </p:txBody>
      </p:sp>
      <p:sp>
        <p:nvSpPr>
          <p:cNvPr id="6" name="Slide Number Placeholder 5"/>
          <p:cNvSpPr>
            <a:spLocks noGrp="1"/>
          </p:cNvSpPr>
          <p:nvPr>
            <p:ph type="sldNum" sz="quarter" idx="12"/>
          </p:nvPr>
        </p:nvSpPr>
        <p:spPr/>
        <p:txBody>
          <a:bodyPr/>
          <a:lstStyle/>
          <a:p>
            <a:pPr>
              <a:defRPr/>
            </a:pPr>
            <a:fld id="{0F7F1341-2A11-426E-8617-9DACF9B0760B}" type="slidenum">
              <a:rPr lang="en-US" altLang="en-US" smtClean="0"/>
              <a:pPr>
                <a:defRPr/>
              </a:pPr>
              <a:t>9</a:t>
            </a:fld>
            <a:endParaRPr lang="en-US" altLang="en-US"/>
          </a:p>
        </p:txBody>
      </p:sp>
    </p:spTree>
    <p:extLst>
      <p:ext uri="{BB962C8B-B14F-4D97-AF65-F5344CB8AC3E}">
        <p14:creationId xmlns:p14="http://schemas.microsoft.com/office/powerpoint/2010/main" val="228683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00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000000"/>
            </a:solidFill>
            <a:effectLst/>
            <a:latin typeface="Comic Sans MS" pitchFamily="66" charset="0"/>
          </a:defRPr>
        </a:defPPr>
      </a:lstStyle>
    </a:lnDef>
  </a:objectDefaults>
  <a:extraClrSchemeLst>
    <a:extraClrScheme>
      <a:clrScheme name="Default Design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Default Desig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Default Design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Default Design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Default Design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14836</TotalTime>
  <Words>982</Words>
  <Application>Microsoft Office PowerPoint</Application>
  <PresentationFormat>On-screen Show (4:3)</PresentationFormat>
  <Paragraphs>187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Comic Sans MS</vt:lpstr>
      <vt:lpstr>Symbol</vt:lpstr>
      <vt:lpstr>Tahoma</vt:lpstr>
      <vt:lpstr>Times New Roman</vt:lpstr>
      <vt:lpstr>Wingdings</vt:lpstr>
      <vt:lpstr>Default Design</vt:lpstr>
      <vt:lpstr>The FCalPulse R&amp;D Project -     Liquid Argon Calorimetry at           a High Luminosity Collider</vt:lpstr>
      <vt:lpstr>Outline</vt:lpstr>
      <vt:lpstr>Argon Ion Buildup</vt:lpstr>
      <vt:lpstr>The ionization pulse</vt:lpstr>
      <vt:lpstr>Normal and distorted signals</vt:lpstr>
      <vt:lpstr>Attractions of LAr Calorimetry</vt:lpstr>
      <vt:lpstr>Above threshold simplicity is lost</vt:lpstr>
      <vt:lpstr>Which calorimeters are affected?</vt:lpstr>
      <vt:lpstr>Measurements to date</vt:lpstr>
      <vt:lpstr>What’s not known</vt:lpstr>
      <vt:lpstr>The Passage of High Energy  e-, e+, and  Through Matter</vt:lpstr>
      <vt:lpstr>FCal1 front face unit cells</vt:lpstr>
      <vt:lpstr>PowerPoint Presentation</vt:lpstr>
      <vt:lpstr>Worst ionization rates</vt:lpstr>
      <vt:lpstr>PowerPoint Presentation</vt:lpstr>
      <vt:lpstr>PowerPoint Presentation</vt:lpstr>
      <vt:lpstr>PowerPoint Presentation</vt:lpstr>
      <vt:lpstr>PowerPoint Presentation</vt:lpstr>
      <vt:lpstr>PowerPoint Presentation</vt:lpstr>
      <vt:lpstr>Electron beam enters from right</vt:lpstr>
      <vt:lpstr>Single 350 GeV e- Shower</vt:lpstr>
      <vt:lpstr>One electron shower in Rod/Tube LAr Gap</vt:lpstr>
      <vt:lpstr>EM Shower development</vt:lpstr>
      <vt:lpstr>Simulated pulse and noise</vt:lpstr>
      <vt:lpstr>PowerPoint Presentation</vt:lpstr>
      <vt:lpstr>PowerPoint Presentation</vt:lpstr>
      <vt:lpstr>For more information</vt:lpstr>
      <vt:lpstr>Personnel shielding cut away</vt:lpstr>
      <vt:lpstr>Setup in CERN North Area</vt:lpstr>
      <vt:lpstr>Mounted on concrete blocks in H4 beam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rutherfo</dc:creator>
  <cp:lastModifiedBy>John Rutherfoord</cp:lastModifiedBy>
  <cp:revision>817</cp:revision>
  <cp:lastPrinted>2020-06-08T23:42:35Z</cp:lastPrinted>
  <dcterms:created xsi:type="dcterms:W3CDTF">1601-01-01T00:00:00Z</dcterms:created>
  <dcterms:modified xsi:type="dcterms:W3CDTF">2021-05-14T03:55:52Z</dcterms:modified>
</cp:coreProperties>
</file>