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D48BB-7426-4288-AE1A-EFCE5A18535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5384-DD25-4FCE-9395-6D671311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1D4F-FFC2-4892-BCEF-8C4229E7AA6A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5B87-59E0-44AE-93BA-DD98ED346EF4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21C-8653-4DF3-88CD-55D58E7A0F4D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5C16-B595-4335-A5FF-13EA8FB4ACAB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99E5-65CC-4A0A-BAEC-1B811F1B57E6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1431-46C7-4E7A-B3E5-8B9F4EF4A4F2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1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4D16-C688-4FCC-BF1B-549574B4C820}" type="datetime1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2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23E-FA40-4E69-869A-CB2EE54EE07B}" type="datetime1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71D-4F20-42C1-B193-5D3A460F1A8E}" type="datetime1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0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DCB-EA8C-463B-A614-2930AC1D3D99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DA75-BCDD-4224-B431-66B5B1A2EA83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3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011B-34F3-4414-AA60-0C3781A35F90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B939-0276-4B7C-AA93-8C8EC34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6517"/>
          </a:xfrm>
        </p:spPr>
        <p:txBody>
          <a:bodyPr/>
          <a:lstStyle/>
          <a:p>
            <a:r>
              <a:rPr lang="en-US" dirty="0" smtClean="0"/>
              <a:t>Progress with beam counters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Savine</a:t>
            </a:r>
            <a:br>
              <a:rPr lang="en-US" dirty="0" smtClean="0"/>
            </a:br>
            <a:r>
              <a:rPr lang="en-US" dirty="0" smtClean="0"/>
              <a:t>Special thanks to Billie Lubis and Robert Walker  </a:t>
            </a:r>
            <a:br>
              <a:rPr lang="en-US" dirty="0" smtClean="0"/>
            </a:br>
            <a:r>
              <a:rPr lang="en-US" dirty="0" smtClean="0"/>
              <a:t>May 6,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23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Assembly progress – light guides for “Narrow Beam” scintillator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1512212"/>
            <a:ext cx="5181600" cy="239498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92472"/>
            <a:ext cx="5181600" cy="23949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Trigger logics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So… I started to build a scheme for the trigger logics;</a:t>
            </a:r>
          </a:p>
          <a:p>
            <a:r>
              <a:rPr lang="en-US" dirty="0" smtClean="0"/>
              <a:t>Since we are using all-new DAQ, I started with some “bare-bones”; </a:t>
            </a:r>
          </a:p>
          <a:p>
            <a:r>
              <a:rPr lang="en-US" dirty="0" smtClean="0"/>
              <a:t>Only “advanced feature” so far is selection of the beam width by the DAQ/Run Control;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Handmade drawings are ugly!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10843" r="936" b="22700"/>
          <a:stretch/>
        </p:blipFill>
        <p:spPr>
          <a:xfrm>
            <a:off x="6606540" y="1825625"/>
            <a:ext cx="4846320" cy="44105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Trigger logics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exclude ugly drawings, a ROOT script is under development;</a:t>
            </a:r>
          </a:p>
          <a:p>
            <a:r>
              <a:rPr lang="en-US" dirty="0" smtClean="0"/>
              <a:t>Allows to draw trigger logics components, connect them as necessary;</a:t>
            </a:r>
          </a:p>
          <a:p>
            <a:r>
              <a:rPr lang="en-US" dirty="0" smtClean="0"/>
              <a:t>Flexibility and nice graphics.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65742" r="48199" b="11930"/>
          <a:stretch/>
        </p:blipFill>
        <p:spPr>
          <a:xfrm>
            <a:off x="6515089" y="2159318"/>
            <a:ext cx="4572011" cy="32127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789305"/>
          </a:xfrm>
        </p:spPr>
        <p:txBody>
          <a:bodyPr/>
          <a:lstStyle/>
          <a:p>
            <a:pPr algn="ctr"/>
            <a:r>
              <a:rPr lang="en-US" dirty="0" smtClean="0"/>
              <a:t>Timing resolution. Weighting scheme.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2980"/>
                <a:ext cx="10515600" cy="526923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Weighting scheme (“optimal filtering”) was tried;</a:t>
                </a:r>
              </a:p>
              <a:p>
                <a:r>
                  <a:rPr lang="en-US" dirty="0" smtClean="0"/>
                  <a:t>Formula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from April 22 talk is wrong. </a:t>
                </a:r>
                <a:r>
                  <a:rPr lang="en-US" dirty="0" smtClean="0"/>
                  <a:t>Actual array of weights must be 2-dimensional! Correct formula shall look like </a:t>
                </a:r>
                <a:r>
                  <a:rPr lang="en-US" dirty="0" smtClean="0"/>
                  <a:t>T=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For example, the half-peak threshold scheme, described in April 15 talk (next slide) corresponds to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matrix: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 0.500 -0.500  0.0   0.0    0.0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0.0    0.0    0.0    0.0    0.0    0.0       0.0      0.0   0.0    0.0 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0.0    0.0    0.0    0.0    0.0    0.0       0.0      0.0   0.0    0.0 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0.0    0.0    0.0    0.0    0.0    0.0       0.0      0.0   0.0    0.0 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0.0    0.0    0.0    0.0    0.0    0.0       0.0      0.0   0.0    0.0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 0.0     -1.000  0.0   0.0    0.0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0.0    0.0    0.0    0.0    0.0    1.000  0.0      0.0   0.0    0.0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0.0    0.0    0.0    0.0    0.0    0.0       0.0      0.0   0.0    0.0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0.0    0.0    0.0    0.0    0.0    0.0       0.0      0.0   0.0    0.0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0.0    0.0    0.0    0.0    0.0   -0.500  0.500  0.0   0.0   0.0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Assuming, that peak is at sample #9 and half-crossing is between samples #5 and #6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2980"/>
                <a:ext cx="10515600" cy="5269230"/>
              </a:xfrm>
              <a:blipFill>
                <a:blip r:embed="rId2"/>
                <a:stretch>
                  <a:fillRect l="-754" t="-4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15"/>
            <a:ext cx="10515600" cy="732155"/>
          </a:xfrm>
        </p:spPr>
        <p:txBody>
          <a:bodyPr/>
          <a:lstStyle/>
          <a:p>
            <a:pPr algn="ctr"/>
            <a:r>
              <a:rPr lang="en-US" dirty="0" smtClean="0"/>
              <a:t>Event </a:t>
            </a:r>
            <a:r>
              <a:rPr lang="en-US" dirty="0" smtClean="0"/>
              <a:t>Details (from April 15 talk)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2963" r="16277" b="5046"/>
          <a:stretch/>
        </p:blipFill>
        <p:spPr>
          <a:xfrm>
            <a:off x="640080" y="902970"/>
            <a:ext cx="3840480" cy="571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C3717-B7B7-405C-95C8-58399D293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423910" y="902970"/>
                <a:ext cx="3371850" cy="5314950"/>
              </a:xfrm>
            </p:spPr>
            <p:txBody>
              <a:bodyPr/>
              <a:lstStyle/>
              <a:p>
                <a:r>
                  <a:rPr lang="en-US" dirty="0" smtClean="0"/>
                  <a:t>Timing for Trigger, S1, S2, S3 is done by crossing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𝑀𝑖𝑛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level;</a:t>
                </a:r>
              </a:p>
              <a:p>
                <a:r>
                  <a:rPr lang="en-US" dirty="0" smtClean="0"/>
                  <a:t>Integral for </a:t>
                </a:r>
                <a:r>
                  <a:rPr lang="en-US" dirty="0"/>
                  <a:t>S1, S2, </a:t>
                </a:r>
                <a:r>
                  <a:rPr lang="en-US" dirty="0" smtClean="0"/>
                  <a:t>S3 computed as sum of 25 samples, shown here;</a:t>
                </a:r>
              </a:p>
              <a:p>
                <a:r>
                  <a:rPr lang="en-US" dirty="0" smtClean="0"/>
                  <a:t>Second event has no signal in S3, just a tail of the S2 pulse;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423910" y="902970"/>
                <a:ext cx="3371850" cy="5314950"/>
              </a:xfrm>
              <a:blipFill>
                <a:blip r:embed="rId3"/>
                <a:stretch>
                  <a:fillRect l="-3255" t="-1835" r="-4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3000" r="15778" b="5000"/>
          <a:stretch/>
        </p:blipFill>
        <p:spPr>
          <a:xfrm>
            <a:off x="4522677" y="898914"/>
            <a:ext cx="3859116" cy="57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535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Timing resolution. Weighting scheme.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669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Iteration procedure was used to find weights, minimizing following expression: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(t</a:t>
            </a:r>
            <a:r>
              <a:rPr lang="en-US" baseline="-25000" dirty="0" smtClean="0"/>
              <a:t>1</a:t>
            </a:r>
            <a:r>
              <a:rPr lang="en-US" dirty="0" smtClean="0"/>
              <a:t>-t</a:t>
            </a:r>
            <a:r>
              <a:rPr lang="en-US" baseline="-25000" dirty="0" smtClean="0"/>
              <a:t>2</a:t>
            </a:r>
            <a:r>
              <a:rPr lang="en-US" dirty="0" smtClean="0"/>
              <a:t>)+</a:t>
            </a:r>
            <a:r>
              <a:rPr lang="el-GR" dirty="0" smtClean="0"/>
              <a:t> σ</a:t>
            </a:r>
            <a:r>
              <a:rPr lang="en-US" baseline="30000" dirty="0" smtClean="0"/>
              <a:t>2</a:t>
            </a:r>
            <a:r>
              <a:rPr lang="en-US" dirty="0" smtClean="0"/>
              <a:t>(t</a:t>
            </a:r>
            <a:r>
              <a:rPr lang="en-US" baseline="-25000" dirty="0" smtClean="0"/>
              <a:t>1</a:t>
            </a:r>
            <a:r>
              <a:rPr lang="en-US" dirty="0" smtClean="0"/>
              <a:t>-t</a:t>
            </a:r>
            <a:r>
              <a:rPr lang="en-US" baseline="-25000" dirty="0"/>
              <a:t>3</a:t>
            </a:r>
            <a:r>
              <a:rPr lang="en-US" dirty="0" smtClean="0"/>
              <a:t>)+</a:t>
            </a:r>
            <a:r>
              <a:rPr lang="el-GR" dirty="0" smtClean="0"/>
              <a:t> σ</a:t>
            </a:r>
            <a:r>
              <a:rPr lang="en-US" baseline="30000" dirty="0" smtClean="0"/>
              <a:t>2</a:t>
            </a:r>
            <a:r>
              <a:rPr lang="en-US" dirty="0" smtClean="0"/>
              <a:t>(t</a:t>
            </a:r>
            <a:r>
              <a:rPr lang="en-US" baseline="-25000" dirty="0" smtClean="0"/>
              <a:t>2</a:t>
            </a:r>
            <a:r>
              <a:rPr lang="en-US" dirty="0" smtClean="0"/>
              <a:t>-t</a:t>
            </a:r>
            <a:r>
              <a:rPr lang="en-US" baseline="-25000" dirty="0"/>
              <a:t>3</a:t>
            </a:r>
            <a:r>
              <a:rPr lang="en-US" dirty="0" smtClean="0"/>
              <a:t>), where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– time, measured by counter S</a:t>
            </a:r>
            <a:r>
              <a:rPr lang="en-US" baseline="-25000" dirty="0" smtClean="0"/>
              <a:t>i</a:t>
            </a:r>
            <a:r>
              <a:rPr lang="en-US" dirty="0" smtClean="0"/>
              <a:t>;</a:t>
            </a:r>
          </a:p>
          <a:p>
            <a:r>
              <a:rPr lang="en-US" dirty="0" smtClean="0"/>
              <a:t>Procedure was performed for 9, 10, 11, 12, 13, 14, 15 and 20 samples to determine optimal amount;</a:t>
            </a:r>
          </a:p>
          <a:p>
            <a:r>
              <a:rPr lang="en-US" dirty="0" smtClean="0"/>
              <a:t>Procedure converges, but… Can be caught by a “false minimum”. </a:t>
            </a:r>
            <a:r>
              <a:rPr lang="en-US" dirty="0"/>
              <a:t>B</a:t>
            </a:r>
            <a:r>
              <a:rPr lang="en-US" dirty="0" smtClean="0"/>
              <a:t>etter to seek an analytical solution.</a:t>
            </a:r>
          </a:p>
          <a:p>
            <a:r>
              <a:rPr lang="en-US" dirty="0" smtClean="0"/>
              <a:t>Example of resulting optimum (S3, 12 samples):</a:t>
            </a:r>
          </a:p>
          <a:p>
            <a:pPr marL="0" indent="0">
              <a:buNone/>
            </a:pPr>
            <a:r>
              <a:rPr lang="en-US" sz="1700" dirty="0" smtClean="0"/>
              <a:t>-0.091  0.011 -0.010 -0.011 -0.012  0.494 -0.504 -0.005  0.010 -0.002  0.013  0.006 </a:t>
            </a:r>
          </a:p>
          <a:p>
            <a:pPr marL="0" indent="0">
              <a:buNone/>
            </a:pPr>
            <a:r>
              <a:rPr lang="en-US" sz="1700" dirty="0" smtClean="0"/>
              <a:t>-0.011  0.002 -0.002 -0.002  0.002  0.002  0.001  0.000  0.001  0.009  0.002  0.008 </a:t>
            </a:r>
          </a:p>
          <a:p>
            <a:pPr marL="0" indent="0">
              <a:buNone/>
            </a:pPr>
            <a:r>
              <a:rPr lang="en-US" sz="1700" dirty="0" smtClean="0"/>
              <a:t>-0.012  0.001 -0.000 -0.001  0.001  0.000  0.001  0.000  0.001  0.002  0.006  0.008 </a:t>
            </a:r>
          </a:p>
          <a:p>
            <a:pPr marL="0" indent="0">
              <a:buNone/>
            </a:pPr>
            <a:r>
              <a:rPr lang="en-US" sz="1700" dirty="0" smtClean="0"/>
              <a:t>-0.011 -0.001 -0.000  0.001  0.001  0.001  0.001  0.001  0.002  0.005  0.009  0.027 </a:t>
            </a:r>
          </a:p>
          <a:p>
            <a:pPr marL="0" indent="0">
              <a:buNone/>
            </a:pPr>
            <a:r>
              <a:rPr lang="en-US" sz="1700" dirty="0" smtClean="0"/>
              <a:t>-0.025  0.000  0.000 -0.000  0.000  0.000  0.001  0.000  0.002  0.002  0.012  0.007 </a:t>
            </a:r>
          </a:p>
          <a:p>
            <a:pPr marL="0" indent="0">
              <a:buNone/>
            </a:pPr>
            <a:r>
              <a:rPr lang="en-US" sz="1700" dirty="0" smtClean="0"/>
              <a:t> 0.000 -0.000 -0.000 -0.001 -0.002 -0.004 -1.000 -0.009 -0.008 -0.035 -0.040 -0.042 </a:t>
            </a:r>
          </a:p>
          <a:p>
            <a:pPr marL="0" indent="0">
              <a:buNone/>
            </a:pPr>
            <a:r>
              <a:rPr lang="en-US" sz="1700" dirty="0" smtClean="0"/>
              <a:t> 0.023  0.001  0.001  0.034  0.014  0.994 -0.006  0.007 -0.015 -0.020 -0.027 -0.029 </a:t>
            </a:r>
          </a:p>
          <a:p>
            <a:pPr marL="0" indent="0">
              <a:buNone/>
            </a:pPr>
            <a:r>
              <a:rPr lang="en-US" sz="1700" dirty="0" smtClean="0"/>
              <a:t> 0.053 -0.001  0.002  0.002  0.049  0.007  0.019  0.013  0.035  0.033  0.029  0.030 </a:t>
            </a:r>
          </a:p>
          <a:p>
            <a:pPr marL="0" indent="0">
              <a:buNone/>
            </a:pPr>
            <a:r>
              <a:rPr lang="en-US" sz="1700" dirty="0" smtClean="0"/>
              <a:t> 0.004  0.001 -0.000  0.000  0.000 -0.004  0.006  0.001  0.019  0.012  0.003 -0.045 </a:t>
            </a:r>
          </a:p>
          <a:p>
            <a:pPr marL="0" indent="0">
              <a:buNone/>
            </a:pPr>
            <a:r>
              <a:rPr lang="en-US" sz="1700" dirty="0" smtClean="0"/>
              <a:t> 0.016  0.001 -0.000  0.001  0.000 -0.496  0.504 -0.002 -0.003 -0.005 -0.008 -0.026 </a:t>
            </a:r>
          </a:p>
          <a:p>
            <a:pPr marL="0" indent="0">
              <a:buNone/>
            </a:pPr>
            <a:r>
              <a:rPr lang="en-US" sz="1700" dirty="0" smtClean="0"/>
              <a:t> 0.005  0.001  0.000  0.000  0.000  0.001  0.003  0.005  0.000 -0.008 -0.002 -0.002 </a:t>
            </a:r>
          </a:p>
          <a:p>
            <a:pPr marL="0" indent="0">
              <a:buNone/>
            </a:pPr>
            <a:r>
              <a:rPr lang="en-US" sz="1700" dirty="0" smtClean="0"/>
              <a:t>-0.009  0.000  0.000  0.000  0.002  0.002  0.014  0.033  0.013  0.017  0.008  0.009 </a:t>
            </a:r>
            <a:endParaRPr lang="en-US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Timing resolution. Weighting scheme. 12 and 20 samples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2700" r="13173" b="9303"/>
          <a:stretch/>
        </p:blipFill>
        <p:spPr>
          <a:xfrm>
            <a:off x="6915150" y="1245870"/>
            <a:ext cx="3931920" cy="53544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2174" r="14647" b="9041"/>
          <a:stretch/>
        </p:blipFill>
        <p:spPr>
          <a:xfrm>
            <a:off x="681990" y="1245870"/>
            <a:ext cx="3867150" cy="5356955"/>
          </a:xfrm>
        </p:spPr>
      </p:pic>
    </p:spTree>
    <p:extLst>
      <p:ext uri="{BB962C8B-B14F-4D97-AF65-F5344CB8AC3E}">
        <p14:creationId xmlns:p14="http://schemas.microsoft.com/office/powerpoint/2010/main" val="10920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640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Timing resolution. Weighting scheme. 9 and 12 samples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2438" r="13626" b="4312"/>
          <a:stretch/>
        </p:blipFill>
        <p:spPr>
          <a:xfrm>
            <a:off x="838200" y="1012778"/>
            <a:ext cx="3813810" cy="552613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3224" r="14873" b="5363"/>
          <a:stretch/>
        </p:blipFill>
        <p:spPr>
          <a:xfrm>
            <a:off x="6717125" y="1012778"/>
            <a:ext cx="3786949" cy="54910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Timing resolution. Weighting scheme summary.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731" r="22647" b="9483"/>
          <a:stretch/>
        </p:blipFill>
        <p:spPr>
          <a:xfrm>
            <a:off x="400050" y="1371599"/>
            <a:ext cx="5577840" cy="49316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599"/>
            <a:ext cx="5181600" cy="4931628"/>
          </a:xfrm>
        </p:spPr>
        <p:txBody>
          <a:bodyPr/>
          <a:lstStyle/>
          <a:p>
            <a:r>
              <a:rPr lang="en-US" dirty="0" smtClean="0"/>
              <a:t>Using more than 12 samples does not improve the time reconstruction;</a:t>
            </a:r>
          </a:p>
          <a:p>
            <a:r>
              <a:rPr lang="en-US" dirty="0" smtClean="0"/>
              <a:t>Looks like we can get resolution 300ps. S1 can have issue with fan-out linearity or PMT base;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3675"/>
            <a:ext cx="10515600" cy="937895"/>
          </a:xfrm>
        </p:spPr>
        <p:txBody>
          <a:bodyPr/>
          <a:lstStyle/>
          <a:p>
            <a:pPr algn="ctr"/>
            <a:r>
              <a:rPr lang="en-US" dirty="0" smtClean="0"/>
              <a:t>Assembly progress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5654" y="2480195"/>
            <a:ext cx="5168677" cy="238901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3041" y="2469114"/>
            <a:ext cx="5127470" cy="236996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6495" y="2455209"/>
            <a:ext cx="5146489" cy="2378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3404" y="1071342"/>
            <a:ext cx="3993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counters are ready (left): </a:t>
            </a:r>
          </a:p>
          <a:p>
            <a:r>
              <a:rPr lang="en-US" sz="2400" dirty="0" smtClean="0"/>
              <a:t>3 for wide beam;</a:t>
            </a:r>
          </a:p>
          <a:p>
            <a:r>
              <a:rPr lang="en-US" sz="2400" dirty="0" smtClean="0"/>
              <a:t>1 for leakage (hadrons, muons)</a:t>
            </a:r>
            <a:br>
              <a:rPr lang="en-US" sz="2400" dirty="0" smtClean="0"/>
            </a:br>
            <a:r>
              <a:rPr lang="en-US" sz="2400" dirty="0" smtClean="0"/>
              <a:t>detection;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Second leakage counter candidate found, requires repairs;</a:t>
            </a:r>
          </a:p>
        </p:txBody>
      </p:sp>
    </p:spTree>
    <p:extLst>
      <p:ext uri="{BB962C8B-B14F-4D97-AF65-F5344CB8AC3E}">
        <p14:creationId xmlns:p14="http://schemas.microsoft.com/office/powerpoint/2010/main" val="478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735"/>
          </a:xfrm>
        </p:spPr>
        <p:txBody>
          <a:bodyPr/>
          <a:lstStyle/>
          <a:p>
            <a:r>
              <a:rPr lang="en-US" dirty="0" smtClean="0"/>
              <a:t>Assembly progress – 4 counters on the scope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4" b="5363"/>
          <a:stretch/>
        </p:blipFill>
        <p:spPr>
          <a:xfrm>
            <a:off x="1743222" y="1299845"/>
            <a:ext cx="7583657" cy="51601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B939-0276-4B7C-AA93-8C8EC34B8D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881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Progress with beam counters</vt:lpstr>
      <vt:lpstr>Timing resolution. Weighting scheme.</vt:lpstr>
      <vt:lpstr>Event Details (from April 15 talk)</vt:lpstr>
      <vt:lpstr>Timing resolution. Weighting scheme.</vt:lpstr>
      <vt:lpstr>Timing resolution. Weighting scheme. 12 and 20 samples</vt:lpstr>
      <vt:lpstr>Timing resolution. Weighting scheme. 9 and 12 samples</vt:lpstr>
      <vt:lpstr>Timing resolution. Weighting scheme summary.</vt:lpstr>
      <vt:lpstr>Assembly progress</vt:lpstr>
      <vt:lpstr>Assembly progress – 4 counters on the scope</vt:lpstr>
      <vt:lpstr>Assembly progress – light guides for “Narrow Beam” scintillator</vt:lpstr>
      <vt:lpstr>Trigger logics</vt:lpstr>
      <vt:lpstr>Trigger logics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with beam counters</dc:title>
  <dc:creator>Alexandre Savine</dc:creator>
  <cp:lastModifiedBy>Alexandre Savine</cp:lastModifiedBy>
  <cp:revision>11</cp:revision>
  <dcterms:created xsi:type="dcterms:W3CDTF">2021-05-06T17:54:23Z</dcterms:created>
  <dcterms:modified xsi:type="dcterms:W3CDTF">2021-05-06T20:22:37Z</dcterms:modified>
</cp:coreProperties>
</file>