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6" r:id="rId5"/>
    <p:sldId id="263" r:id="rId6"/>
    <p:sldId id="264" r:id="rId7"/>
    <p:sldId id="265" r:id="rId8"/>
    <p:sldId id="267" r:id="rId9"/>
    <p:sldId id="269" r:id="rId10"/>
    <p:sldId id="268" r:id="rId11"/>
    <p:sldId id="271" r:id="rId12"/>
    <p:sldId id="26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7927-F97D-42D4-BB2E-5706E8AB325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E52C5-632F-4935-96A0-D50B0CAF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C240-E090-491B-953E-FC598D728946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D1AE-F667-4B9D-A3CA-9DD6722D63F5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F498-251D-454A-B71E-24C7C8CB5CFD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F9F4-12DC-44F3-BE7E-D61736AB746D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53F9-1188-451D-B930-38B67E437683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C37-EA3D-44A5-BCA1-2614759E846C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705D-8C28-4FAB-A526-8A98FC309472}" type="datetime1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935-6833-4CDD-A56F-2A060A486A64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611-A319-44CE-B83A-21A818D19526}" type="datetime1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5C81-74E6-4E8D-8B5E-1F68075F3CE4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26F9-7B47-40EB-AC2F-47858E1BC1D8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C1E4-A135-4CA1-8A25-63A18167B7B9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3717-B7B7-405C-95C8-58399D29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Cosmic rays trigger and readout of beam </a:t>
            </a:r>
            <a:r>
              <a:rPr lang="en-US" dirty="0" smtClean="0"/>
              <a:t>counters.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Offline analysis.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Savine</a:t>
            </a:r>
            <a:br>
              <a:rPr lang="en-US" dirty="0" smtClean="0"/>
            </a:br>
            <a:r>
              <a:rPr lang="en-US" dirty="0" smtClean="0"/>
              <a:t>Special thanks to Billie Lubis</a:t>
            </a:r>
            <a:r>
              <a:rPr lang="en-US" dirty="0"/>
              <a:t> </a:t>
            </a:r>
            <a:r>
              <a:rPr lang="en-US" dirty="0" smtClean="0"/>
              <a:t>and Robert Walker  </a:t>
            </a:r>
            <a:br>
              <a:rPr lang="en-US" dirty="0" smtClean="0"/>
            </a:br>
            <a:r>
              <a:rPr lang="en-US" dirty="0" smtClean="0"/>
              <a:t>April </a:t>
            </a:r>
            <a:r>
              <a:rPr lang="en-US" dirty="0" smtClean="0"/>
              <a:t>15,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17171"/>
            <a:ext cx="10515600" cy="844385"/>
          </a:xfrm>
        </p:spPr>
        <p:txBody>
          <a:bodyPr/>
          <a:lstStyle/>
          <a:p>
            <a:pPr algn="ctr"/>
            <a:r>
              <a:rPr lang="en-US" dirty="0" smtClean="0"/>
              <a:t>Amplitude Spectra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961" r="14646" b="5889"/>
          <a:stretch/>
        </p:blipFill>
        <p:spPr>
          <a:xfrm>
            <a:off x="712470" y="830223"/>
            <a:ext cx="3931920" cy="570868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6340" y="1061556"/>
            <a:ext cx="6709410" cy="52947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Electronics + PMT noise (red) is negligible. May be studied in more details;</a:t>
            </a:r>
          </a:p>
          <a:p>
            <a:r>
              <a:rPr lang="en-US" dirty="0" smtClean="0"/>
              <a:t>Counters shall be brought to a “common MIP” by adjusting HV;</a:t>
            </a:r>
          </a:p>
          <a:p>
            <a:r>
              <a:rPr lang="en-US" dirty="0" smtClean="0"/>
              <a:t>Low amplitudes in S1 and S2 are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Particles hitting edge of scintillators;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Particles hitting light guides and phototubes;</a:t>
            </a:r>
          </a:p>
          <a:p>
            <a:r>
              <a:rPr lang="en-US" dirty="0" smtClean="0"/>
              <a:t>S3 has more low amplitudes because some tracks, causing the trigger, cam miss it entirely;</a:t>
            </a:r>
          </a:p>
          <a:p>
            <a:r>
              <a:rPr lang="en-US" dirty="0" smtClean="0"/>
              <a:t>S3 has something much bigger than noise because it’s signal “sits” on top of tail from S1 and S2. May be improved by longer delays;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217"/>
          </a:xfrm>
        </p:spPr>
        <p:txBody>
          <a:bodyPr/>
          <a:lstStyle/>
          <a:p>
            <a:pPr algn="ctr"/>
            <a:r>
              <a:rPr lang="en-US" dirty="0" smtClean="0"/>
              <a:t>Timing resolution – relative to trigger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225" r="15666" b="5626"/>
          <a:stretch/>
        </p:blipFill>
        <p:spPr>
          <a:xfrm>
            <a:off x="331470" y="1268729"/>
            <a:ext cx="3554730" cy="52266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1268728"/>
            <a:ext cx="6515100" cy="52266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T(counter) – T(trigger) is </a:t>
            </a:r>
            <a:r>
              <a:rPr lang="en-US" dirty="0" err="1" smtClean="0"/>
              <a:t>showh</a:t>
            </a:r>
            <a:r>
              <a:rPr lang="en-US" dirty="0" smtClean="0"/>
              <a:t>;</a:t>
            </a:r>
          </a:p>
          <a:p>
            <a:r>
              <a:rPr lang="en-US" dirty="0" smtClean="0"/>
              <a:t>Low amplitudes from previous slide are shown in blue and not used in the resolution estimation;</a:t>
            </a:r>
          </a:p>
          <a:p>
            <a:r>
              <a:rPr lang="en-US" dirty="0" smtClean="0"/>
              <a:t>S2 has the closest match with trigger pulse – no wonder, trigger is set so it is determined by S2 pulse;</a:t>
            </a:r>
          </a:p>
          <a:p>
            <a:r>
              <a:rPr lang="en-US" dirty="0" smtClean="0"/>
              <a:t>Counter-counter timing shall be studied as well;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test beam setup timing resolution will be better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Beam crossing the scintillator strictly at 90</a:t>
            </a:r>
            <a:r>
              <a:rPr lang="en-US" baseline="30000" dirty="0" smtClean="0"/>
              <a:t>o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Hits will be concentrated around the center of the scintillator;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showers (presumably);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“Non-trigger” events must be understood and eliminated. Wonder if they are caused by some accidental/factory settings in Digitizer;</a:t>
            </a:r>
          </a:p>
          <a:p>
            <a:r>
              <a:rPr lang="en-US" dirty="0" smtClean="0"/>
              <a:t>HV </a:t>
            </a:r>
            <a:r>
              <a:rPr lang="en-US" dirty="0"/>
              <a:t>settings not </a:t>
            </a:r>
            <a:r>
              <a:rPr lang="en-US" dirty="0" smtClean="0"/>
              <a:t>optimal. Shall be adjusted;</a:t>
            </a:r>
          </a:p>
          <a:p>
            <a:r>
              <a:rPr lang="en-US" dirty="0" smtClean="0"/>
              <a:t>Nature of cosmic rays limits timing optimization: random directions, hits on light guides and phototubes, multiple particles;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732155"/>
          </a:xfrm>
        </p:spPr>
        <p:txBody>
          <a:bodyPr/>
          <a:lstStyle/>
          <a:p>
            <a:pPr algn="ctr"/>
            <a:r>
              <a:rPr lang="en-US" dirty="0" smtClean="0"/>
              <a:t>Plans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2990"/>
                <a:ext cx="10515600" cy="54178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Get rid of “no-trigger” events;</a:t>
                </a:r>
              </a:p>
              <a:p>
                <a:r>
                  <a:rPr lang="en-US" dirty="0" smtClean="0"/>
                  <a:t>Optimize HV on counters;</a:t>
                </a:r>
              </a:p>
              <a:p>
                <a:r>
                  <a:rPr lang="en-US" dirty="0" smtClean="0"/>
                  <a:t>Using </a:t>
                </a:r>
                <a:r>
                  <a:rPr lang="en-US" dirty="0"/>
                  <a:t>Constant Fraction discriminator(s) for better trigger timing is needed</a:t>
                </a:r>
                <a:r>
                  <a:rPr lang="en-US" dirty="0" smtClean="0"/>
                  <a:t>;</a:t>
                </a:r>
              </a:p>
              <a:p>
                <a:r>
                  <a:rPr lang="en-US" dirty="0"/>
                  <a:t>S2 has to be rebuilt. It is a “tape-assembly” type, looked fine before but with time tape stretched and… happened what had to happen</a:t>
                </a:r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Check if the S1/S2/S3 pattern (slide 6) may be used to distinguish the events from each other and so may be used to “synchronize” data from two DAQ systems (if there will be two);</a:t>
                </a:r>
                <a:endParaRPr lang="en-US" dirty="0"/>
              </a:p>
              <a:p>
                <a:r>
                  <a:rPr lang="en-US" dirty="0" smtClean="0"/>
                  <a:t>Try the “optimal filtering” algorithm for timing measurements, when all pulse samples are used to do time estimation: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T=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“t” and “A” are time and Amplitude of sample 0…N, “w” is an optimized weight.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2990"/>
                <a:ext cx="10515600" cy="5417820"/>
              </a:xfrm>
              <a:blipFill>
                <a:blip r:embed="rId2"/>
                <a:stretch>
                  <a:fillRect l="-1043" t="-2250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Setup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scintillators S1, S2, S3;</a:t>
            </a:r>
          </a:p>
          <a:p>
            <a:r>
              <a:rPr lang="en-US" dirty="0" smtClean="0"/>
              <a:t>Trigger – coincidence S1xS2;</a:t>
            </a:r>
          </a:p>
          <a:p>
            <a:r>
              <a:rPr lang="en-US" dirty="0" smtClean="0"/>
              <a:t>ADC readout – two channels: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 of S1 + S2 (32ns delay) + S3 (64ns delay). Will be presented as blue waveform;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Trigger pulse (same as initiates ADC buffer readout). For timing and more. Will </a:t>
            </a:r>
            <a:r>
              <a:rPr lang="en-US" dirty="0"/>
              <a:t>be presented as </a:t>
            </a:r>
            <a:r>
              <a:rPr lang="en-US" dirty="0" smtClean="0"/>
              <a:t>red </a:t>
            </a:r>
            <a:r>
              <a:rPr lang="en-US" dirty="0"/>
              <a:t>waveform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305"/>
            <a:ext cx="10515600" cy="812240"/>
          </a:xfrm>
        </p:spPr>
        <p:txBody>
          <a:bodyPr/>
          <a:lstStyle/>
          <a:p>
            <a:pPr algn="ctr"/>
            <a:r>
              <a:rPr lang="en-US" dirty="0" smtClean="0"/>
              <a:t>New counters layout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3867895"/>
            <a:ext cx="6385560" cy="295146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861772"/>
            <a:ext cx="6385560" cy="2951465"/>
          </a:xfrm>
        </p:spPr>
      </p:pic>
    </p:spTree>
    <p:extLst>
      <p:ext uri="{BB962C8B-B14F-4D97-AF65-F5344CB8AC3E}">
        <p14:creationId xmlns:p14="http://schemas.microsoft.com/office/powerpoint/2010/main" val="35423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en-US" dirty="0" smtClean="0"/>
              <a:t>Electronics </a:t>
            </a:r>
            <a:r>
              <a:rPr lang="en-US" dirty="0" smtClean="0"/>
              <a:t>– same as in April 8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Left to right:</a:t>
            </a:r>
          </a:p>
          <a:p>
            <a:r>
              <a:rPr lang="en-US" dirty="0" smtClean="0"/>
              <a:t>HV supply;</a:t>
            </a:r>
          </a:p>
          <a:p>
            <a:r>
              <a:rPr lang="en-US" dirty="0" smtClean="0"/>
              <a:t>Analog </a:t>
            </a:r>
            <a:r>
              <a:rPr lang="en-US" dirty="0" err="1" smtClean="0"/>
              <a:t>Fan-IN</a:t>
            </a:r>
            <a:r>
              <a:rPr lang="en-US" dirty="0" smtClean="0"/>
              <a:t> </a:t>
            </a:r>
            <a:r>
              <a:rPr lang="en-US" dirty="0" err="1" smtClean="0"/>
              <a:t>Fan-OUT</a:t>
            </a:r>
            <a:r>
              <a:rPr lang="en-US" dirty="0" smtClean="0"/>
              <a:t>. Signals from S1, S2 are split (#2, #3) and summed with delay (#4);</a:t>
            </a:r>
          </a:p>
          <a:p>
            <a:r>
              <a:rPr lang="en-US" dirty="0" smtClean="0"/>
              <a:t>Octal Discriminator;</a:t>
            </a:r>
          </a:p>
          <a:p>
            <a:r>
              <a:rPr lang="en-US" dirty="0" smtClean="0"/>
              <a:t>Coincidence. </a:t>
            </a:r>
            <a:r>
              <a:rPr lang="en-US" dirty="0" smtClean="0"/>
              <a:t>Produces S1xS2 signal as a Trigger;</a:t>
            </a:r>
          </a:p>
          <a:p>
            <a:r>
              <a:rPr lang="en-US" dirty="0" smtClean="0"/>
              <a:t>Scaler. Ch#1 – S2, Ch#2 – S1xS2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6732" r="26610"/>
          <a:stretch/>
        </p:blipFill>
        <p:spPr>
          <a:xfrm rot="5400000">
            <a:off x="6536339" y="1279934"/>
            <a:ext cx="5143602" cy="48528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C3717-B7B7-405C-95C8-58399D293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502" y="257765"/>
            <a:ext cx="10515600" cy="812240"/>
          </a:xfrm>
        </p:spPr>
        <p:txBody>
          <a:bodyPr/>
          <a:lstStyle/>
          <a:p>
            <a:pPr algn="ctr"/>
            <a:r>
              <a:rPr lang="en-US" dirty="0" smtClean="0"/>
              <a:t>ADC module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04" y="1470082"/>
            <a:ext cx="8689396" cy="4016318"/>
          </a:xfrm>
        </p:spPr>
      </p:pic>
    </p:spTree>
    <p:extLst>
      <p:ext uri="{BB962C8B-B14F-4D97-AF65-F5344CB8AC3E}">
        <p14:creationId xmlns:p14="http://schemas.microsoft.com/office/powerpoint/2010/main" val="3543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73685"/>
            <a:ext cx="10515600" cy="743585"/>
          </a:xfrm>
        </p:spPr>
        <p:txBody>
          <a:bodyPr/>
          <a:lstStyle/>
          <a:p>
            <a:pPr algn="ctr"/>
            <a:r>
              <a:rPr lang="en-US" dirty="0" smtClean="0"/>
              <a:t>Event examples – with and without hit in S3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327" r="14647" b="9566"/>
          <a:stretch/>
        </p:blipFill>
        <p:spPr>
          <a:xfrm>
            <a:off x="1325880" y="1017270"/>
            <a:ext cx="4120972" cy="566848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224" r="13514" b="9566"/>
          <a:stretch/>
        </p:blipFill>
        <p:spPr>
          <a:xfrm>
            <a:off x="6692264" y="1017270"/>
            <a:ext cx="4141837" cy="56356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777239"/>
          </a:xfrm>
        </p:spPr>
        <p:txBody>
          <a:bodyPr/>
          <a:lstStyle/>
          <a:p>
            <a:pPr algn="ctr"/>
            <a:r>
              <a:rPr lang="en-US" dirty="0" smtClean="0"/>
              <a:t>Examples of “no-trigger” events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2962" r="11587" b="8778"/>
          <a:stretch/>
        </p:blipFill>
        <p:spPr>
          <a:xfrm>
            <a:off x="1303097" y="960120"/>
            <a:ext cx="4225524" cy="56564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3224" r="12834" b="9566"/>
          <a:stretch/>
        </p:blipFill>
        <p:spPr>
          <a:xfrm>
            <a:off x="6555947" y="960120"/>
            <a:ext cx="4217806" cy="5669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pPr algn="ctr"/>
            <a:r>
              <a:rPr lang="en-US" dirty="0" smtClean="0"/>
              <a:t>About the “no-trigger” events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/>
          <a:p>
            <a:r>
              <a:rPr lang="en-US" dirty="0" smtClean="0"/>
              <a:t>Common feature: ADC=0 (underflow). Underflow occurs mostly in the S3 which has higher gain;</a:t>
            </a:r>
          </a:p>
          <a:p>
            <a:r>
              <a:rPr lang="en-US" dirty="0" smtClean="0"/>
              <a:t>Rate is approximately 8%;</a:t>
            </a:r>
          </a:p>
          <a:p>
            <a:r>
              <a:rPr lang="en-US" dirty="0" smtClean="0"/>
              <a:t>Very bad thing – may seriously complicate analysis if there will be separate DAQ, recording events strictly by trigger: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MWPC data (</a:t>
            </a:r>
            <a:r>
              <a:rPr lang="en-US" dirty="0"/>
              <a:t>ITEP </a:t>
            </a:r>
            <a:r>
              <a:rPr lang="en-US" dirty="0" smtClean="0"/>
              <a:t>DAQ);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Scintillator counters, digitized by ITEP DAQ;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Rate of parasitic events may be increased depending on beam area environment;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732155"/>
          </a:xfrm>
        </p:spPr>
        <p:txBody>
          <a:bodyPr/>
          <a:lstStyle/>
          <a:p>
            <a:pPr algn="ctr"/>
            <a:r>
              <a:rPr lang="en-US" dirty="0" smtClean="0"/>
              <a:t>Event Details (correspond to slide 6)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2963" r="16277" b="5046"/>
          <a:stretch/>
        </p:blipFill>
        <p:spPr>
          <a:xfrm>
            <a:off x="640080" y="902970"/>
            <a:ext cx="3840480" cy="571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423910" y="902970"/>
                <a:ext cx="3371850" cy="5314950"/>
              </a:xfrm>
            </p:spPr>
            <p:txBody>
              <a:bodyPr/>
              <a:lstStyle/>
              <a:p>
                <a:r>
                  <a:rPr lang="en-US" dirty="0" smtClean="0"/>
                  <a:t>Timing for Trigger, S1, S2, S3 is done by crossing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𝑀𝑖𝑛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level;</a:t>
                </a:r>
              </a:p>
              <a:p>
                <a:r>
                  <a:rPr lang="en-US" dirty="0" smtClean="0"/>
                  <a:t>Integral for </a:t>
                </a:r>
                <a:r>
                  <a:rPr lang="en-US" dirty="0"/>
                  <a:t>S1, S2, </a:t>
                </a:r>
                <a:r>
                  <a:rPr lang="en-US" dirty="0" smtClean="0"/>
                  <a:t>S3 computed as sum of 25 samples, shown here;</a:t>
                </a:r>
              </a:p>
              <a:p>
                <a:r>
                  <a:rPr lang="en-US" dirty="0" smtClean="0"/>
                  <a:t>Second event has no signal in S3, just a tail of the S2 pulse;</a:t>
                </a:r>
                <a:endParaRPr lang="en-US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23910" y="902970"/>
                <a:ext cx="3371850" cy="5314950"/>
              </a:xfrm>
              <a:blipFill>
                <a:blip r:embed="rId3"/>
                <a:stretch>
                  <a:fillRect l="-3255" t="-1835" r="-4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3000" r="15778" b="5000"/>
          <a:stretch/>
        </p:blipFill>
        <p:spPr>
          <a:xfrm>
            <a:off x="4522677" y="898914"/>
            <a:ext cx="3859116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752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Cosmic rays trigger and readout of beam counters.  Offline analysis.</vt:lpstr>
      <vt:lpstr>Setup description</vt:lpstr>
      <vt:lpstr>New counters layout</vt:lpstr>
      <vt:lpstr>Electronics – same as in April 8 talk</vt:lpstr>
      <vt:lpstr>ADC module</vt:lpstr>
      <vt:lpstr>Event examples – with and without hit in S3</vt:lpstr>
      <vt:lpstr>Examples of “no-trigger” events</vt:lpstr>
      <vt:lpstr>About the “no-trigger” events</vt:lpstr>
      <vt:lpstr>Event Details (correspond to slide 6)</vt:lpstr>
      <vt:lpstr>Amplitude Spectra</vt:lpstr>
      <vt:lpstr>Timing resolution – relative to trigger</vt:lpstr>
      <vt:lpstr>Conclusion</vt:lpstr>
      <vt:lpstr>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trigger and readout of beam counters</dc:title>
  <dc:creator>Alexandre Savine</dc:creator>
  <cp:lastModifiedBy>Alexandre Savine</cp:lastModifiedBy>
  <cp:revision>19</cp:revision>
  <dcterms:created xsi:type="dcterms:W3CDTF">2021-04-08T18:04:44Z</dcterms:created>
  <dcterms:modified xsi:type="dcterms:W3CDTF">2021-04-15T20:34:43Z</dcterms:modified>
</cp:coreProperties>
</file>