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16" r:id="rId2"/>
    <p:sldId id="483" r:id="rId3"/>
    <p:sldId id="499" r:id="rId4"/>
    <p:sldId id="500" r:id="rId5"/>
    <p:sldId id="501" r:id="rId6"/>
    <p:sldId id="503" r:id="rId7"/>
    <p:sldId id="504" r:id="rId8"/>
    <p:sldId id="502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9900"/>
    <a:srgbClr val="0000CC"/>
    <a:srgbClr val="990099"/>
    <a:srgbClr val="000000"/>
    <a:srgbClr val="92D05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6235" autoAdjust="0"/>
  </p:normalViewPr>
  <p:slideViewPr>
    <p:cSldViewPr snapToGrid="0">
      <p:cViewPr varScale="1">
        <p:scale>
          <a:sx n="109" d="100"/>
          <a:sy n="109" d="100"/>
        </p:scale>
        <p:origin x="6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/>
              <a:t>2</a:t>
            </a:r>
            <a:r>
              <a:rPr lang="en-US" dirty="0" smtClean="0"/>
              <a:t> Jul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534400" cy="4480711"/>
          </a:xfrm>
        </p:spPr>
        <p:txBody>
          <a:bodyPr/>
          <a:lstStyle/>
          <a:p>
            <a:r>
              <a:rPr lang="en-US" sz="2800" dirty="0" smtClean="0"/>
              <a:t>Latest news</a:t>
            </a:r>
          </a:p>
          <a:p>
            <a:r>
              <a:rPr lang="en-US" sz="2800" dirty="0" smtClean="0"/>
              <a:t>Rob Walker – Shipping status and </a:t>
            </a:r>
            <a:r>
              <a:rPr lang="en-US" sz="2800" dirty="0" err="1" smtClean="0"/>
              <a:t>cryo</a:t>
            </a:r>
            <a:r>
              <a:rPr lang="en-US" sz="2800" dirty="0" smtClean="0"/>
              <a:t> diagnostics</a:t>
            </a:r>
          </a:p>
          <a:p>
            <a:r>
              <a:rPr lang="en-US" sz="2800" smtClean="0"/>
              <a:t>Graham Woolley </a:t>
            </a:r>
            <a:r>
              <a:rPr lang="en-US" sz="2800" dirty="0" smtClean="0"/>
              <a:t>– </a:t>
            </a:r>
            <a:r>
              <a:rPr lang="en-US" sz="2800" smtClean="0"/>
              <a:t>Semi-online analysis</a:t>
            </a:r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3369"/>
          </a:xfrm>
        </p:spPr>
        <p:txBody>
          <a:bodyPr/>
          <a:lstStyle/>
          <a:p>
            <a:r>
              <a:rPr lang="en-US" dirty="0" smtClean="0"/>
              <a:t>The latest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1069"/>
            <a:ext cx="8323385" cy="4498731"/>
          </a:xfrm>
        </p:spPr>
        <p:txBody>
          <a:bodyPr/>
          <a:lstStyle/>
          <a:p>
            <a:r>
              <a:rPr lang="en-US" dirty="0" smtClean="0"/>
              <a:t>Shipping the apparatus to CERN</a:t>
            </a:r>
          </a:p>
          <a:p>
            <a:r>
              <a:rPr lang="en-US" dirty="0" smtClean="0"/>
              <a:t>Billie’s Comprehensive Oral Exam</a:t>
            </a:r>
          </a:p>
          <a:p>
            <a:pPr lvl="1"/>
            <a:r>
              <a:rPr lang="en-US" dirty="0" smtClean="0"/>
              <a:t>Written report now circulated</a:t>
            </a:r>
          </a:p>
          <a:p>
            <a:r>
              <a:rPr lang="en-US" dirty="0" smtClean="0"/>
              <a:t>Strontium-90 source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attempt to send Indium foil now shipped</a:t>
            </a:r>
          </a:p>
          <a:p>
            <a:r>
              <a:rPr lang="en-US" dirty="0" smtClean="0"/>
              <a:t>Liquid Nitrogen </a:t>
            </a:r>
            <a:r>
              <a:rPr lang="en-US" dirty="0" err="1" smtClean="0"/>
              <a:t>dewars</a:t>
            </a:r>
            <a:endParaRPr lang="en-US" dirty="0" smtClean="0"/>
          </a:p>
          <a:p>
            <a:r>
              <a:rPr lang="en-US" dirty="0" smtClean="0"/>
              <a:t>Swiss visa experience</a:t>
            </a:r>
          </a:p>
          <a:p>
            <a:r>
              <a:rPr lang="en-US" dirty="0" smtClean="0"/>
              <a:t>To-do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97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D47B-0494-44E6-8B74-3187B6395CB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42900" y="-7235458"/>
            <a:ext cx="86340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CERN.Entry.Require.txt   Early Draft</a:t>
            </a:r>
          </a:p>
          <a:p>
            <a:r>
              <a:rPr lang="en-US" sz="1200" dirty="0"/>
              <a:t>2 July 2021 </a:t>
            </a:r>
          </a:p>
          <a:p>
            <a:r>
              <a:rPr lang="en-US" sz="1200" dirty="0" err="1"/>
              <a:t>J.Rutherfoord</a:t>
            </a:r>
            <a:r>
              <a:rPr lang="en-US" sz="1200" dirty="0"/>
              <a:t> </a:t>
            </a:r>
          </a:p>
          <a:p>
            <a:r>
              <a:rPr lang="en-US" sz="1200" dirty="0"/>
              <a:t> </a:t>
            </a:r>
          </a:p>
          <a:p>
            <a:r>
              <a:rPr lang="en-US" sz="1200" dirty="0"/>
              <a:t>List of things to prepare for our trip to CERN </a:t>
            </a:r>
          </a:p>
          <a:p>
            <a:r>
              <a:rPr lang="en-US" sz="1200" dirty="0"/>
              <a:t> </a:t>
            </a:r>
          </a:p>
          <a:p>
            <a:r>
              <a:rPr lang="en-US" sz="1200" dirty="0"/>
              <a:t>1. New USER registrations- your Team Leader must start the Pre-registration </a:t>
            </a:r>
          </a:p>
          <a:p>
            <a:r>
              <a:rPr lang="en-US" sz="1200" dirty="0"/>
              <a:t>   (via the PRT tool [usersoffice.web.cern.ch]) for you.  </a:t>
            </a:r>
          </a:p>
          <a:p>
            <a:r>
              <a:rPr lang="en-US" sz="1200" dirty="0"/>
              <a:t> *  Ensure to attach all relevant documents to the PRT (HID, passport copy, </a:t>
            </a:r>
          </a:p>
          <a:p>
            <a:r>
              <a:rPr lang="en-US" sz="1200" dirty="0"/>
              <a:t>      invitation letter and Swiss visa). </a:t>
            </a:r>
          </a:p>
          <a:p>
            <a:r>
              <a:rPr lang="en-US" sz="1200" dirty="0"/>
              <a:t> *  All CERN contracts are currently being established remotely.  The ATLAS </a:t>
            </a:r>
          </a:p>
          <a:p>
            <a:r>
              <a:rPr lang="en-US" sz="1200" dirty="0"/>
              <a:t>      spokesperson or Technical Coordinator must give their green light to </a:t>
            </a:r>
          </a:p>
          <a:p>
            <a:r>
              <a:rPr lang="en-US" sz="1200" dirty="0"/>
              <a:t>      approve all PRTs. </a:t>
            </a:r>
          </a:p>
          <a:p>
            <a:r>
              <a:rPr lang="en-US" sz="1200" dirty="0"/>
              <a:t> *  For urgent requests please contact the users.office@cern.ch  Further </a:t>
            </a:r>
          </a:p>
          <a:p>
            <a:r>
              <a:rPr lang="en-US" sz="1200" dirty="0"/>
              <a:t>      information here: https://usersoffice.web.cern.ch/ [usersoffice.web.cern.ch] </a:t>
            </a:r>
          </a:p>
          <a:p>
            <a:r>
              <a:rPr lang="en-US" sz="1200" dirty="0"/>
              <a:t> 2. CERN Users working on projects requiring their presence on the CERN site </a:t>
            </a:r>
          </a:p>
          <a:p>
            <a:r>
              <a:rPr lang="en-US" sz="1200" dirty="0"/>
              <a:t>    should refer to the following HSE page in relation to the current </a:t>
            </a:r>
            <a:r>
              <a:rPr lang="en-US" sz="1200" dirty="0" err="1"/>
              <a:t>colour</a:t>
            </a:r>
            <a:r>
              <a:rPr lang="en-US" sz="1200" dirty="0"/>
              <a:t>-coded </a:t>
            </a:r>
          </a:p>
          <a:p>
            <a:r>
              <a:rPr lang="en-US" sz="1200" dirty="0"/>
              <a:t>    level in place: General - [ Level 3 ] "Orange" | HSE unit at CERN [</a:t>
            </a:r>
            <a:r>
              <a:rPr lang="en-US" sz="1200" dirty="0" err="1"/>
              <a:t>hse.cern</a:t>
            </a:r>
            <a:r>
              <a:rPr lang="en-US" sz="1200" dirty="0"/>
              <a:t>] </a:t>
            </a:r>
          </a:p>
          <a:p>
            <a:r>
              <a:rPr lang="en-US" sz="1200" dirty="0"/>
              <a:t> 3. You must pass a compulsory COVID-19 Health and Safety Measures course in order </a:t>
            </a:r>
          </a:p>
          <a:p>
            <a:r>
              <a:rPr lang="en-US" sz="1200" dirty="0"/>
              <a:t>    to access the CERN sites.  → This course is available from the Learning Hub </a:t>
            </a:r>
          </a:p>
          <a:p>
            <a:r>
              <a:rPr lang="en-US" sz="1200" dirty="0"/>
              <a:t>    [lms.cern.ch]. </a:t>
            </a:r>
          </a:p>
          <a:p>
            <a:r>
              <a:rPr lang="en-US" sz="1200" dirty="0"/>
              <a:t> 4. Sign the CERN COVID-19 Self-Declaration </a:t>
            </a:r>
          </a:p>
          <a:p>
            <a:r>
              <a:rPr lang="en-US" sz="1200" dirty="0"/>
              <a:t>     +  All newcomers coming on the CERN sites must sign a form to declare that  </a:t>
            </a:r>
          </a:p>
          <a:p>
            <a:r>
              <a:rPr lang="en-US" sz="1200" dirty="0"/>
              <a:t>        they have read and understood the current COVID-19 related access </a:t>
            </a:r>
          </a:p>
          <a:p>
            <a:r>
              <a:rPr lang="en-US" sz="1200" dirty="0"/>
              <a:t>        restrictions in force at CERN. Please provide the completed declaration </a:t>
            </a:r>
          </a:p>
          <a:p>
            <a:r>
              <a:rPr lang="en-US" sz="1200" dirty="0"/>
              <a:t>        to the Users’ Office upon registration. Please read the accompanying </a:t>
            </a:r>
          </a:p>
          <a:p>
            <a:r>
              <a:rPr lang="en-US" sz="1200" dirty="0"/>
              <a:t>        Instructions [edms.cern.ch] before signing the Declaration. </a:t>
            </a:r>
          </a:p>
          <a:p>
            <a:r>
              <a:rPr lang="en-US" sz="1200" dirty="0"/>
              <a:t>        The Declaration is available here. </a:t>
            </a:r>
          </a:p>
          <a:p>
            <a:r>
              <a:rPr lang="en-US" sz="1200" dirty="0"/>
              <a:t> 5. </a:t>
            </a:r>
            <a:r>
              <a:rPr lang="en-US" sz="1200" dirty="0" err="1"/>
              <a:t>Familiarise</a:t>
            </a:r>
            <a:r>
              <a:rPr lang="en-US" sz="1200" dirty="0"/>
              <a:t> yourself with the COVID-19 measures in place on site. They are </a:t>
            </a:r>
          </a:p>
          <a:p>
            <a:r>
              <a:rPr lang="en-US" sz="1200" dirty="0"/>
              <a:t>    available on the HSE page [</a:t>
            </a:r>
            <a:r>
              <a:rPr lang="en-US" sz="1200" dirty="0" err="1"/>
              <a:t>hse.cern</a:t>
            </a:r>
            <a:r>
              <a:rPr lang="en-US" sz="1200" dirty="0"/>
              <a:t>] and FAQ [</a:t>
            </a:r>
            <a:r>
              <a:rPr lang="en-US" sz="1200" dirty="0" err="1"/>
              <a:t>hse.cern</a:t>
            </a:r>
            <a:r>
              <a:rPr lang="en-US" sz="1200" dirty="0"/>
              <a:t>]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8023" y="501159"/>
            <a:ext cx="68404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CERN.Entry.Require.txt   Early Draft</a:t>
            </a:r>
          </a:p>
          <a:p>
            <a:r>
              <a:rPr lang="en-US" sz="1200" dirty="0"/>
              <a:t>2 July 2021 </a:t>
            </a:r>
          </a:p>
          <a:p>
            <a:r>
              <a:rPr lang="en-US" sz="1200" dirty="0" err="1"/>
              <a:t>J.Rutherfoord</a:t>
            </a:r>
            <a:r>
              <a:rPr lang="en-US" sz="1200" dirty="0"/>
              <a:t> </a:t>
            </a:r>
          </a:p>
          <a:p>
            <a:r>
              <a:rPr lang="en-US" sz="1200" dirty="0"/>
              <a:t> </a:t>
            </a:r>
          </a:p>
          <a:p>
            <a:r>
              <a:rPr lang="en-US" sz="1200" dirty="0"/>
              <a:t>List of things to prepare for our trip to CERN </a:t>
            </a:r>
          </a:p>
          <a:p>
            <a:r>
              <a:rPr lang="en-US" sz="1200" dirty="0"/>
              <a:t> </a:t>
            </a:r>
          </a:p>
          <a:p>
            <a:r>
              <a:rPr lang="en-US" sz="1200" dirty="0"/>
              <a:t>1. New USER registrations- your Team Leader must start the Pre-registration </a:t>
            </a:r>
          </a:p>
          <a:p>
            <a:r>
              <a:rPr lang="en-US" sz="1200" dirty="0"/>
              <a:t>   (via the PRT tool [usersoffice.web.cern.ch]) for you.  </a:t>
            </a:r>
          </a:p>
          <a:p>
            <a:r>
              <a:rPr lang="en-US" sz="1200" dirty="0"/>
              <a:t> *  Ensure to attach all relevant documents to the PRT (HID, passport copy, </a:t>
            </a:r>
          </a:p>
          <a:p>
            <a:r>
              <a:rPr lang="en-US" sz="1200" dirty="0"/>
              <a:t>      invitation letter and Swiss visa). </a:t>
            </a:r>
          </a:p>
          <a:p>
            <a:r>
              <a:rPr lang="en-US" sz="1200" dirty="0"/>
              <a:t> *  All CERN contracts are currently being established remotely.  The ATLAS </a:t>
            </a:r>
          </a:p>
          <a:p>
            <a:r>
              <a:rPr lang="en-US" sz="1200" dirty="0"/>
              <a:t>      spokesperson or Technical Coordinator must give their green light to </a:t>
            </a:r>
          </a:p>
          <a:p>
            <a:r>
              <a:rPr lang="en-US" sz="1200" dirty="0"/>
              <a:t>      approve all PRTs. </a:t>
            </a:r>
          </a:p>
          <a:p>
            <a:r>
              <a:rPr lang="en-US" sz="1200" dirty="0"/>
              <a:t> *  For urgent requests please contact the users.office@cern.ch  Further </a:t>
            </a:r>
          </a:p>
          <a:p>
            <a:r>
              <a:rPr lang="en-US" sz="1200" dirty="0"/>
              <a:t>      information here: https://usersoffice.web.cern.ch/ [usersoffice.web.cern.ch] </a:t>
            </a:r>
          </a:p>
          <a:p>
            <a:r>
              <a:rPr lang="en-US" sz="1200" dirty="0" smtClean="0"/>
              <a:t>2</a:t>
            </a:r>
            <a:r>
              <a:rPr lang="en-US" sz="1200" dirty="0"/>
              <a:t>. CERN Users working on projects requiring their presence on the CERN site </a:t>
            </a:r>
          </a:p>
          <a:p>
            <a:r>
              <a:rPr lang="en-US" sz="1200" dirty="0" smtClean="0"/>
              <a:t>   </a:t>
            </a:r>
            <a:r>
              <a:rPr lang="en-US" sz="1200" dirty="0"/>
              <a:t>should refer to the following HSE page in relation to the current </a:t>
            </a:r>
            <a:r>
              <a:rPr lang="en-US" sz="1200" dirty="0" err="1"/>
              <a:t>colour</a:t>
            </a:r>
            <a:r>
              <a:rPr lang="en-US" sz="1200" dirty="0"/>
              <a:t>-coded </a:t>
            </a:r>
          </a:p>
          <a:p>
            <a:r>
              <a:rPr lang="en-US" sz="1200" dirty="0" smtClean="0"/>
              <a:t>   </a:t>
            </a:r>
            <a:r>
              <a:rPr lang="en-US" sz="1200" dirty="0"/>
              <a:t>level in place: General - [ Level 3 ] "Orange" | HSE unit at CERN [</a:t>
            </a:r>
            <a:r>
              <a:rPr lang="en-US" sz="1200" dirty="0" err="1"/>
              <a:t>hse.cern</a:t>
            </a:r>
            <a:r>
              <a:rPr lang="en-US" sz="1200" dirty="0"/>
              <a:t>] </a:t>
            </a:r>
          </a:p>
          <a:p>
            <a:r>
              <a:rPr lang="en-US" sz="1200" dirty="0" smtClean="0"/>
              <a:t>3</a:t>
            </a:r>
            <a:r>
              <a:rPr lang="en-US" sz="1200" dirty="0"/>
              <a:t>. You must pass a compulsory COVID-19 Health and Safety Measures course in order </a:t>
            </a:r>
          </a:p>
          <a:p>
            <a:r>
              <a:rPr lang="en-US" sz="1200" dirty="0" smtClean="0"/>
              <a:t>   </a:t>
            </a:r>
            <a:r>
              <a:rPr lang="en-US" sz="1200" dirty="0"/>
              <a:t>to access the CERN sites.  → This course is available from the Learning Hub </a:t>
            </a:r>
          </a:p>
          <a:p>
            <a:r>
              <a:rPr lang="en-US" sz="1200" dirty="0" smtClean="0"/>
              <a:t>   </a:t>
            </a:r>
            <a:r>
              <a:rPr lang="en-US" sz="1200" dirty="0"/>
              <a:t>[lms.cern.ch]. </a:t>
            </a:r>
          </a:p>
          <a:p>
            <a:r>
              <a:rPr lang="en-US" sz="1200" dirty="0" smtClean="0"/>
              <a:t>4</a:t>
            </a:r>
            <a:r>
              <a:rPr lang="en-US" sz="1200" dirty="0"/>
              <a:t>. Sign the CERN COVID-19 Self-Declaration </a:t>
            </a:r>
          </a:p>
          <a:p>
            <a:r>
              <a:rPr lang="en-US" sz="1200" dirty="0" smtClean="0"/>
              <a:t>    </a:t>
            </a:r>
            <a:r>
              <a:rPr lang="en-US" sz="1200" dirty="0"/>
              <a:t>+  All newcomers coming on the CERN sites must sign a form to declare that  </a:t>
            </a:r>
          </a:p>
          <a:p>
            <a:r>
              <a:rPr lang="en-US" sz="1200" dirty="0" smtClean="0"/>
              <a:t>       </a:t>
            </a:r>
            <a:r>
              <a:rPr lang="en-US" sz="1200" dirty="0"/>
              <a:t>they have read and understood the current COVID-19 related access </a:t>
            </a:r>
          </a:p>
          <a:p>
            <a:r>
              <a:rPr lang="en-US" sz="1200" dirty="0" smtClean="0"/>
              <a:t>       </a:t>
            </a:r>
            <a:r>
              <a:rPr lang="en-US" sz="1200" dirty="0"/>
              <a:t>restrictions in force at CERN. Please provide the completed declaration </a:t>
            </a:r>
          </a:p>
          <a:p>
            <a:r>
              <a:rPr lang="en-US" sz="1200" dirty="0" smtClean="0"/>
              <a:t>       </a:t>
            </a:r>
            <a:r>
              <a:rPr lang="en-US" sz="1200" dirty="0"/>
              <a:t>to the Users’ Office upon registration. Please read the accompanying </a:t>
            </a:r>
          </a:p>
          <a:p>
            <a:r>
              <a:rPr lang="en-US" sz="1200" dirty="0" smtClean="0"/>
              <a:t>       </a:t>
            </a:r>
            <a:r>
              <a:rPr lang="en-US" sz="1200" dirty="0"/>
              <a:t>Instructions [edms.cern.ch] before signing the Declaration. </a:t>
            </a:r>
          </a:p>
          <a:p>
            <a:r>
              <a:rPr lang="en-US" sz="1200" dirty="0" smtClean="0"/>
              <a:t>       </a:t>
            </a:r>
            <a:r>
              <a:rPr lang="en-US" sz="1200" dirty="0"/>
              <a:t>The Declaration is available here. </a:t>
            </a:r>
          </a:p>
          <a:p>
            <a:r>
              <a:rPr lang="en-US" sz="1200" dirty="0" smtClean="0"/>
              <a:t>5</a:t>
            </a:r>
            <a:r>
              <a:rPr lang="en-US" sz="1200" dirty="0"/>
              <a:t>. </a:t>
            </a:r>
            <a:r>
              <a:rPr lang="en-US" sz="1200" dirty="0" err="1"/>
              <a:t>Familiarise</a:t>
            </a:r>
            <a:r>
              <a:rPr lang="en-US" sz="1200" dirty="0"/>
              <a:t> yourself with the COVID-19 measures in place on site. They are </a:t>
            </a:r>
          </a:p>
          <a:p>
            <a:r>
              <a:rPr lang="en-US" sz="1200" dirty="0"/>
              <a:t>    available on the HSE page [</a:t>
            </a:r>
            <a:r>
              <a:rPr lang="en-US" sz="1200" dirty="0" err="1"/>
              <a:t>hse.cern</a:t>
            </a:r>
            <a:r>
              <a:rPr lang="en-US" sz="1200" dirty="0"/>
              <a:t>] and FAQ [</a:t>
            </a:r>
            <a:r>
              <a:rPr lang="en-US" sz="1200" dirty="0" err="1"/>
              <a:t>hse.cern</a:t>
            </a:r>
            <a:r>
              <a:rPr lang="en-US" sz="1200" dirty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123319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D47B-0494-44E6-8B74-3187B6395CB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705708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Before departing you will need to </a:t>
            </a:r>
          </a:p>
          <a:p>
            <a:r>
              <a:rPr lang="en-US" sz="1800" dirty="0"/>
              <a:t>  Ensure your passport was issued less than 10 years ago and will not expire</a:t>
            </a:r>
          </a:p>
          <a:p>
            <a:r>
              <a:rPr lang="en-US" sz="1800" dirty="0"/>
              <a:t>    until at least December of this year.</a:t>
            </a:r>
          </a:p>
          <a:p>
            <a:r>
              <a:rPr lang="en-US" sz="1800" dirty="0"/>
              <a:t>  Get your Swiss Visa  </a:t>
            </a:r>
          </a:p>
          <a:p>
            <a:r>
              <a:rPr lang="en-US" sz="1800" dirty="0"/>
              <a:t>  Fill out a U of A Travel Authorization Form  (Shane can help) </a:t>
            </a:r>
          </a:p>
          <a:p>
            <a:r>
              <a:rPr lang="en-US" sz="1800" dirty="0"/>
              <a:t>  Register your international travel with</a:t>
            </a:r>
          </a:p>
          <a:p>
            <a:r>
              <a:rPr lang="en-US" sz="1800" dirty="0"/>
              <a:t>    https://ua-risk.terradotta.com</a:t>
            </a:r>
          </a:p>
          <a:p>
            <a:r>
              <a:rPr lang="en-US" sz="1800" dirty="0"/>
              <a:t>  Arrange for a travel advance, if necessary</a:t>
            </a:r>
          </a:p>
          <a:p>
            <a:r>
              <a:rPr lang="en-US" sz="1800" dirty="0"/>
              <a:t>  Book your flight</a:t>
            </a:r>
          </a:p>
          <a:p>
            <a:r>
              <a:rPr lang="en-US" sz="1800" dirty="0"/>
              <a:t>  Accommodations are already booked in your name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Prevessin-Moens</a:t>
            </a:r>
            <a:r>
              <a:rPr lang="en-US" sz="1800" dirty="0"/>
              <a:t> - </a:t>
            </a:r>
            <a:r>
              <a:rPr lang="en-US" sz="1800" dirty="0" err="1"/>
              <a:t>Residhome</a:t>
            </a:r>
            <a:r>
              <a:rPr lang="en-US" sz="1800" dirty="0"/>
              <a:t> </a:t>
            </a:r>
            <a:r>
              <a:rPr lang="en-US" sz="1800" dirty="0" err="1"/>
              <a:t>Appart</a:t>
            </a:r>
            <a:r>
              <a:rPr lang="en-US" sz="1800" dirty="0"/>
              <a:t> Hotel Le </a:t>
            </a:r>
            <a:r>
              <a:rPr lang="en-US" sz="1800" dirty="0" err="1"/>
              <a:t>Carre</a:t>
            </a:r>
            <a:r>
              <a:rPr lang="en-US" sz="1800" dirty="0"/>
              <a:t> D'Or</a:t>
            </a:r>
          </a:p>
          <a:p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2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D47B-0494-44E6-8B74-3187B6395CB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2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D47B-0494-44E6-8B74-3187B6395CB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5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Jul 2021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D47B-0494-44E6-8B74-3187B6395CB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4745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For entering Switzerland you will need </a:t>
            </a:r>
          </a:p>
          <a:p>
            <a:r>
              <a:rPr lang="en-US" sz="1600" dirty="0"/>
              <a:t>  Your passport </a:t>
            </a:r>
          </a:p>
          <a:p>
            <a:r>
              <a:rPr lang="en-US" sz="1600" dirty="0"/>
              <a:t>  Your Swiss visa (in your passport) </a:t>
            </a:r>
          </a:p>
          <a:p>
            <a:r>
              <a:rPr lang="en-US" sz="1600" dirty="0"/>
              <a:t>  A copy of your CDC COVID-19 Vaccination Record Card </a:t>
            </a:r>
          </a:p>
          <a:p>
            <a:r>
              <a:rPr lang="en-US" sz="1600" dirty="0"/>
              <a:t>  A copy of your PCR test results from Thursday or Friday before departure </a:t>
            </a:r>
          </a:p>
          <a:p>
            <a:r>
              <a:rPr lang="en-US" sz="1600" dirty="0"/>
              <a:t>  A copy of a letter explaining that you are an essential worker at CERN. </a:t>
            </a:r>
          </a:p>
          <a:p>
            <a:r>
              <a:rPr lang="en-US" sz="1600" dirty="0"/>
              <a:t>    This letter should include an explanation that your expenses are paid.</a:t>
            </a:r>
          </a:p>
          <a:p>
            <a:r>
              <a:rPr lang="en-US" sz="1600" dirty="0"/>
              <a:t>    I have written this letter and will distribute.</a:t>
            </a:r>
          </a:p>
          <a:p>
            <a:r>
              <a:rPr lang="en-US" sz="1600" dirty="0"/>
              <a:t>  A copy of a letter explaining your health and accident insurance </a:t>
            </a:r>
          </a:p>
          <a:p>
            <a:r>
              <a:rPr lang="en-US" sz="1600" dirty="0"/>
              <a:t>  Your invitation letter from CERN </a:t>
            </a:r>
          </a:p>
          <a:p>
            <a:r>
              <a:rPr lang="en-US" sz="1600" dirty="0"/>
              <a:t>  Your Convention </a:t>
            </a:r>
            <a:r>
              <a:rPr lang="en-US" sz="1600" dirty="0" err="1"/>
              <a:t>d'Accueil</a:t>
            </a:r>
            <a:r>
              <a:rPr lang="en-US" sz="1600" dirty="0"/>
              <a:t> from CERN </a:t>
            </a:r>
          </a:p>
          <a:p>
            <a:r>
              <a:rPr lang="en-US" sz="1600" dirty="0"/>
              <a:t>  Fill out a Sworn Statement to Abide by the Rules for Entry into the</a:t>
            </a:r>
          </a:p>
          <a:p>
            <a:r>
              <a:rPr lang="en-US" sz="1600" dirty="0"/>
              <a:t>    Metropolitan National Territory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For entering CERN</a:t>
            </a:r>
          </a:p>
          <a:p>
            <a:r>
              <a:rPr lang="en-US" sz="1600" dirty="0"/>
              <a:t>  Take the </a:t>
            </a:r>
            <a:r>
              <a:rPr lang="en-US" sz="1600" dirty="0" err="1"/>
              <a:t>covid</a:t>
            </a:r>
            <a:r>
              <a:rPr lang="en-US" sz="1600" dirty="0"/>
              <a:t> learning</a:t>
            </a:r>
          </a:p>
          <a:p>
            <a:r>
              <a:rPr lang="en-US" sz="1600" dirty="0"/>
              <a:t>  Fill out a Declaration of </a:t>
            </a:r>
            <a:r>
              <a:rPr lang="en-US" sz="1600" dirty="0" err="1" smtClean="0"/>
              <a:t>Honour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And more ……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948386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20122</TotalTime>
  <Words>959</Words>
  <Application>Microsoft Office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Comic Sans MS</vt:lpstr>
      <vt:lpstr>Tahoma</vt:lpstr>
      <vt:lpstr>Times New Roman</vt:lpstr>
      <vt:lpstr>Wingdings</vt:lpstr>
      <vt:lpstr>Default Design</vt:lpstr>
      <vt:lpstr>FCalPulse Local Mtg</vt:lpstr>
      <vt:lpstr>Outline</vt:lpstr>
      <vt:lpstr>The latest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1043</cp:revision>
  <cp:lastPrinted>2020-06-08T23:42:35Z</cp:lastPrinted>
  <dcterms:created xsi:type="dcterms:W3CDTF">1601-01-01T00:00:00Z</dcterms:created>
  <dcterms:modified xsi:type="dcterms:W3CDTF">2021-07-02T21:48:28Z</dcterms:modified>
</cp:coreProperties>
</file>