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16" r:id="rId2"/>
    <p:sldId id="483" r:id="rId3"/>
    <p:sldId id="506" r:id="rId4"/>
    <p:sldId id="500" r:id="rId5"/>
    <p:sldId id="507" r:id="rId6"/>
    <p:sldId id="494" r:id="rId7"/>
    <p:sldId id="495" r:id="rId8"/>
    <p:sldId id="496" r:id="rId9"/>
    <p:sldId id="491" r:id="rId1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Jun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Comic Sans MS" pitchFamily="66" charset="0"/>
              </a:rPr>
              <a:t>v2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534400" cy="4480711"/>
          </a:xfrm>
        </p:spPr>
        <p:txBody>
          <a:bodyPr/>
          <a:lstStyle/>
          <a:p>
            <a:r>
              <a:rPr lang="en-US" sz="2800" dirty="0" smtClean="0"/>
              <a:t>Latest </a:t>
            </a:r>
            <a:r>
              <a:rPr lang="en-US" sz="2800" dirty="0" smtClean="0"/>
              <a:t>news</a:t>
            </a:r>
          </a:p>
          <a:p>
            <a:r>
              <a:rPr lang="en-US" sz="2800" dirty="0" smtClean="0"/>
              <a:t>Organization on the Platform in the zone</a:t>
            </a:r>
            <a:endParaRPr lang="en-US" sz="2800" dirty="0" smtClean="0"/>
          </a:p>
          <a:p>
            <a:r>
              <a:rPr lang="en-US" sz="2800" dirty="0" smtClean="0"/>
              <a:t>Rob </a:t>
            </a:r>
            <a:r>
              <a:rPr lang="en-US" sz="2800" dirty="0" smtClean="0"/>
              <a:t>Walker – Updates</a:t>
            </a:r>
            <a:endParaRPr lang="en-US" sz="2800" dirty="0"/>
          </a:p>
          <a:p>
            <a:r>
              <a:rPr lang="en-US" sz="2800" dirty="0" smtClean="0"/>
              <a:t>Erich </a:t>
            </a:r>
            <a:r>
              <a:rPr lang="en-US" sz="2800" dirty="0" err="1" smtClean="0"/>
              <a:t>Varnes</a:t>
            </a:r>
            <a:r>
              <a:rPr lang="en-US" sz="2800" dirty="0" smtClean="0"/>
              <a:t> – Latest status of the DAQ</a:t>
            </a:r>
          </a:p>
          <a:p>
            <a:r>
              <a:rPr lang="en-US" sz="2800" dirty="0" smtClean="0"/>
              <a:t>Graham Woolley – Preliminary noise measurement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85446"/>
          </a:xfrm>
        </p:spPr>
        <p:txBody>
          <a:bodyPr/>
          <a:lstStyle/>
          <a:p>
            <a:r>
              <a:rPr lang="en-US" dirty="0" smtClean="0"/>
              <a:t>DAQ Run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7446"/>
            <a:ext cx="8001000" cy="4472354"/>
          </a:xfrm>
        </p:spPr>
        <p:txBody>
          <a:bodyPr/>
          <a:lstStyle/>
          <a:p>
            <a:r>
              <a:rPr lang="en-US" dirty="0" smtClean="0"/>
              <a:t>All are either true or false</a:t>
            </a:r>
          </a:p>
          <a:p>
            <a:pPr lvl="1"/>
            <a:r>
              <a:rPr lang="en-US" dirty="0" smtClean="0"/>
              <a:t>Run in progress</a:t>
            </a:r>
          </a:p>
          <a:p>
            <a:pPr lvl="1"/>
            <a:r>
              <a:rPr lang="en-US" dirty="0" smtClean="0"/>
              <a:t>Spill in progress</a:t>
            </a:r>
          </a:p>
          <a:p>
            <a:pPr lvl="1"/>
            <a:r>
              <a:rPr lang="en-US" dirty="0" smtClean="0"/>
              <a:t>Pause in progress</a:t>
            </a:r>
          </a:p>
          <a:p>
            <a:pPr lvl="1"/>
            <a:r>
              <a:rPr lang="en-US" dirty="0" smtClean="0"/>
              <a:t>Narrow beam</a:t>
            </a:r>
          </a:p>
          <a:p>
            <a:pPr lvl="1"/>
            <a:r>
              <a:rPr lang="en-US" dirty="0" smtClean="0"/>
              <a:t>Beam Halo veto</a:t>
            </a:r>
          </a:p>
          <a:p>
            <a:pPr lvl="1"/>
            <a:r>
              <a:rPr lang="en-US" dirty="0" smtClean="0"/>
              <a:t>Sr90 in 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 rot="10800000">
            <a:off x="3745528" y="2171705"/>
            <a:ext cx="1327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ym typeface="Symbol" panose="05050102010706020507" pitchFamily="18" charset="2"/>
              </a:rPr>
              <a:t></a:t>
            </a:r>
            <a:endParaRPr lang="en-US" sz="12000" dirty="0"/>
          </a:p>
        </p:txBody>
      </p:sp>
      <p:sp>
        <p:nvSpPr>
          <p:cNvPr id="8" name="TextBox 7"/>
          <p:cNvSpPr txBox="1"/>
          <p:nvPr/>
        </p:nvSpPr>
        <p:spPr>
          <a:xfrm>
            <a:off x="5108331" y="2646480"/>
            <a:ext cx="2910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Allow triggers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72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08538"/>
          </a:xfrm>
        </p:spPr>
        <p:txBody>
          <a:bodyPr/>
          <a:lstStyle/>
          <a:p>
            <a:r>
              <a:rPr lang="en-US" dirty="0" err="1" smtClean="0"/>
              <a:t>FCalPulse</a:t>
            </a:r>
            <a:r>
              <a:rPr lang="en-US" dirty="0" smtClean="0"/>
              <a:t> in our H2 zone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739775"/>
            <a:ext cx="8648700" cy="42576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4343400" y="4062049"/>
            <a:ext cx="2620108" cy="1097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 rot="21480000">
            <a:off x="4387362" y="4220310"/>
            <a:ext cx="7649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0000">
            <a:off x="3686182" y="2850637"/>
            <a:ext cx="3850846" cy="145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" y="140208"/>
            <a:ext cx="8857488" cy="657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26123"/>
          </a:xfrm>
        </p:spPr>
        <p:txBody>
          <a:bodyPr/>
          <a:lstStyle/>
          <a:p>
            <a:r>
              <a:rPr lang="en-US" dirty="0" smtClean="0"/>
              <a:t>Tentative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2277"/>
            <a:ext cx="8001000" cy="4835769"/>
          </a:xfrm>
        </p:spPr>
        <p:txBody>
          <a:bodyPr/>
          <a:lstStyle/>
          <a:p>
            <a:r>
              <a:rPr lang="en-US" dirty="0" smtClean="0"/>
              <a:t>2 July	Ship equipment to CERN</a:t>
            </a:r>
          </a:p>
          <a:p>
            <a:r>
              <a:rPr lang="en-US" dirty="0" smtClean="0"/>
              <a:t>18 July	Team arrives at CERN</a:t>
            </a:r>
          </a:p>
          <a:p>
            <a:r>
              <a:rPr lang="en-US" dirty="0" smtClean="0"/>
              <a:t>19 July	Get CERN ID and rad badges</a:t>
            </a:r>
          </a:p>
          <a:p>
            <a:r>
              <a:rPr lang="en-US" dirty="0" smtClean="0"/>
              <a:t>20 July – 3 Aug</a:t>
            </a:r>
          </a:p>
          <a:p>
            <a:pPr lvl="1"/>
            <a:r>
              <a:rPr lang="en-US" dirty="0" smtClean="0"/>
              <a:t>Stage our apparatus in PPE 182</a:t>
            </a:r>
          </a:p>
          <a:p>
            <a:pPr lvl="1"/>
            <a:r>
              <a:rPr lang="en-US" dirty="0" smtClean="0"/>
              <a:t>Arrange safety inspections</a:t>
            </a:r>
          </a:p>
          <a:p>
            <a:pPr lvl="1"/>
            <a:r>
              <a:rPr lang="en-US" dirty="0" smtClean="0"/>
              <a:t>Organize gas and </a:t>
            </a:r>
            <a:r>
              <a:rPr lang="en-US" dirty="0" err="1" smtClean="0"/>
              <a:t>cryo</a:t>
            </a:r>
            <a:r>
              <a:rPr lang="en-US" dirty="0" smtClean="0"/>
              <a:t> deliveries</a:t>
            </a:r>
          </a:p>
          <a:p>
            <a:pPr lvl="1"/>
            <a:r>
              <a:rPr lang="en-US" dirty="0" smtClean="0"/>
              <a:t>Set up trigger electronics</a:t>
            </a:r>
          </a:p>
          <a:p>
            <a:pPr lvl="1"/>
            <a:r>
              <a:rPr lang="en-US" dirty="0" smtClean="0"/>
              <a:t>Take required training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8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46992"/>
          </a:xfrm>
        </p:spPr>
        <p:txBody>
          <a:bodyPr/>
          <a:lstStyle/>
          <a:p>
            <a:r>
              <a:rPr lang="en-US" dirty="0" smtClean="0"/>
              <a:t>Tentative schedule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1069"/>
            <a:ext cx="8001000" cy="4498731"/>
          </a:xfrm>
        </p:spPr>
        <p:txBody>
          <a:bodyPr/>
          <a:lstStyle/>
          <a:p>
            <a:r>
              <a:rPr lang="en-US" dirty="0" smtClean="0"/>
              <a:t>4 Aug	Supervise infrastructure </a:t>
            </a:r>
            <a:r>
              <a:rPr lang="en-US" dirty="0"/>
              <a:t>deployment and </a:t>
            </a:r>
            <a:r>
              <a:rPr lang="en-US" dirty="0" smtClean="0"/>
              <a:t>install </a:t>
            </a:r>
            <a:r>
              <a:rPr lang="en-US" dirty="0"/>
              <a:t>our experiment </a:t>
            </a:r>
            <a:endParaRPr lang="en-US" dirty="0" smtClean="0"/>
          </a:p>
          <a:p>
            <a:pPr lvl="1"/>
            <a:r>
              <a:rPr lang="en-US" dirty="0" smtClean="0"/>
              <a:t>When beam returns at the end of the day</a:t>
            </a:r>
          </a:p>
          <a:p>
            <a:pPr lvl="2"/>
            <a:r>
              <a:rPr lang="en-US" dirty="0"/>
              <a:t>Start cryostat cool-down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Time-in the trigger</a:t>
            </a:r>
          </a:p>
          <a:p>
            <a:pPr lvl="2"/>
            <a:r>
              <a:rPr lang="en-US" dirty="0" smtClean="0"/>
              <a:t>Use BPCs to locate and tune beam</a:t>
            </a:r>
          </a:p>
          <a:p>
            <a:r>
              <a:rPr lang="en-US" dirty="0" smtClean="0"/>
              <a:t>4 Aug (evening) to 5 Aug   Tune beam</a:t>
            </a:r>
          </a:p>
          <a:p>
            <a:r>
              <a:rPr lang="en-US" dirty="0" smtClean="0"/>
              <a:t>5 Aug – 11 Aug (morning)  Take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8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3369"/>
          </a:xfrm>
        </p:spPr>
        <p:txBody>
          <a:bodyPr/>
          <a:lstStyle/>
          <a:p>
            <a:r>
              <a:rPr lang="en-US" dirty="0" smtClean="0"/>
              <a:t>Tentative</a:t>
            </a:r>
            <a:r>
              <a:rPr lang="en-US" dirty="0" smtClean="0"/>
              <a:t> </a:t>
            </a:r>
            <a:r>
              <a:rPr lang="en-US" dirty="0" smtClean="0"/>
              <a:t>Schedule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9862"/>
            <a:ext cx="8001000" cy="4718538"/>
          </a:xfrm>
        </p:spPr>
        <p:txBody>
          <a:bodyPr/>
          <a:lstStyle/>
          <a:p>
            <a:r>
              <a:rPr lang="en-US" dirty="0"/>
              <a:t>5 Aug	</a:t>
            </a:r>
          </a:p>
          <a:p>
            <a:pPr lvl="1"/>
            <a:r>
              <a:rPr lang="en-US" dirty="0"/>
              <a:t>Beam tuning</a:t>
            </a:r>
          </a:p>
          <a:p>
            <a:pPr lvl="1"/>
            <a:r>
              <a:rPr lang="en-US" dirty="0"/>
              <a:t>DAQ </a:t>
            </a:r>
            <a:r>
              <a:rPr lang="en-US" dirty="0" smtClean="0"/>
              <a:t>commissioning</a:t>
            </a:r>
          </a:p>
          <a:p>
            <a:pPr lvl="1"/>
            <a:r>
              <a:rPr lang="en-US" dirty="0" smtClean="0"/>
              <a:t>Trouble-shooting all systems</a:t>
            </a:r>
          </a:p>
          <a:p>
            <a:r>
              <a:rPr lang="en-US" dirty="0" smtClean="0"/>
              <a:t>6 – 10 Aug  Normal (?) data taking</a:t>
            </a:r>
          </a:p>
          <a:p>
            <a:pPr lvl="1"/>
            <a:r>
              <a:rPr lang="en-US" dirty="0" smtClean="0"/>
              <a:t>Cycle thru O</a:t>
            </a:r>
            <a:r>
              <a:rPr lang="en-US" baseline="-25000" dirty="0" smtClean="0"/>
              <a:t>2</a:t>
            </a:r>
            <a:r>
              <a:rPr lang="en-US" dirty="0" smtClean="0"/>
              <a:t> contamination</a:t>
            </a:r>
          </a:p>
          <a:p>
            <a:pPr lvl="2"/>
            <a:r>
              <a:rPr lang="en-US" dirty="0" smtClean="0"/>
              <a:t>Cycle thru HV settings and polarity to the rod/tube electrode</a:t>
            </a:r>
          </a:p>
          <a:p>
            <a:pPr lvl="3"/>
            <a:r>
              <a:rPr lang="en-US" dirty="0" smtClean="0"/>
              <a:t>Cycle between up/down assemblies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9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88215" cy="838200"/>
          </a:xfrm>
        </p:spPr>
        <p:txBody>
          <a:bodyPr/>
          <a:lstStyle/>
          <a:p>
            <a:r>
              <a:rPr lang="en-US" dirty="0" smtClean="0"/>
              <a:t>Critical Milestones (With dates)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6909"/>
            <a:ext cx="8001000" cy="5107709"/>
          </a:xfrm>
        </p:spPr>
        <p:txBody>
          <a:bodyPr/>
          <a:lstStyle/>
          <a:p>
            <a:r>
              <a:rPr lang="en-US" dirty="0" smtClean="0"/>
              <a:t>Receive Sr-90 source from IPPE ?</a:t>
            </a:r>
          </a:p>
          <a:p>
            <a:r>
              <a:rPr lang="en-US" dirty="0" smtClean="0"/>
              <a:t>Prepare system DAQ test – Start 17 May</a:t>
            </a:r>
          </a:p>
          <a:p>
            <a:r>
              <a:rPr lang="en-US" dirty="0" smtClean="0"/>
              <a:t>Full system DAQ test – Start 14 Jun</a:t>
            </a:r>
          </a:p>
          <a:p>
            <a:r>
              <a:rPr lang="en-US" dirty="0" smtClean="0"/>
              <a:t>Full system </a:t>
            </a:r>
            <a:r>
              <a:rPr lang="en-US" dirty="0" err="1" smtClean="0"/>
              <a:t>cryo</a:t>
            </a:r>
            <a:r>
              <a:rPr lang="en-US" dirty="0" smtClean="0"/>
              <a:t> test – Start 21 Jun</a:t>
            </a:r>
          </a:p>
          <a:p>
            <a:pPr lvl="1"/>
            <a:r>
              <a:rPr lang="en-US" dirty="0" smtClean="0"/>
              <a:t>Determine Sr-90 activity</a:t>
            </a:r>
          </a:p>
          <a:p>
            <a:pPr lvl="1"/>
            <a:r>
              <a:rPr lang="en-US" dirty="0" smtClean="0"/>
              <a:t>How to beat down the electronics noise</a:t>
            </a:r>
          </a:p>
          <a:p>
            <a:r>
              <a:rPr lang="en-US" dirty="0" smtClean="0"/>
              <a:t>Ship apparatus to CERN – 7 Jul</a:t>
            </a:r>
          </a:p>
          <a:p>
            <a:r>
              <a:rPr lang="en-US" dirty="0" smtClean="0"/>
              <a:t>Team arrives at CERN – 21 Jul</a:t>
            </a:r>
          </a:p>
          <a:p>
            <a:r>
              <a:rPr lang="en-US" dirty="0" smtClean="0"/>
              <a:t>Beam starts – 4 Aug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5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19546</TotalTime>
  <Words>341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DAQ Run States</vt:lpstr>
      <vt:lpstr>FCalPulse in our H2 zone</vt:lpstr>
      <vt:lpstr>PowerPoint Presentation</vt:lpstr>
      <vt:lpstr>Tentative schedule</vt:lpstr>
      <vt:lpstr>Tentative schedule – Con’t</vt:lpstr>
      <vt:lpstr>Tentative Schedule – Con’t</vt:lpstr>
      <vt:lpstr>Critical Milestones (With dates)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1030</cp:revision>
  <cp:lastPrinted>2020-06-08T23:42:35Z</cp:lastPrinted>
  <dcterms:created xsi:type="dcterms:W3CDTF">1601-01-01T00:00:00Z</dcterms:created>
  <dcterms:modified xsi:type="dcterms:W3CDTF">2021-06-10T20:27:44Z</dcterms:modified>
</cp:coreProperties>
</file>