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316" r:id="rId2"/>
    <p:sldId id="483" r:id="rId3"/>
    <p:sldId id="484" r:id="rId4"/>
    <p:sldId id="485" r:id="rId5"/>
    <p:sldId id="486" r:id="rId6"/>
    <p:sldId id="487" r:id="rId7"/>
    <p:sldId id="488" r:id="rId8"/>
    <p:sldId id="489" r:id="rId9"/>
    <p:sldId id="490" r:id="rId10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9900"/>
    <a:srgbClr val="0000CC"/>
    <a:srgbClr val="990099"/>
    <a:srgbClr val="000000"/>
    <a:srgbClr val="92D050"/>
    <a:srgbClr val="33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0" autoAdjust="0"/>
    <p:restoredTop sz="96238" autoAdjust="0"/>
  </p:normalViewPr>
  <p:slideViewPr>
    <p:cSldViewPr snapToGrid="0">
      <p:cViewPr>
        <p:scale>
          <a:sx n="100" d="100"/>
          <a:sy n="100" d="100"/>
        </p:scale>
        <p:origin x="930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93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FB714-6CAF-4DAB-BF80-6EFD6315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3" y="4415790"/>
            <a:ext cx="5048748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71CC4B2-62CB-4E42-BAE8-7DDF4AD94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E95-A3D7-45AD-8BE1-F1F8BD3CE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FC65-696D-4575-81AF-E3F28A3BA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22FB-2388-4AFE-AD11-AB2266F81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6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1341-2A11-426E-8617-9DACF9B07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7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6080-4B90-4EFD-B1BC-BFF13747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9A6-4B0D-4390-9FED-1A2FB6F4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C910-58CC-4031-AB61-26FCF39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E42-B860-49A0-A7BA-79FAF83F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D47B-0494-44E6-8B74-3187B639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1E3-1CAD-4D9F-9818-84D7F758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8CA9-39D5-493F-85B8-D43BB5FD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7716CB-1DF1-48CE-B35B-F06E89E3B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83540"/>
            <a:ext cx="5683577" cy="967212"/>
          </a:xfrm>
        </p:spPr>
        <p:txBody>
          <a:bodyPr/>
          <a:lstStyle/>
          <a:p>
            <a:pPr algn="ctr"/>
            <a:r>
              <a:rPr lang="en-US" dirty="0" err="1" smtClean="0"/>
              <a:t>FCalPulse</a:t>
            </a:r>
            <a:r>
              <a:rPr lang="en-US" smtClean="0"/>
              <a:t> Local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46136"/>
            <a:ext cx="3769936" cy="1216402"/>
          </a:xfrm>
        </p:spPr>
        <p:txBody>
          <a:bodyPr/>
          <a:lstStyle/>
          <a:p>
            <a:pPr algn="ctr"/>
            <a:r>
              <a:rPr lang="en-US" dirty="0" err="1" smtClean="0"/>
              <a:t>J.Rutherfoord</a:t>
            </a:r>
            <a:endParaRPr lang="en-US" dirty="0" smtClean="0"/>
          </a:p>
          <a:p>
            <a:pPr algn="ctr"/>
            <a:r>
              <a:rPr lang="en-US" dirty="0" smtClean="0"/>
              <a:t>22 April 2021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578725" y="5999163"/>
            <a:ext cx="817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v1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63" y="3063708"/>
            <a:ext cx="2386448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4457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9089"/>
            <a:ext cx="8403772" cy="4480711"/>
          </a:xfrm>
        </p:spPr>
        <p:txBody>
          <a:bodyPr/>
          <a:lstStyle/>
          <a:p>
            <a:r>
              <a:rPr lang="en-US" sz="2800" dirty="0" smtClean="0"/>
              <a:t>ITEP Beam Profile Chambers</a:t>
            </a:r>
          </a:p>
          <a:p>
            <a:r>
              <a:rPr lang="en-US" sz="2800" dirty="0" smtClean="0"/>
              <a:t>Rob Walker report</a:t>
            </a:r>
          </a:p>
          <a:p>
            <a:pPr lvl="1"/>
            <a:r>
              <a:rPr lang="en-US" sz="2400" dirty="0" smtClean="0"/>
              <a:t>Producing the Strontium foil</a:t>
            </a:r>
          </a:p>
          <a:p>
            <a:r>
              <a:rPr lang="en-US" sz="2800" dirty="0" smtClean="0"/>
              <a:t>Sasha </a:t>
            </a:r>
            <a:r>
              <a:rPr lang="en-US" sz="2800" dirty="0" err="1" smtClean="0"/>
              <a:t>Savin</a:t>
            </a:r>
            <a:r>
              <a:rPr lang="en-US" sz="2800" dirty="0" smtClean="0"/>
              <a:t> – Triggering phototube status</a:t>
            </a:r>
          </a:p>
          <a:p>
            <a:r>
              <a:rPr lang="en-US" sz="2800" dirty="0" smtClean="0"/>
              <a:t>Dan Tompkins – On-line control to/from outside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31817"/>
          </a:xfrm>
        </p:spPr>
        <p:txBody>
          <a:bodyPr/>
          <a:lstStyle/>
          <a:p>
            <a:r>
              <a:rPr lang="en-US" dirty="0" smtClean="0"/>
              <a:t>ITEP Beam Profile Chambers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8281851" cy="2238103"/>
          </a:xfrm>
        </p:spPr>
        <p:txBody>
          <a:bodyPr/>
          <a:lstStyle/>
          <a:p>
            <a:r>
              <a:rPr lang="en-US" dirty="0" smtClean="0"/>
              <a:t>Measures the track of the incident electron</a:t>
            </a:r>
          </a:p>
          <a:p>
            <a:pPr lvl="1"/>
            <a:r>
              <a:rPr lang="en-US" dirty="0" smtClean="0"/>
              <a:t>Electron exits the vacuum beam pipe</a:t>
            </a:r>
          </a:p>
          <a:p>
            <a:pPr lvl="1"/>
            <a:r>
              <a:rPr lang="en-US" dirty="0" smtClean="0"/>
              <a:t>Travels through air and BPCs</a:t>
            </a:r>
          </a:p>
          <a:p>
            <a:pPr lvl="1"/>
            <a:r>
              <a:rPr lang="en-US" dirty="0" smtClean="0"/>
              <a:t>Enters our cryostat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00290" y="4624254"/>
            <a:ext cx="940526" cy="509446"/>
            <a:chOff x="383177" y="4624254"/>
            <a:chExt cx="940526" cy="509446"/>
          </a:xfrm>
        </p:grpSpPr>
        <p:sp>
          <p:nvSpPr>
            <p:cNvPr id="9" name="Rectangle 8"/>
            <p:cNvSpPr/>
            <p:nvPr/>
          </p:nvSpPr>
          <p:spPr bwMode="auto">
            <a:xfrm>
              <a:off x="383177" y="4685208"/>
              <a:ext cx="844732" cy="374469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27909" y="4624254"/>
              <a:ext cx="95794" cy="509446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12" name="Oval 11"/>
          <p:cNvSpPr/>
          <p:nvPr/>
        </p:nvSpPr>
        <p:spPr bwMode="auto">
          <a:xfrm>
            <a:off x="7863838" y="4432662"/>
            <a:ext cx="895892" cy="895892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289" y="5328554"/>
            <a:ext cx="1018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Vacuum Beam Pipe</a:t>
            </a:r>
            <a:endParaRPr lang="en-US" sz="1400" dirty="0">
              <a:latin typeface="+mj-l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25" y="3949614"/>
            <a:ext cx="5915025" cy="14668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47233" y="5442591"/>
            <a:ext cx="1218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Our Cryostat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4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44731"/>
          </a:xfrm>
        </p:spPr>
        <p:txBody>
          <a:bodyPr/>
          <a:lstStyle/>
          <a:p>
            <a:r>
              <a:rPr lang="en-US" dirty="0" smtClean="0"/>
              <a:t>ITEP BPCs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26" y="3204755"/>
            <a:ext cx="8750186" cy="29696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2778" y="2037806"/>
            <a:ext cx="2307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Cover opened on one BPC assembly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37760" y="2159727"/>
            <a:ext cx="3744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Three BPCs stacked vertically with cosmic ray trigger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05691"/>
          </a:xfrm>
        </p:spPr>
        <p:txBody>
          <a:bodyPr/>
          <a:lstStyle/>
          <a:p>
            <a:r>
              <a:rPr lang="en-US" dirty="0" smtClean="0"/>
              <a:t>Half of a BPC Assembly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pSp>
        <p:nvGrpSpPr>
          <p:cNvPr id="46" name="Group 45"/>
          <p:cNvGrpSpPr/>
          <p:nvPr/>
        </p:nvGrpSpPr>
        <p:grpSpPr>
          <a:xfrm>
            <a:off x="492034" y="1341108"/>
            <a:ext cx="8207829" cy="3328340"/>
            <a:chOff x="492034" y="2090052"/>
            <a:chExt cx="8207829" cy="3328340"/>
          </a:xfrm>
        </p:grpSpPr>
        <p:grpSp>
          <p:nvGrpSpPr>
            <p:cNvPr id="44" name="Group 43"/>
            <p:cNvGrpSpPr/>
            <p:nvPr/>
          </p:nvGrpSpPr>
          <p:grpSpPr>
            <a:xfrm>
              <a:off x="492034" y="2090052"/>
              <a:ext cx="7572095" cy="3112897"/>
              <a:chOff x="492034" y="2090052"/>
              <a:chExt cx="7572095" cy="3112897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92034" y="2090052"/>
                <a:ext cx="6870774" cy="3112897"/>
                <a:chOff x="492034" y="2090052"/>
                <a:chExt cx="6870774" cy="3112897"/>
              </a:xfrm>
            </p:grpSpPr>
            <p:sp>
              <p:nvSpPr>
                <p:cNvPr id="16" name="TextBox 15"/>
                <p:cNvSpPr txBox="1"/>
                <p:nvPr/>
              </p:nvSpPr>
              <p:spPr>
                <a:xfrm>
                  <a:off x="492034" y="3375065"/>
                  <a:ext cx="1807029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+mj-lt"/>
                    </a:rPr>
                    <a:t>Plane of anode wires perpendicular to the page</a:t>
                  </a: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3644828" y="4464285"/>
                  <a:ext cx="2595166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+mj-lt"/>
                    </a:rPr>
                    <a:t>Two planes of cathode wires running perpendicular to the anode wires</a:t>
                  </a:r>
                  <a:endParaRPr lang="en-US" sz="1400" dirty="0">
                    <a:latin typeface="+mj-lt"/>
                  </a:endParaRPr>
                </a:p>
              </p:txBody>
            </p:sp>
            <p:grpSp>
              <p:nvGrpSpPr>
                <p:cNvPr id="36" name="Group 35"/>
                <p:cNvGrpSpPr/>
                <p:nvPr/>
              </p:nvGrpSpPr>
              <p:grpSpPr>
                <a:xfrm rot="16200000">
                  <a:off x="4306379" y="1210491"/>
                  <a:ext cx="1180015" cy="4932842"/>
                  <a:chOff x="6126476" y="1210491"/>
                  <a:chExt cx="1180015" cy="4932842"/>
                </a:xfrm>
              </p:grpSpPr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6648999" y="1480455"/>
                    <a:ext cx="130615" cy="4380442"/>
                    <a:chOff x="6648999" y="1776549"/>
                    <a:chExt cx="130615" cy="4380442"/>
                  </a:xfrm>
                </p:grpSpPr>
                <p:grpSp>
                  <p:nvGrpSpPr>
                    <p:cNvPr id="24" name="Group 23"/>
                    <p:cNvGrpSpPr/>
                    <p:nvPr/>
                  </p:nvGrpSpPr>
                  <p:grpSpPr>
                    <a:xfrm>
                      <a:off x="6648999" y="1776549"/>
                      <a:ext cx="117557" cy="1937672"/>
                      <a:chOff x="6648999" y="1776549"/>
                      <a:chExt cx="117557" cy="1937672"/>
                    </a:xfrm>
                  </p:grpSpPr>
                  <p:grpSp>
                    <p:nvGrpSpPr>
                      <p:cNvPr id="20" name="Group 19"/>
                      <p:cNvGrpSpPr/>
                      <p:nvPr/>
                    </p:nvGrpSpPr>
                    <p:grpSpPr>
                      <a:xfrm>
                        <a:off x="6648999" y="1776549"/>
                        <a:ext cx="104501" cy="714110"/>
                        <a:chOff x="6648999" y="1776549"/>
                        <a:chExt cx="104501" cy="714110"/>
                      </a:xfrm>
                    </p:grpSpPr>
                    <p:sp>
                      <p:nvSpPr>
                        <p:cNvPr id="18" name="Oval 17"/>
                        <p:cNvSpPr/>
                        <p:nvPr/>
                      </p:nvSpPr>
                      <p:spPr bwMode="auto">
                        <a:xfrm>
                          <a:off x="6648999" y="1776549"/>
                          <a:ext cx="91440" cy="9144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omic Sans MS" pitchFamily="66" charset="0"/>
                          </a:endParaRPr>
                        </a:p>
                      </p:txBody>
                    </p:sp>
                    <p:sp>
                      <p:nvSpPr>
                        <p:cNvPr id="19" name="Oval 18"/>
                        <p:cNvSpPr/>
                        <p:nvPr/>
                      </p:nvSpPr>
                      <p:spPr bwMode="auto">
                        <a:xfrm>
                          <a:off x="6662060" y="2399219"/>
                          <a:ext cx="91440" cy="9144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omic Sans MS" pitchFamily="66" charset="0"/>
                          </a:endParaRPr>
                        </a:p>
                      </p:txBody>
                    </p:sp>
                  </p:grpSp>
                  <p:grpSp>
                    <p:nvGrpSpPr>
                      <p:cNvPr id="21" name="Group 20"/>
                      <p:cNvGrpSpPr/>
                      <p:nvPr/>
                    </p:nvGrpSpPr>
                    <p:grpSpPr>
                      <a:xfrm>
                        <a:off x="6662055" y="3000111"/>
                        <a:ext cx="104501" cy="714110"/>
                        <a:chOff x="6648999" y="1776549"/>
                        <a:chExt cx="104501" cy="714110"/>
                      </a:xfrm>
                    </p:grpSpPr>
                    <p:sp>
                      <p:nvSpPr>
                        <p:cNvPr id="22" name="Oval 21"/>
                        <p:cNvSpPr/>
                        <p:nvPr/>
                      </p:nvSpPr>
                      <p:spPr bwMode="auto">
                        <a:xfrm>
                          <a:off x="6648999" y="1776549"/>
                          <a:ext cx="91440" cy="9144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omic Sans MS" pitchFamily="66" charset="0"/>
                          </a:endParaRPr>
                        </a:p>
                      </p:txBody>
                    </p:sp>
                    <p:sp>
                      <p:nvSpPr>
                        <p:cNvPr id="23" name="Oval 22"/>
                        <p:cNvSpPr/>
                        <p:nvPr/>
                      </p:nvSpPr>
                      <p:spPr bwMode="auto">
                        <a:xfrm>
                          <a:off x="6662060" y="2399219"/>
                          <a:ext cx="91440" cy="9144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omic Sans MS" pitchFamily="66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25" name="Group 24"/>
                    <p:cNvGrpSpPr/>
                    <p:nvPr/>
                  </p:nvGrpSpPr>
                  <p:grpSpPr>
                    <a:xfrm>
                      <a:off x="6662057" y="4219319"/>
                      <a:ext cx="117557" cy="1937672"/>
                      <a:chOff x="6648999" y="1776549"/>
                      <a:chExt cx="117557" cy="1937672"/>
                    </a:xfrm>
                  </p:grpSpPr>
                  <p:grpSp>
                    <p:nvGrpSpPr>
                      <p:cNvPr id="26" name="Group 25"/>
                      <p:cNvGrpSpPr/>
                      <p:nvPr/>
                    </p:nvGrpSpPr>
                    <p:grpSpPr>
                      <a:xfrm>
                        <a:off x="6648999" y="1776549"/>
                        <a:ext cx="104501" cy="714110"/>
                        <a:chOff x="6648999" y="1776549"/>
                        <a:chExt cx="104501" cy="714110"/>
                      </a:xfrm>
                    </p:grpSpPr>
                    <p:sp>
                      <p:nvSpPr>
                        <p:cNvPr id="30" name="Oval 29"/>
                        <p:cNvSpPr/>
                        <p:nvPr/>
                      </p:nvSpPr>
                      <p:spPr bwMode="auto">
                        <a:xfrm>
                          <a:off x="6648999" y="1776549"/>
                          <a:ext cx="91440" cy="9144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omic Sans MS" pitchFamily="66" charset="0"/>
                          </a:endParaRPr>
                        </a:p>
                      </p:txBody>
                    </p:sp>
                    <p:sp>
                      <p:nvSpPr>
                        <p:cNvPr id="31" name="Oval 30"/>
                        <p:cNvSpPr/>
                        <p:nvPr/>
                      </p:nvSpPr>
                      <p:spPr bwMode="auto">
                        <a:xfrm>
                          <a:off x="6662060" y="2399219"/>
                          <a:ext cx="91440" cy="9144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omic Sans MS" pitchFamily="66" charset="0"/>
                          </a:endParaRPr>
                        </a:p>
                      </p:txBody>
                    </p:sp>
                  </p:grpSp>
                  <p:grpSp>
                    <p:nvGrpSpPr>
                      <p:cNvPr id="27" name="Group 26"/>
                      <p:cNvGrpSpPr/>
                      <p:nvPr/>
                    </p:nvGrpSpPr>
                    <p:grpSpPr>
                      <a:xfrm>
                        <a:off x="6662055" y="3000111"/>
                        <a:ext cx="104501" cy="714110"/>
                        <a:chOff x="6648999" y="1776549"/>
                        <a:chExt cx="104501" cy="714110"/>
                      </a:xfrm>
                    </p:grpSpPr>
                    <p:sp>
                      <p:nvSpPr>
                        <p:cNvPr id="28" name="Oval 27"/>
                        <p:cNvSpPr/>
                        <p:nvPr/>
                      </p:nvSpPr>
                      <p:spPr bwMode="auto">
                        <a:xfrm>
                          <a:off x="6648999" y="1776549"/>
                          <a:ext cx="91440" cy="9144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omic Sans MS" pitchFamily="66" charset="0"/>
                          </a:endParaRPr>
                        </a:p>
                      </p:txBody>
                    </p:sp>
                    <p:sp>
                      <p:nvSpPr>
                        <p:cNvPr id="29" name="Oval 28"/>
                        <p:cNvSpPr/>
                        <p:nvPr/>
                      </p:nvSpPr>
                      <p:spPr bwMode="auto">
                        <a:xfrm>
                          <a:off x="6662060" y="2399219"/>
                          <a:ext cx="91440" cy="9144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omic Sans MS" pitchFamily="66" charset="0"/>
                          </a:endParaRPr>
                        </a:p>
                      </p:txBody>
                    </p:sp>
                  </p:grpSp>
                </p:grpSp>
              </p:grpSp>
              <p:cxnSp>
                <p:nvCxnSpPr>
                  <p:cNvPr id="34" name="Straight Connector 33"/>
                  <p:cNvCxnSpPr/>
                  <p:nvPr/>
                </p:nvCxnSpPr>
                <p:spPr bwMode="auto">
                  <a:xfrm>
                    <a:off x="7289074" y="1210491"/>
                    <a:ext cx="17417" cy="4928489"/>
                  </a:xfrm>
                  <a:prstGeom prst="line">
                    <a:avLst/>
                  </a:prstGeom>
                  <a:solidFill>
                    <a:schemeClr val="accent1"/>
                  </a:solidFill>
                  <a:ln w="381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35" name="Straight Connector 34"/>
                  <p:cNvCxnSpPr/>
                  <p:nvPr/>
                </p:nvCxnSpPr>
                <p:spPr bwMode="auto">
                  <a:xfrm>
                    <a:off x="6126476" y="1214844"/>
                    <a:ext cx="17417" cy="4928489"/>
                  </a:xfrm>
                  <a:prstGeom prst="line">
                    <a:avLst/>
                  </a:prstGeom>
                  <a:solidFill>
                    <a:schemeClr val="accent1"/>
                  </a:solidFill>
                  <a:ln w="381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38" name="Straight Arrow Connector 37"/>
                <p:cNvCxnSpPr/>
                <p:nvPr/>
              </p:nvCxnSpPr>
              <p:spPr bwMode="auto">
                <a:xfrm>
                  <a:off x="2745650" y="2090052"/>
                  <a:ext cx="515994" cy="3091543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dash"/>
                  <a:round/>
                  <a:headEnd type="none" w="med" len="med"/>
                  <a:tailEnd type="triangle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3" name="Group 42"/>
              <p:cNvGrpSpPr/>
              <p:nvPr/>
            </p:nvGrpSpPr>
            <p:grpSpPr>
              <a:xfrm>
                <a:off x="6662049" y="3086904"/>
                <a:ext cx="1402080" cy="1162598"/>
                <a:chOff x="7471953" y="3060777"/>
                <a:chExt cx="1402080" cy="1289577"/>
              </a:xfrm>
            </p:grpSpPr>
            <p:sp>
              <p:nvSpPr>
                <p:cNvPr id="41" name="Arc 40"/>
                <p:cNvSpPr/>
                <p:nvPr/>
              </p:nvSpPr>
              <p:spPr bwMode="auto">
                <a:xfrm>
                  <a:off x="7471953" y="3060777"/>
                  <a:ext cx="1402080" cy="1267665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2" name="Arc 41"/>
                <p:cNvSpPr/>
                <p:nvPr/>
              </p:nvSpPr>
              <p:spPr bwMode="auto">
                <a:xfrm flipV="1">
                  <a:off x="7471953" y="3082689"/>
                  <a:ext cx="1402080" cy="1267665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45" name="TextBox 44"/>
            <p:cNvSpPr txBox="1"/>
            <p:nvPr/>
          </p:nvSpPr>
          <p:spPr>
            <a:xfrm>
              <a:off x="6662049" y="4464285"/>
              <a:ext cx="203781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+mj-lt"/>
                </a:rPr>
                <a:t>Each cathode wire is connected to its image on the other side of the anode plane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766354" y="4615534"/>
            <a:ext cx="44677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sym typeface="Symbol" panose="05050102010706020507" pitchFamily="18" charset="2"/>
              </a:rPr>
              <a:t> </a:t>
            </a:r>
            <a:r>
              <a:rPr lang="en-US" sz="1400" dirty="0" smtClean="0">
                <a:latin typeface="+mj-lt"/>
              </a:rPr>
              <a:t>Gas: 80% </a:t>
            </a:r>
            <a:r>
              <a:rPr lang="en-US" sz="1400" dirty="0" err="1" smtClean="0">
                <a:latin typeface="+mj-lt"/>
              </a:rPr>
              <a:t>Ar</a:t>
            </a:r>
            <a:r>
              <a:rPr lang="en-US" sz="1400" dirty="0" smtClean="0">
                <a:latin typeface="+mj-lt"/>
              </a:rPr>
              <a:t> + 20% CO</a:t>
            </a:r>
            <a:r>
              <a:rPr lang="en-US" sz="1400" baseline="-25000" dirty="0" smtClean="0">
                <a:latin typeface="+mj-lt"/>
              </a:rPr>
              <a:t>2 </a:t>
            </a:r>
            <a:r>
              <a:rPr lang="en-US" sz="1400" dirty="0" smtClean="0">
                <a:latin typeface="+mj-lt"/>
              </a:rPr>
              <a:t>at 1 atmosphere</a:t>
            </a:r>
          </a:p>
          <a:p>
            <a:r>
              <a:rPr lang="en-US" sz="1400" dirty="0">
                <a:sym typeface="Symbol" panose="05050102010706020507" pitchFamily="18" charset="2"/>
              </a:rPr>
              <a:t> </a:t>
            </a:r>
            <a:r>
              <a:rPr lang="en-US" sz="1400" dirty="0" smtClean="0">
                <a:latin typeface="+mj-lt"/>
              </a:rPr>
              <a:t>25 anode wires, 6 mm spacing, 20 </a:t>
            </a:r>
            <a:r>
              <a:rPr lang="en-US" sz="1400" dirty="0" smtClean="0">
                <a:latin typeface="+mj-lt"/>
                <a:sym typeface="Symbol" panose="05050102010706020507" pitchFamily="18" charset="2"/>
              </a:rPr>
              <a:t>m diameter</a:t>
            </a:r>
          </a:p>
          <a:p>
            <a:r>
              <a:rPr lang="en-US" sz="1400" dirty="0" smtClean="0">
                <a:sym typeface="Symbol" panose="05050102010706020507" pitchFamily="18" charset="2"/>
              </a:rPr>
              <a:t> All anode wires are connected together</a:t>
            </a:r>
            <a:endParaRPr lang="en-US" sz="1400" dirty="0" smtClean="0">
              <a:latin typeface="+mj-lt"/>
              <a:sym typeface="Symbol" panose="05050102010706020507" pitchFamily="18" charset="2"/>
            </a:endParaRPr>
          </a:p>
          <a:p>
            <a:r>
              <a:rPr lang="en-US" sz="1400" dirty="0">
                <a:sym typeface="Symbol" panose="05050102010706020507" pitchFamily="18" charset="2"/>
              </a:rPr>
              <a:t> </a:t>
            </a:r>
            <a:r>
              <a:rPr lang="en-US" sz="1400" dirty="0" smtClean="0">
                <a:latin typeface="+mj-lt"/>
              </a:rPr>
              <a:t>31 cathode wires, 4 mm spacing, 100 </a:t>
            </a:r>
            <a:r>
              <a:rPr lang="en-US" sz="1400" dirty="0" smtClean="0">
                <a:latin typeface="+mj-lt"/>
                <a:sym typeface="Symbol" panose="05050102010706020507" pitchFamily="18" charset="2"/>
              </a:rPr>
              <a:t>m diameter in each of the two planes.</a:t>
            </a:r>
          </a:p>
          <a:p>
            <a:r>
              <a:rPr lang="en-US" sz="1400" dirty="0">
                <a:sym typeface="Symbol" panose="05050102010706020507" pitchFamily="18" charset="2"/>
              </a:rPr>
              <a:t> </a:t>
            </a:r>
            <a:r>
              <a:rPr lang="en-US" sz="1400" dirty="0" smtClean="0">
                <a:sym typeface="Symbol" panose="05050102010706020507" pitchFamily="18" charset="2"/>
              </a:rPr>
              <a:t>5 mm from anode plane to either cathode plane</a:t>
            </a:r>
          </a:p>
          <a:p>
            <a:r>
              <a:rPr lang="en-US" sz="1400" dirty="0" smtClean="0">
                <a:sym typeface="Symbol" panose="05050102010706020507" pitchFamily="18" charset="2"/>
              </a:rPr>
              <a:t> The other half is identical but rotated by 90 about the beam axis.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02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36023"/>
          </a:xfrm>
        </p:spPr>
        <p:txBody>
          <a:bodyPr/>
          <a:lstStyle/>
          <a:p>
            <a:r>
              <a:rPr lang="en-US" dirty="0" smtClean="0"/>
              <a:t>Electric field configuration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9" y="1221267"/>
            <a:ext cx="4794939" cy="50946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830" y="1921980"/>
            <a:ext cx="3184538" cy="24845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39968" y="4545874"/>
            <a:ext cx="29818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Electric field lines and equipotential planes.</a:t>
            </a:r>
          </a:p>
          <a:p>
            <a:r>
              <a:rPr lang="en-US" sz="1400" dirty="0" smtClean="0">
                <a:latin typeface="+mj-lt"/>
              </a:rPr>
              <a:t>Potential between planes: 2250 V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892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r>
              <a:rPr lang="en-US" dirty="0" smtClean="0"/>
              <a:t>Ionization at one anode wire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514" y="3473633"/>
            <a:ext cx="6337188" cy="28421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483" y="1120574"/>
            <a:ext cx="935736" cy="24048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760" y="3675021"/>
            <a:ext cx="18810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Consider just one  ion pair out of ~ 30 per track</a:t>
            </a:r>
            <a:endParaRPr lang="en-US" sz="1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6070" y="1288862"/>
            <a:ext cx="3226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9900"/>
                </a:solidFill>
                <a:latin typeface="+mj-lt"/>
              </a:rPr>
              <a:t>Time evolution from a to e</a:t>
            </a:r>
            <a:endParaRPr lang="en-US" sz="3200" dirty="0">
              <a:solidFill>
                <a:srgbClr val="0099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190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046" y="190104"/>
            <a:ext cx="7772400" cy="949234"/>
          </a:xfrm>
        </p:spPr>
        <p:txBody>
          <a:bodyPr/>
          <a:lstStyle/>
          <a:p>
            <a:r>
              <a:rPr lang="en-US" dirty="0" smtClean="0"/>
              <a:t>Cathode Delay-Line Readout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2739795" y="1587546"/>
            <a:ext cx="3060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cathode wire fires 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104900" y="5281613"/>
            <a:ext cx="7153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ulse </a:t>
            </a:r>
            <a:r>
              <a:rPr lang="en-US" dirty="0" smtClean="0"/>
              <a:t>travels on </a:t>
            </a:r>
            <a:r>
              <a:rPr lang="en-US" dirty="0" smtClean="0"/>
              <a:t>lumped </a:t>
            </a:r>
            <a:r>
              <a:rPr lang="en-US" dirty="0" smtClean="0"/>
              <a:t>delay </a:t>
            </a:r>
            <a:r>
              <a:rPr lang="en-US" dirty="0" smtClean="0"/>
              <a:t>line (slow propagation speed)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99896" y="3873698"/>
            <a:ext cx="1541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Amplifier-shaper</a:t>
            </a:r>
            <a:endParaRPr lang="en-US" sz="1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3388" y="5819775"/>
            <a:ext cx="8167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“lumped” delay line is a pseudo transmission line made up of discrete inductors and capacitors</a:t>
            </a:r>
            <a:endParaRPr lang="en-US" sz="1400" dirty="0"/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1524000" y="1038225"/>
            <a:ext cx="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2" name="Group 61"/>
          <p:cNvGrpSpPr/>
          <p:nvPr/>
        </p:nvGrpSpPr>
        <p:grpSpPr>
          <a:xfrm>
            <a:off x="538162" y="2139097"/>
            <a:ext cx="8286750" cy="2795587"/>
            <a:chOff x="538162" y="2139097"/>
            <a:chExt cx="8286750" cy="2795587"/>
          </a:xfrm>
        </p:grpSpPr>
        <p:grpSp>
          <p:nvGrpSpPr>
            <p:cNvPr id="38" name="Group 37"/>
            <p:cNvGrpSpPr/>
            <p:nvPr/>
          </p:nvGrpSpPr>
          <p:grpSpPr>
            <a:xfrm>
              <a:off x="538162" y="2139097"/>
              <a:ext cx="8286750" cy="2795587"/>
              <a:chOff x="314326" y="2162175"/>
              <a:chExt cx="8286750" cy="2795587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433388" y="2162175"/>
                <a:ext cx="8167688" cy="2795587"/>
                <a:chOff x="433388" y="2619375"/>
                <a:chExt cx="8167688" cy="2795587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433388" y="2619375"/>
                  <a:ext cx="8024812" cy="2795587"/>
                  <a:chOff x="128588" y="2133600"/>
                  <a:chExt cx="8024812" cy="2795587"/>
                </a:xfrm>
              </p:grpSpPr>
              <p:cxnSp>
                <p:nvCxnSpPr>
                  <p:cNvPr id="39" name="Straight Connector 38"/>
                  <p:cNvCxnSpPr/>
                  <p:nvPr/>
                </p:nvCxnSpPr>
                <p:spPr bwMode="auto">
                  <a:xfrm>
                    <a:off x="1619250" y="4629150"/>
                    <a:ext cx="501015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762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1828800" y="2133600"/>
                    <a:ext cx="4574089" cy="2750951"/>
                    <a:chOff x="1828800" y="2133600"/>
                    <a:chExt cx="4574089" cy="2750951"/>
                  </a:xfrm>
                </p:grpSpPr>
                <p:grpSp>
                  <p:nvGrpSpPr>
                    <p:cNvPr id="21" name="Group 20"/>
                    <p:cNvGrpSpPr/>
                    <p:nvPr/>
                  </p:nvGrpSpPr>
                  <p:grpSpPr>
                    <a:xfrm>
                      <a:off x="1828800" y="2133600"/>
                      <a:ext cx="2132287" cy="2748679"/>
                      <a:chOff x="1828800" y="2133600"/>
                      <a:chExt cx="2132287" cy="2748679"/>
                    </a:xfrm>
                  </p:grpSpPr>
                  <p:grpSp>
                    <p:nvGrpSpPr>
                      <p:cNvPr id="13" name="Group 12"/>
                      <p:cNvGrpSpPr/>
                      <p:nvPr/>
                    </p:nvGrpSpPr>
                    <p:grpSpPr>
                      <a:xfrm>
                        <a:off x="1828800" y="2133600"/>
                        <a:ext cx="915357" cy="2746407"/>
                        <a:chOff x="1828800" y="2133600"/>
                        <a:chExt cx="915357" cy="2746407"/>
                      </a:xfrm>
                    </p:grpSpPr>
                    <p:grpSp>
                      <p:nvGrpSpPr>
                        <p:cNvPr id="9" name="Group 8"/>
                        <p:cNvGrpSpPr/>
                        <p:nvPr/>
                      </p:nvGrpSpPr>
                      <p:grpSpPr>
                        <a:xfrm>
                          <a:off x="1828800" y="2133600"/>
                          <a:ext cx="309162" cy="2744135"/>
                          <a:chOff x="1828800" y="2133600"/>
                          <a:chExt cx="309162" cy="2744135"/>
                        </a:xfrm>
                      </p:grpSpPr>
                      <p:cxnSp>
                        <p:nvCxnSpPr>
                          <p:cNvPr id="7" name="Straight Connector 6"/>
                          <p:cNvCxnSpPr/>
                          <p:nvPr/>
                        </p:nvCxnSpPr>
                        <p:spPr bwMode="auto">
                          <a:xfrm>
                            <a:off x="1828800" y="2133600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8" name="Straight Connector 7"/>
                          <p:cNvCxnSpPr/>
                          <p:nvPr/>
                        </p:nvCxnSpPr>
                        <p:spPr bwMode="auto">
                          <a:xfrm>
                            <a:off x="2137962" y="2134535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</p:grpSp>
                    <p:grpSp>
                      <p:nvGrpSpPr>
                        <p:cNvPr id="10" name="Group 9"/>
                        <p:cNvGrpSpPr/>
                        <p:nvPr/>
                      </p:nvGrpSpPr>
                      <p:grpSpPr>
                        <a:xfrm>
                          <a:off x="2434995" y="2135872"/>
                          <a:ext cx="309162" cy="2744135"/>
                          <a:chOff x="1828800" y="2133600"/>
                          <a:chExt cx="309162" cy="2744135"/>
                        </a:xfrm>
                      </p:grpSpPr>
                      <p:cxnSp>
                        <p:nvCxnSpPr>
                          <p:cNvPr id="11" name="Straight Connector 10"/>
                          <p:cNvCxnSpPr/>
                          <p:nvPr/>
                        </p:nvCxnSpPr>
                        <p:spPr bwMode="auto">
                          <a:xfrm>
                            <a:off x="1828800" y="2133600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2" name="Straight Connector 11"/>
                          <p:cNvCxnSpPr/>
                          <p:nvPr/>
                        </p:nvCxnSpPr>
                        <p:spPr bwMode="auto">
                          <a:xfrm>
                            <a:off x="2137962" y="2134535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38100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</p:grpSp>
                  </p:grpSp>
                  <p:grpSp>
                    <p:nvGrpSpPr>
                      <p:cNvPr id="14" name="Group 13"/>
                      <p:cNvGrpSpPr/>
                      <p:nvPr/>
                    </p:nvGrpSpPr>
                    <p:grpSpPr>
                      <a:xfrm>
                        <a:off x="3045730" y="2135872"/>
                        <a:ext cx="915357" cy="2746407"/>
                        <a:chOff x="1828800" y="2133600"/>
                        <a:chExt cx="915357" cy="2746407"/>
                      </a:xfrm>
                    </p:grpSpPr>
                    <p:grpSp>
                      <p:nvGrpSpPr>
                        <p:cNvPr id="15" name="Group 14"/>
                        <p:cNvGrpSpPr/>
                        <p:nvPr/>
                      </p:nvGrpSpPr>
                      <p:grpSpPr>
                        <a:xfrm>
                          <a:off x="1828800" y="2133600"/>
                          <a:ext cx="309162" cy="2744135"/>
                          <a:chOff x="1828800" y="2133600"/>
                          <a:chExt cx="309162" cy="2744135"/>
                        </a:xfrm>
                      </p:grpSpPr>
                      <p:cxnSp>
                        <p:nvCxnSpPr>
                          <p:cNvPr id="19" name="Straight Connector 18"/>
                          <p:cNvCxnSpPr/>
                          <p:nvPr/>
                        </p:nvCxnSpPr>
                        <p:spPr bwMode="auto">
                          <a:xfrm>
                            <a:off x="1828800" y="2133600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20" name="Straight Connector 19"/>
                          <p:cNvCxnSpPr/>
                          <p:nvPr/>
                        </p:nvCxnSpPr>
                        <p:spPr bwMode="auto">
                          <a:xfrm>
                            <a:off x="2137962" y="2134535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</p:grpSp>
                    <p:grpSp>
                      <p:nvGrpSpPr>
                        <p:cNvPr id="16" name="Group 15"/>
                        <p:cNvGrpSpPr/>
                        <p:nvPr/>
                      </p:nvGrpSpPr>
                      <p:grpSpPr>
                        <a:xfrm>
                          <a:off x="2434995" y="2135872"/>
                          <a:ext cx="309162" cy="2744135"/>
                          <a:chOff x="1828800" y="2133600"/>
                          <a:chExt cx="309162" cy="2744135"/>
                        </a:xfrm>
                      </p:grpSpPr>
                      <p:cxnSp>
                        <p:nvCxnSpPr>
                          <p:cNvPr id="17" name="Straight Connector 16"/>
                          <p:cNvCxnSpPr/>
                          <p:nvPr/>
                        </p:nvCxnSpPr>
                        <p:spPr bwMode="auto">
                          <a:xfrm>
                            <a:off x="1828800" y="2133600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8" name="Straight Connector 17"/>
                          <p:cNvCxnSpPr/>
                          <p:nvPr/>
                        </p:nvCxnSpPr>
                        <p:spPr bwMode="auto">
                          <a:xfrm>
                            <a:off x="2137962" y="2134535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</p:grpSp>
                  </p:grpSp>
                </p:grpSp>
                <p:grpSp>
                  <p:nvGrpSpPr>
                    <p:cNvPr id="22" name="Group 21"/>
                    <p:cNvGrpSpPr/>
                    <p:nvPr/>
                  </p:nvGrpSpPr>
                  <p:grpSpPr>
                    <a:xfrm>
                      <a:off x="4270602" y="2135872"/>
                      <a:ext cx="2132287" cy="2748679"/>
                      <a:chOff x="1828800" y="2133600"/>
                      <a:chExt cx="2132287" cy="2748679"/>
                    </a:xfrm>
                  </p:grpSpPr>
                  <p:grpSp>
                    <p:nvGrpSpPr>
                      <p:cNvPr id="23" name="Group 22"/>
                      <p:cNvGrpSpPr/>
                      <p:nvPr/>
                    </p:nvGrpSpPr>
                    <p:grpSpPr>
                      <a:xfrm>
                        <a:off x="1828800" y="2133600"/>
                        <a:ext cx="915357" cy="2746407"/>
                        <a:chOff x="1828800" y="2133600"/>
                        <a:chExt cx="915357" cy="2746407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828800" y="2133600"/>
                          <a:ext cx="309162" cy="2744135"/>
                          <a:chOff x="1828800" y="2133600"/>
                          <a:chExt cx="309162" cy="2744135"/>
                        </a:xfrm>
                      </p:grpSpPr>
                      <p:cxnSp>
                        <p:nvCxnSpPr>
                          <p:cNvPr id="35" name="Straight Connector 34"/>
                          <p:cNvCxnSpPr/>
                          <p:nvPr/>
                        </p:nvCxnSpPr>
                        <p:spPr bwMode="auto">
                          <a:xfrm>
                            <a:off x="1828800" y="2133600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6" name="Straight Connector 35"/>
                          <p:cNvCxnSpPr/>
                          <p:nvPr/>
                        </p:nvCxnSpPr>
                        <p:spPr bwMode="auto">
                          <a:xfrm>
                            <a:off x="2137962" y="2134535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</p:grpSp>
                    <p:grpSp>
                      <p:nvGrpSpPr>
                        <p:cNvPr id="32" name="Group 31"/>
                        <p:cNvGrpSpPr/>
                        <p:nvPr/>
                      </p:nvGrpSpPr>
                      <p:grpSpPr>
                        <a:xfrm>
                          <a:off x="2434995" y="2135872"/>
                          <a:ext cx="309162" cy="2744135"/>
                          <a:chOff x="1828800" y="2133600"/>
                          <a:chExt cx="309162" cy="2744135"/>
                        </a:xfrm>
                      </p:grpSpPr>
                      <p:cxnSp>
                        <p:nvCxnSpPr>
                          <p:cNvPr id="33" name="Straight Connector 32"/>
                          <p:cNvCxnSpPr/>
                          <p:nvPr/>
                        </p:nvCxnSpPr>
                        <p:spPr bwMode="auto">
                          <a:xfrm>
                            <a:off x="1828800" y="2133600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4" name="Straight Connector 33"/>
                          <p:cNvCxnSpPr/>
                          <p:nvPr/>
                        </p:nvCxnSpPr>
                        <p:spPr bwMode="auto">
                          <a:xfrm>
                            <a:off x="2137962" y="2134535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</p:grpSp>
                  </p:grpSp>
                  <p:grpSp>
                    <p:nvGrpSpPr>
                      <p:cNvPr id="24" name="Group 23"/>
                      <p:cNvGrpSpPr/>
                      <p:nvPr/>
                    </p:nvGrpSpPr>
                    <p:grpSpPr>
                      <a:xfrm>
                        <a:off x="3045730" y="2135872"/>
                        <a:ext cx="915357" cy="2746407"/>
                        <a:chOff x="1828800" y="2133600"/>
                        <a:chExt cx="915357" cy="2746407"/>
                      </a:xfrm>
                    </p:grpSpPr>
                    <p:grpSp>
                      <p:nvGrpSpPr>
                        <p:cNvPr id="25" name="Group 24"/>
                        <p:cNvGrpSpPr/>
                        <p:nvPr/>
                      </p:nvGrpSpPr>
                      <p:grpSpPr>
                        <a:xfrm>
                          <a:off x="1828800" y="2133600"/>
                          <a:ext cx="309162" cy="2744135"/>
                          <a:chOff x="1828800" y="2133600"/>
                          <a:chExt cx="309162" cy="2744135"/>
                        </a:xfrm>
                      </p:grpSpPr>
                      <p:cxnSp>
                        <p:nvCxnSpPr>
                          <p:cNvPr id="29" name="Straight Connector 28"/>
                          <p:cNvCxnSpPr/>
                          <p:nvPr/>
                        </p:nvCxnSpPr>
                        <p:spPr bwMode="auto">
                          <a:xfrm>
                            <a:off x="1828800" y="2133600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0" name="Straight Connector 29"/>
                          <p:cNvCxnSpPr/>
                          <p:nvPr/>
                        </p:nvCxnSpPr>
                        <p:spPr bwMode="auto">
                          <a:xfrm>
                            <a:off x="2137962" y="2134535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</p:grpSp>
                    <p:grpSp>
                      <p:nvGrpSpPr>
                        <p:cNvPr id="26" name="Group 25"/>
                        <p:cNvGrpSpPr/>
                        <p:nvPr/>
                      </p:nvGrpSpPr>
                      <p:grpSpPr>
                        <a:xfrm>
                          <a:off x="2434995" y="2135872"/>
                          <a:ext cx="309162" cy="2744135"/>
                          <a:chOff x="1828800" y="2133600"/>
                          <a:chExt cx="309162" cy="2744135"/>
                        </a:xfrm>
                      </p:grpSpPr>
                      <p:cxnSp>
                        <p:nvCxnSpPr>
                          <p:cNvPr id="27" name="Straight Connector 26"/>
                          <p:cNvCxnSpPr/>
                          <p:nvPr/>
                        </p:nvCxnSpPr>
                        <p:spPr bwMode="auto">
                          <a:xfrm>
                            <a:off x="1828800" y="2133600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28" name="Straight Connector 27"/>
                          <p:cNvCxnSpPr/>
                          <p:nvPr/>
                        </p:nvCxnSpPr>
                        <p:spPr bwMode="auto">
                          <a:xfrm>
                            <a:off x="2137962" y="2134535"/>
                            <a:ext cx="0" cy="274320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</p:grpSp>
                  </p:grpSp>
                </p:grpSp>
              </p:grpSp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6796088" y="4329112"/>
                    <a:ext cx="1357312" cy="600075"/>
                    <a:chOff x="6796088" y="4329112"/>
                    <a:chExt cx="1357312" cy="600075"/>
                  </a:xfrm>
                </p:grpSpPr>
                <p:sp>
                  <p:nvSpPr>
                    <p:cNvPr id="40" name="Isosceles Triangle 39"/>
                    <p:cNvSpPr/>
                    <p:nvPr/>
                  </p:nvSpPr>
                  <p:spPr bwMode="auto">
                    <a:xfrm rot="5400000">
                      <a:off x="6848475" y="4276725"/>
                      <a:ext cx="600075" cy="704850"/>
                    </a:xfrm>
                    <a:prstGeom prst="triangl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cxnSp>
                  <p:nvCxnSpPr>
                    <p:cNvPr id="42" name="Straight Arrow Connector 41"/>
                    <p:cNvCxnSpPr/>
                    <p:nvPr/>
                  </p:nvCxnSpPr>
                  <p:spPr bwMode="auto">
                    <a:xfrm flipV="1">
                      <a:off x="7500938" y="4619625"/>
                      <a:ext cx="652462" cy="1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  <p:grpSp>
                <p:nvGrpSpPr>
                  <p:cNvPr id="44" name="Group 43"/>
                  <p:cNvGrpSpPr/>
                  <p:nvPr/>
                </p:nvGrpSpPr>
                <p:grpSpPr>
                  <a:xfrm flipH="1">
                    <a:off x="128588" y="4329112"/>
                    <a:ext cx="1357312" cy="600075"/>
                    <a:chOff x="6796088" y="4329112"/>
                    <a:chExt cx="1357312" cy="600075"/>
                  </a:xfrm>
                </p:grpSpPr>
                <p:sp>
                  <p:nvSpPr>
                    <p:cNvPr id="45" name="Isosceles Triangle 44"/>
                    <p:cNvSpPr/>
                    <p:nvPr/>
                  </p:nvSpPr>
                  <p:spPr bwMode="auto">
                    <a:xfrm rot="5400000">
                      <a:off x="6848475" y="4276725"/>
                      <a:ext cx="600075" cy="704850"/>
                    </a:xfrm>
                    <a:prstGeom prst="triangl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cxnSp>
                  <p:nvCxnSpPr>
                    <p:cNvPr id="46" name="Straight Arrow Connector 45"/>
                    <p:cNvCxnSpPr/>
                    <p:nvPr/>
                  </p:nvCxnSpPr>
                  <p:spPr bwMode="auto">
                    <a:xfrm flipV="1">
                      <a:off x="7500938" y="4619625"/>
                      <a:ext cx="652462" cy="1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7800976" y="4638675"/>
                  <a:ext cx="8001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+mj-lt"/>
                    </a:rPr>
                    <a:t>To TDC</a:t>
                  </a:r>
                  <a:endParaRPr lang="en-US" sz="1400" dirty="0">
                    <a:latin typeface="+mj-lt"/>
                  </a:endParaRPr>
                </a:p>
              </p:txBody>
            </p:sp>
          </p:grpSp>
          <p:sp>
            <p:nvSpPr>
              <p:cNvPr id="58" name="TextBox 57"/>
              <p:cNvSpPr txBox="1"/>
              <p:nvPr/>
            </p:nvSpPr>
            <p:spPr>
              <a:xfrm>
                <a:off x="314326" y="4219575"/>
                <a:ext cx="800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+mj-lt"/>
                  </a:rPr>
                  <a:t>To TDC</a:t>
                </a:r>
                <a:endParaRPr lang="en-US" sz="1400" dirty="0">
                  <a:latin typeface="+mj-lt"/>
                </a:endParaRPr>
              </a:p>
            </p:txBody>
          </p:sp>
        </p:grpSp>
        <p:cxnSp>
          <p:nvCxnSpPr>
            <p:cNvPr id="54" name="Straight Arrow Connector 53"/>
            <p:cNvCxnSpPr/>
            <p:nvPr/>
          </p:nvCxnSpPr>
          <p:spPr bwMode="auto">
            <a:xfrm>
              <a:off x="2907033" y="4636114"/>
              <a:ext cx="731520" cy="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00B050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884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04875"/>
          </a:xfrm>
        </p:spPr>
        <p:txBody>
          <a:bodyPr/>
          <a:lstStyle/>
          <a:p>
            <a:r>
              <a:rPr lang="en-US" dirty="0" smtClean="0"/>
              <a:t>The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Sum of times is a constant (if only one cluster of cathode wires fire)</a:t>
            </a:r>
          </a:p>
          <a:p>
            <a:r>
              <a:rPr lang="en-US" dirty="0" smtClean="0"/>
              <a:t>Time difference determines position of cluster</a:t>
            </a:r>
          </a:p>
          <a:p>
            <a:r>
              <a:rPr lang="en-US" dirty="0" smtClean="0"/>
              <a:t>ITEP BPCs resolution &lt; 200 </a:t>
            </a:r>
            <a:r>
              <a:rPr lang="en-US" dirty="0" smtClean="0">
                <a:sym typeface="Symbol" panose="05050102010706020507" pitchFamily="18" charset="2"/>
              </a:rPr>
              <a:t>m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22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10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18279</TotalTime>
  <Words>364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Comic Sans MS</vt:lpstr>
      <vt:lpstr>Symbol</vt:lpstr>
      <vt:lpstr>Tahoma</vt:lpstr>
      <vt:lpstr>Times New Roman</vt:lpstr>
      <vt:lpstr>Wingdings</vt:lpstr>
      <vt:lpstr>Default Design</vt:lpstr>
      <vt:lpstr>FCalPulse Local Mtg</vt:lpstr>
      <vt:lpstr>Outline</vt:lpstr>
      <vt:lpstr>ITEP Beam Profile Chambers</vt:lpstr>
      <vt:lpstr>ITEP BPCs</vt:lpstr>
      <vt:lpstr>Half of a BPC Assembly</vt:lpstr>
      <vt:lpstr>Electric field configuration</vt:lpstr>
      <vt:lpstr>Ionization at one anode wire</vt:lpstr>
      <vt:lpstr>Cathode Delay-Line Readout</vt:lpstr>
      <vt:lpstr>The measurement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rutherfo</dc:creator>
  <cp:lastModifiedBy>John Rutherfoord</cp:lastModifiedBy>
  <cp:revision>969</cp:revision>
  <cp:lastPrinted>2020-06-08T23:42:35Z</cp:lastPrinted>
  <dcterms:created xsi:type="dcterms:W3CDTF">1601-01-01T00:00:00Z</dcterms:created>
  <dcterms:modified xsi:type="dcterms:W3CDTF">2021-04-22T20:48:51Z</dcterms:modified>
</cp:coreProperties>
</file>