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16" r:id="rId2"/>
    <p:sldId id="483" r:id="rId3"/>
    <p:sldId id="484" r:id="rId4"/>
    <p:sldId id="485" r:id="rId5"/>
    <p:sldId id="486" r:id="rId6"/>
    <p:sldId id="487" r:id="rId7"/>
    <p:sldId id="488" r:id="rId8"/>
    <p:sldId id="489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 autoAdjust="0"/>
    <p:restoredTop sz="96238" autoAdjust="0"/>
  </p:normalViewPr>
  <p:slideViewPr>
    <p:cSldViewPr snapToGrid="0">
      <p:cViewPr varScale="1">
        <p:scale>
          <a:sx n="110" d="100"/>
          <a:sy n="110" d="100"/>
        </p:scale>
        <p:origin x="6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15 April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 smtClean="0"/>
              <a:t>Beam time</a:t>
            </a:r>
          </a:p>
          <a:p>
            <a:r>
              <a:rPr lang="en-US" sz="2800" dirty="0" smtClean="0"/>
              <a:t>Rob Walker report</a:t>
            </a:r>
          </a:p>
          <a:p>
            <a:pPr lvl="1"/>
            <a:r>
              <a:rPr lang="en-US" sz="2400" dirty="0" smtClean="0"/>
              <a:t>Producing the Strontium foil</a:t>
            </a:r>
          </a:p>
          <a:p>
            <a:r>
              <a:rPr lang="en-US" sz="2800" dirty="0" smtClean="0"/>
              <a:t>Sasha </a:t>
            </a:r>
            <a:r>
              <a:rPr lang="en-US" sz="2800" dirty="0" err="1" smtClean="0"/>
              <a:t>Savin</a:t>
            </a:r>
            <a:r>
              <a:rPr lang="en-US" sz="2800" dirty="0" smtClean="0"/>
              <a:t> – </a:t>
            </a:r>
            <a:r>
              <a:rPr lang="en-US" sz="2800" dirty="0" smtClean="0"/>
              <a:t>Triggering on events</a:t>
            </a:r>
            <a:endParaRPr lang="en-US" sz="2800" dirty="0" smtClean="0"/>
          </a:p>
          <a:p>
            <a:r>
              <a:rPr lang="en-US" sz="2800" dirty="0" smtClean="0"/>
              <a:t>Evan </a:t>
            </a:r>
            <a:r>
              <a:rPr lang="en-US" sz="2800" dirty="0" err="1" smtClean="0"/>
              <a:t>LaForge</a:t>
            </a:r>
            <a:r>
              <a:rPr lang="en-US" sz="2800" dirty="0" smtClean="0"/>
              <a:t> – Simulated beam spot </a:t>
            </a:r>
            <a:r>
              <a:rPr lang="en-US" sz="2800" dirty="0" smtClean="0"/>
              <a:t>y vs </a:t>
            </a:r>
            <a:r>
              <a:rPr lang="en-US" sz="2800" dirty="0" smtClean="0"/>
              <a:t>x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92480"/>
          </a:xfrm>
        </p:spPr>
        <p:txBody>
          <a:bodyPr/>
          <a:lstStyle/>
          <a:p>
            <a:r>
              <a:rPr lang="en-US" dirty="0" smtClean="0"/>
              <a:t>Data taking at 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5291"/>
            <a:ext cx="8001000" cy="4504509"/>
          </a:xfrm>
        </p:spPr>
        <p:txBody>
          <a:bodyPr/>
          <a:lstStyle/>
          <a:p>
            <a:r>
              <a:rPr lang="en-US" dirty="0" smtClean="0"/>
              <a:t>Each electron passing through our scintillators is an “event”.</a:t>
            </a:r>
          </a:p>
          <a:p>
            <a:r>
              <a:rPr lang="en-US" dirty="0" smtClean="0"/>
              <a:t>For each event we record</a:t>
            </a:r>
          </a:p>
          <a:p>
            <a:pPr lvl="1"/>
            <a:r>
              <a:rPr lang="en-US" dirty="0" smtClean="0"/>
              <a:t>Signals from the digitizers (24 channels)</a:t>
            </a:r>
          </a:p>
          <a:p>
            <a:pPr lvl="2"/>
            <a:r>
              <a:rPr lang="en-US" dirty="0" smtClean="0"/>
              <a:t>Digitize the voltage every 2 ns for 10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s</a:t>
            </a:r>
          </a:p>
          <a:p>
            <a:pPr lvl="2"/>
            <a:r>
              <a:rPr lang="en-US" dirty="0" smtClean="0"/>
              <a:t>Signals come from </a:t>
            </a:r>
            <a:r>
              <a:rPr lang="en-US" dirty="0" err="1" smtClean="0"/>
              <a:t>LAr</a:t>
            </a:r>
            <a:r>
              <a:rPr lang="en-US" dirty="0" smtClean="0"/>
              <a:t> gaps and scintillators</a:t>
            </a:r>
          </a:p>
          <a:p>
            <a:pPr lvl="1"/>
            <a:r>
              <a:rPr lang="en-US" dirty="0" smtClean="0"/>
              <a:t>Signals from the beam chambers</a:t>
            </a:r>
          </a:p>
          <a:p>
            <a:pPr lvl="2"/>
            <a:r>
              <a:rPr lang="en-US" dirty="0" smtClean="0"/>
              <a:t>Time of pulse from </a:t>
            </a:r>
            <a:r>
              <a:rPr lang="en-US" dirty="0" err="1" smtClean="0"/>
              <a:t>magnetostrictive</a:t>
            </a:r>
            <a:r>
              <a:rPr lang="en-US" dirty="0" smtClean="0"/>
              <a:t> readout</a:t>
            </a:r>
          </a:p>
          <a:p>
            <a:pPr lvl="2"/>
            <a:r>
              <a:rPr lang="en-US" dirty="0" smtClean="0"/>
              <a:t>Pulse amplitudes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1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01189"/>
          </a:xfrm>
        </p:spPr>
        <p:txBody>
          <a:bodyPr/>
          <a:lstStyle/>
          <a:p>
            <a:r>
              <a:rPr lang="en-US" dirty="0" smtClean="0"/>
              <a:t>Data taking at CERN –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5291"/>
            <a:ext cx="8001000" cy="4504509"/>
          </a:xfrm>
        </p:spPr>
        <p:txBody>
          <a:bodyPr/>
          <a:lstStyle/>
          <a:p>
            <a:r>
              <a:rPr lang="en-US" dirty="0" smtClean="0"/>
              <a:t>Expect 10 to 1000 events per “spill”</a:t>
            </a:r>
          </a:p>
          <a:p>
            <a:r>
              <a:rPr lang="en-US" dirty="0" smtClean="0"/>
              <a:t>Spill lasts for ~ 4 seconds</a:t>
            </a:r>
          </a:p>
          <a:p>
            <a:r>
              <a:rPr lang="en-US" dirty="0" smtClean="0"/>
              <a:t>Spills come every ~ 24 seconds</a:t>
            </a:r>
          </a:p>
          <a:p>
            <a:r>
              <a:rPr lang="en-US" dirty="0" smtClean="0"/>
              <a:t>A “run” will be ~ 20 minutes long</a:t>
            </a:r>
          </a:p>
          <a:p>
            <a:r>
              <a:rPr lang="en-US" dirty="0" smtClean="0"/>
              <a:t>Each run may have different settings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31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09897"/>
          </a:xfrm>
        </p:spPr>
        <p:txBody>
          <a:bodyPr/>
          <a:lstStyle/>
          <a:p>
            <a:r>
              <a:rPr lang="en-US" dirty="0" smtClean="0"/>
              <a:t>Data taking at CERN -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5291"/>
            <a:ext cx="8534400" cy="4504509"/>
          </a:xfrm>
        </p:spPr>
        <p:txBody>
          <a:bodyPr/>
          <a:lstStyle/>
          <a:p>
            <a:r>
              <a:rPr lang="en-US" dirty="0" smtClean="0"/>
              <a:t>Vary rod/tube electrode HV</a:t>
            </a:r>
          </a:p>
          <a:p>
            <a:pPr lvl="1"/>
            <a:r>
              <a:rPr lang="en-US" dirty="0" smtClean="0"/>
              <a:t>Take a series of runs with a range of HV settings on the rod/tube electrodes</a:t>
            </a:r>
          </a:p>
          <a:p>
            <a:pPr lvl="1"/>
            <a:r>
              <a:rPr lang="en-US" dirty="0" smtClean="0"/>
              <a:t>Range:   50 V &lt; HV &lt; 250 V</a:t>
            </a:r>
          </a:p>
          <a:p>
            <a:pPr lvl="1"/>
            <a:r>
              <a:rPr lang="en-US" dirty="0" smtClean="0"/>
              <a:t>Both HV polarities</a:t>
            </a:r>
          </a:p>
          <a:p>
            <a:r>
              <a:rPr lang="en-US" dirty="0" smtClean="0"/>
              <a:t>Switch between upper to lower assemblies</a:t>
            </a:r>
          </a:p>
          <a:p>
            <a:r>
              <a:rPr lang="en-US" dirty="0" smtClean="0"/>
              <a:t>If time </a:t>
            </a:r>
            <a:r>
              <a:rPr lang="en-US" dirty="0" smtClean="0"/>
              <a:t>allows, </a:t>
            </a:r>
            <a:r>
              <a:rPr lang="en-US" dirty="0" smtClean="0"/>
              <a:t>we may add some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to the </a:t>
            </a:r>
            <a:r>
              <a:rPr lang="en-US" dirty="0" err="1" smtClean="0"/>
              <a:t>LAr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1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01189"/>
          </a:xfrm>
        </p:spPr>
        <p:txBody>
          <a:bodyPr/>
          <a:lstStyle/>
          <a:p>
            <a:r>
              <a:rPr lang="en-US" dirty="0" smtClean="0"/>
              <a:t>HV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0891" cy="4815840"/>
          </a:xfrm>
        </p:spPr>
        <p:txBody>
          <a:bodyPr/>
          <a:lstStyle/>
          <a:p>
            <a:r>
              <a:rPr lang="en-US" dirty="0" smtClean="0"/>
              <a:t>Ideally we would vary the ionization </a:t>
            </a:r>
            <a:r>
              <a:rPr lang="en-US" dirty="0" smtClean="0"/>
              <a:t>rate-density </a:t>
            </a:r>
            <a:r>
              <a:rPr lang="en-US" dirty="0" smtClean="0"/>
              <a:t>“D</a:t>
            </a:r>
            <a:r>
              <a:rPr lang="en-US" baseline="-25000" dirty="0" smtClean="0"/>
              <a:t>i</a:t>
            </a:r>
            <a:r>
              <a:rPr lang="en-US" dirty="0" smtClean="0"/>
              <a:t>” from the Sr-90 beta source.  But we can’t.</a:t>
            </a:r>
          </a:p>
          <a:p>
            <a:r>
              <a:rPr lang="en-US" dirty="0" smtClean="0"/>
              <a:t>By varying the HV we are varying the critical ionization </a:t>
            </a:r>
            <a:r>
              <a:rPr lang="en-US" dirty="0" smtClean="0"/>
              <a:t>rate-density  </a:t>
            </a:r>
            <a:r>
              <a:rPr lang="en-US" dirty="0" smtClean="0"/>
              <a:t>“D</a:t>
            </a:r>
            <a:r>
              <a:rPr lang="en-US" baseline="-25000" dirty="0" smtClean="0"/>
              <a:t>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We expect the space-charge effects to depend on the ratio “r” of the actual ionization rate to the critical value.</a:t>
            </a:r>
          </a:p>
          <a:p>
            <a:pPr marL="0" indent="0" algn="ctr">
              <a:buNone/>
            </a:pPr>
            <a:r>
              <a:rPr lang="en-US" dirty="0"/>
              <a:t>r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 D</a:t>
            </a:r>
            <a:r>
              <a:rPr lang="en-US" baseline="-25000" dirty="0" smtClean="0">
                <a:sym typeface="Symbol" panose="05050102010706020507" pitchFamily="18" charset="2"/>
              </a:rPr>
              <a:t>i </a:t>
            </a:r>
            <a:r>
              <a:rPr lang="en-US" dirty="0" smtClean="0">
                <a:sym typeface="Symbol" panose="05050102010706020507" pitchFamily="18" charset="2"/>
              </a:rPr>
              <a:t>/D</a:t>
            </a:r>
            <a:r>
              <a:rPr lang="en-US" baseline="-25000" dirty="0" smtClean="0">
                <a:sym typeface="Symbol" panose="05050102010706020507" pitchFamily="18" charset="2"/>
              </a:rPr>
              <a:t>c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8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9566"/>
          </a:xfrm>
        </p:spPr>
        <p:txBody>
          <a:bodyPr/>
          <a:lstStyle/>
          <a:p>
            <a:r>
              <a:rPr lang="en-US" dirty="0" smtClean="0"/>
              <a:t>Varying </a:t>
            </a:r>
            <a:r>
              <a:rPr lang="en-US" dirty="0" smtClean="0"/>
              <a:t>the HV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In the Forward Calorimeters in ATLAS the HV will unavoidable vary (sag).</a:t>
            </a:r>
          </a:p>
          <a:p>
            <a:r>
              <a:rPr lang="en-US" dirty="0" smtClean="0"/>
              <a:t>This sagging is mostly what drives the </a:t>
            </a:r>
            <a:r>
              <a:rPr lang="en-US" dirty="0" err="1" smtClean="0"/>
              <a:t>FCal</a:t>
            </a:r>
            <a:r>
              <a:rPr lang="en-US" dirty="0" smtClean="0"/>
              <a:t> electrodes into the space-charge regime.</a:t>
            </a:r>
          </a:p>
          <a:p>
            <a:r>
              <a:rPr lang="en-US" dirty="0" smtClean="0"/>
              <a:t>Why does the HV sag?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3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9566"/>
          </a:xfrm>
        </p:spPr>
        <p:txBody>
          <a:bodyPr/>
          <a:lstStyle/>
          <a:p>
            <a:r>
              <a:rPr lang="en-US" dirty="0" err="1" smtClean="0"/>
              <a:t>Ans</a:t>
            </a:r>
            <a:r>
              <a:rPr lang="en-US" smtClean="0"/>
              <a:t>: The </a:t>
            </a:r>
            <a:r>
              <a:rPr lang="en-US" dirty="0" smtClean="0"/>
              <a:t>protection resistors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15 April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6" y="1552193"/>
            <a:ext cx="1710249" cy="482513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7" y="1117876"/>
            <a:ext cx="5500279" cy="53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>
            <a:off x="1105986" y="3431177"/>
            <a:ext cx="0" cy="11669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470268" y="3849189"/>
            <a:ext cx="641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baseline="-25000" dirty="0" err="1" smtClean="0"/>
              <a:t>gap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802674" y="1950720"/>
            <a:ext cx="931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250 V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1480450" y="4302036"/>
            <a:ext cx="91440" cy="9144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0613" y="4158351"/>
            <a:ext cx="641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gap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1577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17926</TotalTime>
  <Words>347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Comic Sans MS</vt:lpstr>
      <vt:lpstr>Symbol</vt:lpstr>
      <vt:lpstr>Tahoma</vt:lpstr>
      <vt:lpstr>Times New Roman</vt:lpstr>
      <vt:lpstr>Wingdings</vt:lpstr>
      <vt:lpstr>Default Design</vt:lpstr>
      <vt:lpstr>FCalPulse Local Mtg</vt:lpstr>
      <vt:lpstr>Outline</vt:lpstr>
      <vt:lpstr>Data taking at CERN</vt:lpstr>
      <vt:lpstr>Data taking at CERN – </vt:lpstr>
      <vt:lpstr>Data taking at CERN - Settings</vt:lpstr>
      <vt:lpstr>HV Settings</vt:lpstr>
      <vt:lpstr>Varying the HV</vt:lpstr>
      <vt:lpstr>Ans: The protection resistors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945</cp:revision>
  <cp:lastPrinted>2020-06-08T23:42:35Z</cp:lastPrinted>
  <dcterms:created xsi:type="dcterms:W3CDTF">1601-01-01T00:00:00Z</dcterms:created>
  <dcterms:modified xsi:type="dcterms:W3CDTF">2021-04-15T20:36:59Z</dcterms:modified>
</cp:coreProperties>
</file>