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16" r:id="rId2"/>
    <p:sldId id="483" r:id="rId3"/>
    <p:sldId id="489" r:id="rId4"/>
    <p:sldId id="491" r:id="rId5"/>
    <p:sldId id="490" r:id="rId6"/>
    <p:sldId id="492" r:id="rId7"/>
    <p:sldId id="493" r:id="rId8"/>
    <p:sldId id="494" r:id="rId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92D050"/>
    <a:srgbClr val="FF0000"/>
    <a:srgbClr val="339933"/>
    <a:srgbClr val="0000CC"/>
    <a:srgbClr val="9900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0" autoAdjust="0"/>
    <p:restoredTop sz="96238" autoAdjust="0"/>
  </p:normalViewPr>
  <p:slideViewPr>
    <p:cSldViewPr snapToGrid="0">
      <p:cViewPr varScale="1">
        <p:scale>
          <a:sx n="110" d="100"/>
          <a:sy n="110" d="100"/>
        </p:scale>
        <p:origin x="10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1CC4B2-62CB-4E42-BAE8-7DDF4AD9412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552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 smtClean="0"/>
              <a:t>18 March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403772" cy="4480711"/>
          </a:xfrm>
        </p:spPr>
        <p:txBody>
          <a:bodyPr/>
          <a:lstStyle/>
          <a:p>
            <a:r>
              <a:rPr lang="en-US" sz="2800" dirty="0" smtClean="0"/>
              <a:t>Strontium-90 beta source</a:t>
            </a:r>
            <a:endParaRPr lang="en-US" sz="2800" dirty="0"/>
          </a:p>
          <a:p>
            <a:r>
              <a:rPr lang="en-US" sz="2800" dirty="0" smtClean="0"/>
              <a:t>Updates – Rob Walker</a:t>
            </a:r>
          </a:p>
          <a:p>
            <a:r>
              <a:rPr lang="en-US" sz="2800" dirty="0" smtClean="0"/>
              <a:t>Adding pulses to improve s/n – Graham Woolley</a:t>
            </a:r>
          </a:p>
          <a:p>
            <a:r>
              <a:rPr lang="en-US" sz="2800" dirty="0" smtClean="0"/>
              <a:t>Correlations in the calorimeter signals from 350 GeV incident electrons – Justin </a:t>
            </a:r>
            <a:r>
              <a:rPr lang="en-US" sz="2800" dirty="0" err="1" smtClean="0"/>
              <a:t>Hink</a:t>
            </a:r>
            <a:r>
              <a:rPr lang="en-US" sz="2800" dirty="0" smtClean="0"/>
              <a:t> and Evan </a:t>
            </a:r>
            <a:r>
              <a:rPr lang="en-US" sz="2800" dirty="0" err="1" smtClean="0"/>
              <a:t>LaForge</a:t>
            </a:r>
            <a:endParaRPr lang="en-US" sz="2800" dirty="0" smtClean="0"/>
          </a:p>
          <a:p>
            <a:r>
              <a:rPr lang="en-US" sz="2800" dirty="0" smtClean="0"/>
              <a:t>If anyone has something to report please do so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2150"/>
          </a:xfrm>
        </p:spPr>
        <p:txBody>
          <a:bodyPr/>
          <a:lstStyle/>
          <a:p>
            <a:r>
              <a:rPr lang="en-US" dirty="0" smtClean="0"/>
              <a:t>Hot beta source - 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664" y="5189204"/>
            <a:ext cx="6056671" cy="90679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84360" y="4431324"/>
            <a:ext cx="11153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 foil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40994" y="5833670"/>
            <a:ext cx="974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999244" y="4902950"/>
            <a:ext cx="496556" cy="53320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 flipV="1">
            <a:off x="5667270" y="5509192"/>
            <a:ext cx="767765" cy="52326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4411227" y="5928527"/>
            <a:ext cx="653142" cy="803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 rot="21250364">
            <a:off x="4280603" y="5958027"/>
            <a:ext cx="11316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mm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0" y="1519713"/>
            <a:ext cx="7772400" cy="2911611"/>
          </a:xfrm>
        </p:spPr>
        <p:txBody>
          <a:bodyPr/>
          <a:lstStyle/>
          <a:p>
            <a:r>
              <a:rPr lang="en-US" dirty="0" smtClean="0"/>
              <a:t>Strontium-90 beta source</a:t>
            </a:r>
          </a:p>
          <a:p>
            <a:pPr lvl="1"/>
            <a:r>
              <a:rPr lang="en-US" dirty="0" smtClean="0"/>
              <a:t>We want it d</a:t>
            </a:r>
            <a:r>
              <a:rPr lang="en-US" dirty="0" smtClean="0"/>
              <a:t>eposited on a </a:t>
            </a:r>
            <a:r>
              <a:rPr lang="en-US" dirty="0" smtClean="0"/>
              <a:t>foil</a:t>
            </a:r>
          </a:p>
          <a:p>
            <a:pPr lvl="1"/>
            <a:r>
              <a:rPr lang="en-US" dirty="0" smtClean="0"/>
              <a:t>Activity of 100 </a:t>
            </a:r>
            <a:r>
              <a:rPr lang="en-US" dirty="0" err="1" smtClean="0"/>
              <a:t>mCi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Beta emitter – betas ionize the liquid argon</a:t>
            </a:r>
          </a:p>
          <a:p>
            <a:pPr lvl="1"/>
            <a:r>
              <a:rPr lang="en-US" dirty="0" smtClean="0"/>
              <a:t>We collect the ionization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2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104503"/>
            <a:ext cx="1994263" cy="687977"/>
          </a:xfrm>
        </p:spPr>
        <p:txBody>
          <a:bodyPr/>
          <a:lstStyle/>
          <a:p>
            <a:r>
              <a:rPr lang="en-US" sz="2000" dirty="0" smtClean="0"/>
              <a:t>Strontium-90 Decay Chain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611" y="330927"/>
            <a:ext cx="6632477" cy="578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468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764" y="757647"/>
            <a:ext cx="2943497" cy="647700"/>
          </a:xfrm>
        </p:spPr>
        <p:txBody>
          <a:bodyPr/>
          <a:lstStyle/>
          <a:p>
            <a:r>
              <a:rPr lang="en-US" sz="3200" dirty="0" smtClean="0"/>
              <a:t>Activity vs time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097" y="952500"/>
            <a:ext cx="5397962" cy="52961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0891" y="1776549"/>
            <a:ext cx="29173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purchasing, the specified activity of the source applies to the Strontium-90 only. </a:t>
            </a:r>
          </a:p>
          <a:p>
            <a:r>
              <a:rPr lang="en-US" sz="800" dirty="0" smtClean="0"/>
              <a:t> </a:t>
            </a:r>
          </a:p>
          <a:p>
            <a:r>
              <a:rPr lang="en-US" dirty="0" smtClean="0"/>
              <a:t>The actual activity is twice the specified activity within a month after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6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5099"/>
            <a:ext cx="2728234" cy="618309"/>
          </a:xfrm>
        </p:spPr>
        <p:txBody>
          <a:bodyPr/>
          <a:lstStyle/>
          <a:p>
            <a:r>
              <a:rPr lang="en-US" sz="2000" dirty="0" smtClean="0"/>
              <a:t>Beta Decay Spectrum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834" y="649881"/>
            <a:ext cx="5429250" cy="571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2220686"/>
            <a:ext cx="22838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Endpoint KE</a:t>
            </a:r>
          </a:p>
          <a:p>
            <a:endParaRPr lang="en-US" dirty="0"/>
          </a:p>
          <a:p>
            <a:r>
              <a:rPr lang="en-US" dirty="0" smtClean="0"/>
              <a:t>Sr-90: 0.55 MeV</a:t>
            </a:r>
          </a:p>
          <a:p>
            <a:endParaRPr lang="en-US" dirty="0"/>
          </a:p>
          <a:p>
            <a:r>
              <a:rPr lang="en-US" dirty="0" smtClean="0"/>
              <a:t>Y-90:   2.28 MeV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310743"/>
            <a:ext cx="23709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dip as KE </a:t>
            </a:r>
            <a:r>
              <a:rPr lang="en-US" dirty="0" smtClean="0">
                <a:sym typeface="Symbol" panose="05050102010706020507" pitchFamily="18" charset="2"/>
              </a:rPr>
              <a:t> 0 is an artifact of the measurement.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2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799"/>
            <a:ext cx="3448594" cy="864879"/>
          </a:xfrm>
        </p:spPr>
        <p:txBody>
          <a:bodyPr/>
          <a:lstStyle/>
          <a:p>
            <a:r>
              <a:rPr lang="en-US" sz="2400" dirty="0" smtClean="0"/>
              <a:t>Energy deposited in the </a:t>
            </a:r>
            <a:r>
              <a:rPr lang="en-US" sz="2400" dirty="0" err="1" smtClean="0"/>
              <a:t>LAr</a:t>
            </a:r>
            <a:r>
              <a:rPr lang="en-US" sz="2400" dirty="0" smtClean="0"/>
              <a:t> gap by a single beta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4162697" y="618306"/>
            <a:ext cx="4603300" cy="5728064"/>
            <a:chOff x="1823629" y="76200"/>
            <a:chExt cx="5200650" cy="6400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3629" y="76200"/>
              <a:ext cx="5200650" cy="6400800"/>
            </a:xfrm>
            <a:prstGeom prst="rect">
              <a:avLst/>
            </a:prstGeom>
          </p:spPr>
        </p:pic>
        <p:cxnSp>
          <p:nvCxnSpPr>
            <p:cNvPr id="8" name="Straight Arrow Connector 7"/>
            <p:cNvCxnSpPr/>
            <p:nvPr/>
          </p:nvCxnSpPr>
          <p:spPr bwMode="auto">
            <a:xfrm>
              <a:off x="3692434" y="1907184"/>
              <a:ext cx="0" cy="775063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Arrow Connector 8"/>
            <p:cNvCxnSpPr/>
            <p:nvPr/>
          </p:nvCxnSpPr>
          <p:spPr bwMode="auto">
            <a:xfrm>
              <a:off x="2764960" y="692328"/>
              <a:ext cx="0" cy="775063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1" name="TextBox 10"/>
          <p:cNvSpPr txBox="1"/>
          <p:nvPr/>
        </p:nvSpPr>
        <p:spPr>
          <a:xfrm>
            <a:off x="685800" y="1645920"/>
            <a:ext cx="296309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arrow: Energy deposit by a beta of KE=1 MeV moving normal to the electrodes.</a:t>
            </a:r>
          </a:p>
          <a:p>
            <a:endParaRPr lang="en-US" sz="800" dirty="0" smtClean="0"/>
          </a:p>
          <a:p>
            <a:r>
              <a:rPr lang="en-US" dirty="0" smtClean="0"/>
              <a:t>Second arrow:  Average deposited energy by a beta.</a:t>
            </a:r>
          </a:p>
          <a:p>
            <a:endParaRPr lang="en-US" sz="800" dirty="0" smtClean="0"/>
          </a:p>
          <a:p>
            <a:r>
              <a:rPr lang="en-US" dirty="0" smtClean="0"/>
              <a:t>Red:  Any beta entering the </a:t>
            </a:r>
            <a:r>
              <a:rPr lang="en-US" dirty="0" err="1" smtClean="0"/>
              <a:t>LAr</a:t>
            </a:r>
            <a:r>
              <a:rPr lang="en-US" dirty="0" smtClean="0"/>
              <a:t> gap.</a:t>
            </a:r>
          </a:p>
          <a:p>
            <a:endParaRPr lang="en-US" sz="800" dirty="0" smtClean="0"/>
          </a:p>
          <a:p>
            <a:r>
              <a:rPr lang="en-US" dirty="0" smtClean="0"/>
              <a:t>Green: Subset which do not cross the gap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02629" y="95776"/>
            <a:ext cx="4354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ionization electron from every 23.6 eV of deposited energy at E-field of 2.2 kV/mm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2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14400"/>
          </a:xfrm>
        </p:spPr>
        <p:txBody>
          <a:bodyPr/>
          <a:lstStyle/>
          <a:p>
            <a:r>
              <a:rPr lang="en-US" dirty="0" smtClean="0"/>
              <a:t>Strontium-90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9166"/>
            <a:ext cx="5643154" cy="4693920"/>
          </a:xfrm>
        </p:spPr>
        <p:txBody>
          <a:bodyPr/>
          <a:lstStyle/>
          <a:p>
            <a:r>
              <a:rPr lang="en-US" sz="2800" dirty="0" smtClean="0"/>
              <a:t>From U-235 and Pu-239 fission</a:t>
            </a:r>
          </a:p>
          <a:p>
            <a:pPr lvl="1"/>
            <a:r>
              <a:rPr lang="en-US" sz="2400" dirty="0" smtClean="0"/>
              <a:t>Extracted from spent fuel rods</a:t>
            </a:r>
          </a:p>
          <a:p>
            <a:pPr lvl="1"/>
            <a:r>
              <a:rPr lang="en-US" sz="2400" dirty="0" smtClean="0"/>
              <a:t>5.8% of all U-235 fissions produces Sr-90</a:t>
            </a:r>
          </a:p>
          <a:p>
            <a:r>
              <a:rPr lang="en-US" sz="2800" dirty="0" smtClean="0"/>
              <a:t>Chemically combined with Chlorine</a:t>
            </a:r>
          </a:p>
          <a:p>
            <a:pPr lvl="1"/>
            <a:r>
              <a:rPr lang="en-US" sz="2400" dirty="0" smtClean="0"/>
              <a:t>SrCl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is a hygroscopic salt</a:t>
            </a:r>
          </a:p>
          <a:p>
            <a:pPr lvl="1"/>
            <a:r>
              <a:rPr lang="en-US" sz="2400" dirty="0" smtClean="0"/>
              <a:t>Analogous to CaCl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SrCl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 panose="05050102010706020507" pitchFamily="18" charset="2"/>
              </a:rPr>
              <a:t>6H</a:t>
            </a:r>
            <a:r>
              <a:rPr lang="en-US" sz="2400" baseline="-25000" dirty="0" smtClean="0">
                <a:sym typeface="Symbol" panose="05050102010706020507" pitchFamily="18" charset="2"/>
              </a:rPr>
              <a:t>2</a:t>
            </a:r>
            <a:r>
              <a:rPr lang="en-US" sz="2400" dirty="0" smtClean="0">
                <a:sym typeface="Symbol" panose="05050102010706020507" pitchFamily="18" charset="2"/>
              </a:rPr>
              <a:t>O</a:t>
            </a:r>
          </a:p>
          <a:p>
            <a:pPr lvl="1"/>
            <a:r>
              <a:rPr lang="en-US" sz="2400" dirty="0" smtClean="0">
                <a:sym typeface="Symbol" panose="05050102010706020507" pitchFamily="18" charset="2"/>
              </a:rPr>
              <a:t>=1.93 g/cm</a:t>
            </a:r>
            <a:r>
              <a:rPr lang="en-US" sz="2400" baseline="30000" dirty="0" smtClean="0">
                <a:sym typeface="Symbol" panose="05050102010706020507" pitchFamily="18" charset="2"/>
              </a:rPr>
              <a:t>3</a:t>
            </a:r>
            <a:r>
              <a:rPr lang="en-US" sz="2400" dirty="0" smtClean="0">
                <a:sym typeface="Symbol" panose="05050102010706020507" pitchFamily="18" charset="2"/>
              </a:rPr>
              <a:t>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18 March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398" y="2258662"/>
            <a:ext cx="2832209" cy="406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6260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17063</TotalTime>
  <Words>307</Words>
  <Application>Microsoft Office PowerPoint</Application>
  <PresentationFormat>On-screen Show (4:3)</PresentationFormat>
  <Paragraphs>71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Comic Sans MS</vt:lpstr>
      <vt:lpstr>Symbol</vt:lpstr>
      <vt:lpstr>Tahoma</vt:lpstr>
      <vt:lpstr>Times New Roman</vt:lpstr>
      <vt:lpstr>Wingdings</vt:lpstr>
      <vt:lpstr>Default Design</vt:lpstr>
      <vt:lpstr>FCalPulse Local Mtg</vt:lpstr>
      <vt:lpstr>Outline</vt:lpstr>
      <vt:lpstr>Hot beta source - Background</vt:lpstr>
      <vt:lpstr>Strontium-90 Decay Chain</vt:lpstr>
      <vt:lpstr>Activity vs time</vt:lpstr>
      <vt:lpstr>Beta Decay Spectrum</vt:lpstr>
      <vt:lpstr>Energy deposited in the LAr gap by a single beta</vt:lpstr>
      <vt:lpstr>Strontium-90 Production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898</cp:revision>
  <cp:lastPrinted>2020-06-08T23:42:35Z</cp:lastPrinted>
  <dcterms:created xsi:type="dcterms:W3CDTF">1601-01-01T00:00:00Z</dcterms:created>
  <dcterms:modified xsi:type="dcterms:W3CDTF">2021-03-18T19:25:59Z</dcterms:modified>
</cp:coreProperties>
</file>