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316" r:id="rId2"/>
    <p:sldId id="485" r:id="rId3"/>
    <p:sldId id="486" r:id="rId4"/>
    <p:sldId id="483" r:id="rId5"/>
    <p:sldId id="489" r:id="rId6"/>
    <p:sldId id="488" r:id="rId7"/>
    <p:sldId id="490" r:id="rId8"/>
    <p:sldId id="487" r:id="rId9"/>
    <p:sldId id="494" r:id="rId10"/>
    <p:sldId id="491" r:id="rId11"/>
    <p:sldId id="493" r:id="rId12"/>
    <p:sldId id="492" r:id="rId1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2D050"/>
    <a:srgbClr val="FF0000"/>
    <a:srgbClr val="339933"/>
    <a:srgbClr val="0000CC"/>
    <a:srgbClr val="99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13" autoAdjust="0"/>
    <p:restoredTop sz="86408" autoAdjust="0"/>
  </p:normalViewPr>
  <p:slideViewPr>
    <p:cSldViewPr snapToGrid="0">
      <p:cViewPr varScale="1">
        <p:scale>
          <a:sx n="95" d="100"/>
          <a:sy n="95" d="100"/>
        </p:scale>
        <p:origin x="1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93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8FB714-6CAF-4DAB-BF80-6EFD63154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8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33" y="4415790"/>
            <a:ext cx="5048748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671CC4B2-62CB-4E42-BAE8-7DDF4AD94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BE95-A3D7-45AD-8BE1-F1F8BD3CE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2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FC65-696D-4575-81AF-E3F28A3BA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22FB-2388-4AFE-AD11-AB2266F81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1341-2A11-426E-8617-9DACF9B07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3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6080-4B90-4EFD-B1BC-BFF13747D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29A6-4B0D-4390-9FED-1A2FB6F49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3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C910-58CC-4031-AB61-26FCF392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4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B2E42-B860-49A0-A7BA-79FAF83F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1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D47B-0494-44E6-8B74-3187B6395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A1E3-1CAD-4D9F-9818-84D7F758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8CA9-39D5-493F-85B8-D43BB5FD4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8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7716CB-1DF1-48CE-B35B-F06E89E3B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83540"/>
            <a:ext cx="5683577" cy="967212"/>
          </a:xfrm>
        </p:spPr>
        <p:txBody>
          <a:bodyPr/>
          <a:lstStyle/>
          <a:p>
            <a:pPr algn="ctr"/>
            <a:r>
              <a:rPr lang="en-US" dirty="0" err="1" smtClean="0"/>
              <a:t>FCalPulse</a:t>
            </a:r>
            <a:r>
              <a:rPr lang="en-US" dirty="0" smtClean="0"/>
              <a:t> Local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46136"/>
            <a:ext cx="3769936" cy="1216402"/>
          </a:xfrm>
        </p:spPr>
        <p:txBody>
          <a:bodyPr/>
          <a:lstStyle/>
          <a:p>
            <a:pPr algn="ctr"/>
            <a:r>
              <a:rPr lang="en-US" dirty="0" err="1" smtClean="0"/>
              <a:t>J.Rutherfoord</a:t>
            </a:r>
            <a:endParaRPr lang="en-US" dirty="0" smtClean="0"/>
          </a:p>
          <a:p>
            <a:pPr algn="ctr"/>
            <a:r>
              <a:rPr lang="en-US" smtClean="0"/>
              <a:t>25 February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78725" y="5999163"/>
            <a:ext cx="817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v1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63" y="3063708"/>
            <a:ext cx="2386448" cy="23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99834" cy="1007952"/>
          </a:xfrm>
        </p:spPr>
        <p:txBody>
          <a:bodyPr/>
          <a:lstStyle/>
          <a:p>
            <a:r>
              <a:rPr lang="en-US" dirty="0" smtClean="0"/>
              <a:t>H4 beam line in the North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1929"/>
            <a:ext cx="8001000" cy="4736471"/>
          </a:xfrm>
        </p:spPr>
        <p:txBody>
          <a:bodyPr/>
          <a:lstStyle/>
          <a:p>
            <a:r>
              <a:rPr lang="en-US" dirty="0" smtClean="0"/>
              <a:t>SPS protons are de-bunched so there is no synchronization with the RF</a:t>
            </a:r>
          </a:p>
          <a:p>
            <a:r>
              <a:rPr lang="en-US" dirty="0" smtClean="0"/>
              <a:t>For adding middle segment pulses together we can use the other calorimeter signals and the scintillator signals to determine the relative phase.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38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36131"/>
            <a:ext cx="9144000" cy="6205509"/>
            <a:chOff x="0" y="344350"/>
            <a:chExt cx="9144000" cy="62055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4350"/>
              <a:ext cx="9144000" cy="62055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02309" y="3028889"/>
              <a:ext cx="7770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4927" y="2498757"/>
              <a:ext cx="105850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 Area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263428" y="3206643"/>
              <a:ext cx="232372" cy="3694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6241608" y="3428999"/>
              <a:ext cx="311592" cy="4805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5504507" y="4327559"/>
              <a:ext cx="104869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ATLAS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5930020" y="4727669"/>
              <a:ext cx="92801" cy="24871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4992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80792"/>
          </a:xfrm>
        </p:spPr>
        <p:txBody>
          <a:bodyPr/>
          <a:lstStyle/>
          <a:p>
            <a:r>
              <a:rPr lang="en-US" dirty="0" smtClean="0"/>
              <a:t>Request for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0982"/>
            <a:ext cx="8001000" cy="4843604"/>
          </a:xfrm>
        </p:spPr>
        <p:txBody>
          <a:bodyPr/>
          <a:lstStyle/>
          <a:p>
            <a:r>
              <a:rPr lang="en-US" dirty="0" smtClean="0"/>
              <a:t>Officially the </a:t>
            </a:r>
            <a:r>
              <a:rPr lang="en-US" dirty="0" err="1" smtClean="0"/>
              <a:t>FCalPulse</a:t>
            </a:r>
            <a:r>
              <a:rPr lang="en-US" dirty="0" smtClean="0"/>
              <a:t> project is a part of the ATLAS Phase 2 Upgrade project</a:t>
            </a:r>
          </a:p>
          <a:p>
            <a:r>
              <a:rPr lang="en-US" dirty="0" smtClean="0"/>
              <a:t>Schedule for the </a:t>
            </a:r>
            <a:r>
              <a:rPr lang="en-US" dirty="0" err="1" smtClean="0"/>
              <a:t>SuperProtonSynchrotron</a:t>
            </a:r>
            <a:r>
              <a:rPr lang="en-US" dirty="0" smtClean="0"/>
              <a:t> (SPS) shows beam available starting 15 July and ending sometime in November of this year</a:t>
            </a:r>
          </a:p>
          <a:p>
            <a:r>
              <a:rPr lang="en-US" dirty="0" smtClean="0"/>
              <a:t>We have requested one week of beam</a:t>
            </a:r>
          </a:p>
          <a:p>
            <a:r>
              <a:rPr lang="en-US" dirty="0" smtClean="0"/>
              <a:t>Request submitted in late January</a:t>
            </a:r>
          </a:p>
          <a:p>
            <a:r>
              <a:rPr lang="en-US" dirty="0" smtClean="0"/>
              <a:t>No news yet.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6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53632"/>
          </a:xfrm>
        </p:spPr>
        <p:txBody>
          <a:bodyPr/>
          <a:lstStyle/>
          <a:p>
            <a:r>
              <a:rPr lang="en-US" dirty="0" err="1" smtClean="0"/>
              <a:t>FCalPulse</a:t>
            </a:r>
            <a:r>
              <a:rPr lang="en-US" dirty="0" smtClean="0"/>
              <a:t> Collaboration -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7611"/>
            <a:ext cx="8001000" cy="4979403"/>
          </a:xfrm>
        </p:spPr>
        <p:txBody>
          <a:bodyPr/>
          <a:lstStyle/>
          <a:p>
            <a:r>
              <a:rPr lang="en-US" dirty="0" smtClean="0"/>
              <a:t>University of Arizona group</a:t>
            </a:r>
          </a:p>
          <a:p>
            <a:pPr lvl="1"/>
            <a:r>
              <a:rPr lang="en-US" sz="2400" dirty="0" smtClean="0"/>
              <a:t>Prof John Rutherfoord</a:t>
            </a:r>
          </a:p>
          <a:p>
            <a:pPr lvl="1"/>
            <a:r>
              <a:rPr lang="en-US" sz="2400" dirty="0" smtClean="0"/>
              <a:t>Prof Erich </a:t>
            </a:r>
            <a:r>
              <a:rPr lang="en-US" sz="2400" dirty="0" err="1" smtClean="0"/>
              <a:t>Varnes</a:t>
            </a:r>
            <a:endParaRPr lang="en-US" sz="2400" dirty="0" smtClean="0"/>
          </a:p>
          <a:p>
            <a:pPr lvl="1"/>
            <a:r>
              <a:rPr lang="en-US" sz="2400" dirty="0" smtClean="0"/>
              <a:t>Research engineer Alexandre (Sasha) </a:t>
            </a:r>
            <a:r>
              <a:rPr lang="en-US" sz="2400" dirty="0" err="1" smtClean="0"/>
              <a:t>Savin</a:t>
            </a:r>
            <a:endParaRPr lang="en-US" sz="2400" dirty="0" smtClean="0"/>
          </a:p>
          <a:p>
            <a:pPr lvl="1"/>
            <a:r>
              <a:rPr lang="en-US" sz="2400" dirty="0" smtClean="0"/>
              <a:t>Engineer Rob Walker</a:t>
            </a:r>
          </a:p>
          <a:p>
            <a:pPr lvl="1"/>
            <a:r>
              <a:rPr lang="en-US" sz="2400" dirty="0" smtClean="0"/>
              <a:t>Engineer Dan Tompkins</a:t>
            </a:r>
          </a:p>
          <a:p>
            <a:pPr lvl="1"/>
            <a:r>
              <a:rPr lang="en-US" sz="2400" dirty="0" smtClean="0"/>
              <a:t>Grad student Billie </a:t>
            </a:r>
            <a:r>
              <a:rPr lang="en-US" sz="2400" dirty="0" err="1" smtClean="0"/>
              <a:t>Lubis</a:t>
            </a:r>
            <a:endParaRPr lang="en-US" sz="2400" dirty="0" smtClean="0"/>
          </a:p>
          <a:p>
            <a:pPr lvl="1"/>
            <a:r>
              <a:rPr lang="en-US" sz="2400" dirty="0" err="1" smtClean="0"/>
              <a:t>Ugrad</a:t>
            </a:r>
            <a:r>
              <a:rPr lang="en-US" sz="2400" dirty="0" smtClean="0"/>
              <a:t> Nick Foo</a:t>
            </a:r>
          </a:p>
          <a:p>
            <a:pPr lvl="1"/>
            <a:r>
              <a:rPr lang="en-US" sz="2400" dirty="0" err="1" smtClean="0"/>
              <a:t>Ugrad</a:t>
            </a:r>
            <a:r>
              <a:rPr lang="en-US" sz="2400" dirty="0" smtClean="0"/>
              <a:t> Graham Woolley</a:t>
            </a:r>
          </a:p>
          <a:p>
            <a:pPr lvl="1"/>
            <a:r>
              <a:rPr lang="en-US" sz="2400" dirty="0" err="1" smtClean="0"/>
              <a:t>Ugrad</a:t>
            </a:r>
            <a:r>
              <a:rPr lang="en-US" sz="2400" dirty="0" smtClean="0"/>
              <a:t> Justin </a:t>
            </a:r>
            <a:r>
              <a:rPr lang="en-US" sz="2400" dirty="0" err="1" smtClean="0"/>
              <a:t>Hink</a:t>
            </a:r>
            <a:endParaRPr lang="en-US" sz="2400" dirty="0" smtClean="0"/>
          </a:p>
          <a:p>
            <a:pPr lvl="1"/>
            <a:r>
              <a:rPr lang="en-US" sz="2400" dirty="0" err="1" smtClean="0"/>
              <a:t>Ugrad</a:t>
            </a:r>
            <a:r>
              <a:rPr lang="en-US" sz="2400" dirty="0" smtClean="0"/>
              <a:t> Evan </a:t>
            </a:r>
            <a:r>
              <a:rPr lang="en-US" sz="2400" dirty="0" err="1" smtClean="0"/>
              <a:t>LaForge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7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10" y="301405"/>
            <a:ext cx="8700380" cy="944578"/>
          </a:xfrm>
        </p:spPr>
        <p:txBody>
          <a:bodyPr/>
          <a:lstStyle/>
          <a:p>
            <a:r>
              <a:rPr lang="en-US" sz="4000" dirty="0" err="1" smtClean="0"/>
              <a:t>FCalPulse</a:t>
            </a:r>
            <a:r>
              <a:rPr lang="en-US" sz="4000" dirty="0" smtClean="0"/>
              <a:t> International Collaborators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82" y="1530036"/>
            <a:ext cx="8673220" cy="4489764"/>
          </a:xfrm>
        </p:spPr>
        <p:txBody>
          <a:bodyPr/>
          <a:lstStyle/>
          <a:p>
            <a:r>
              <a:rPr lang="en-US" dirty="0" smtClean="0"/>
              <a:t>TRIUMF – Canada:  Leonid </a:t>
            </a:r>
            <a:r>
              <a:rPr lang="en-US" dirty="0" err="1" smtClean="0"/>
              <a:t>Kurchaninov</a:t>
            </a:r>
            <a:endParaRPr lang="en-US" dirty="0" smtClean="0"/>
          </a:p>
          <a:p>
            <a:r>
              <a:rPr lang="en-US" dirty="0" smtClean="0"/>
              <a:t>IHEP – </a:t>
            </a:r>
            <a:r>
              <a:rPr lang="en-US" dirty="0" err="1" smtClean="0"/>
              <a:t>Protvino</a:t>
            </a:r>
            <a:r>
              <a:rPr lang="en-US" dirty="0" smtClean="0"/>
              <a:t>:  Sergey Denisov</a:t>
            </a:r>
          </a:p>
          <a:p>
            <a:r>
              <a:rPr lang="en-US" dirty="0" smtClean="0"/>
              <a:t>ITEP – Moscow:  Petr </a:t>
            </a:r>
            <a:r>
              <a:rPr lang="en-US" dirty="0" err="1" smtClean="0"/>
              <a:t>Gorbounov</a:t>
            </a:r>
            <a:r>
              <a:rPr lang="en-US" dirty="0" smtClean="0"/>
              <a:t> and Pavel </a:t>
            </a:r>
            <a:r>
              <a:rPr lang="en-US" dirty="0" err="1" smtClean="0"/>
              <a:t>Shatalov</a:t>
            </a:r>
            <a:endParaRPr lang="en-US" dirty="0" smtClean="0"/>
          </a:p>
          <a:p>
            <a:r>
              <a:rPr lang="en-US" dirty="0" smtClean="0"/>
              <a:t>JINR – </a:t>
            </a:r>
            <a:r>
              <a:rPr lang="en-US" dirty="0" err="1" smtClean="0"/>
              <a:t>Dubna</a:t>
            </a:r>
            <a:r>
              <a:rPr lang="en-US" dirty="0" smtClean="0"/>
              <a:t>: Alexander (Sasha) </a:t>
            </a:r>
            <a:r>
              <a:rPr lang="en-US" dirty="0" err="1" smtClean="0"/>
              <a:t>Cheplakov</a:t>
            </a:r>
            <a:r>
              <a:rPr lang="en-US" dirty="0" smtClean="0"/>
              <a:t> and Victor </a:t>
            </a:r>
            <a:r>
              <a:rPr lang="en-US" dirty="0" err="1" smtClean="0"/>
              <a:t>Kukhtin</a:t>
            </a:r>
            <a:endParaRPr lang="en-US" dirty="0" smtClean="0"/>
          </a:p>
          <a:p>
            <a:r>
              <a:rPr lang="en-US" dirty="0" smtClean="0"/>
              <a:t>CERN – Switzerland: Martin </a:t>
            </a:r>
            <a:r>
              <a:rPr lang="en-US" dirty="0" err="1" smtClean="0"/>
              <a:t>Aleksa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51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7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9089"/>
            <a:ext cx="8001000" cy="4480711"/>
          </a:xfrm>
        </p:spPr>
        <p:txBody>
          <a:bodyPr/>
          <a:lstStyle/>
          <a:p>
            <a:r>
              <a:rPr lang="en-US" dirty="0" smtClean="0"/>
              <a:t>Status of radioactive source</a:t>
            </a:r>
          </a:p>
          <a:p>
            <a:r>
              <a:rPr lang="en-US" dirty="0" smtClean="0"/>
              <a:t>Status of </a:t>
            </a:r>
            <a:r>
              <a:rPr lang="en-US" dirty="0" smtClean="0"/>
              <a:t>preamps</a:t>
            </a:r>
            <a:endParaRPr lang="en-US" dirty="0" smtClean="0"/>
          </a:p>
          <a:p>
            <a:r>
              <a:rPr lang="en-US" dirty="0" smtClean="0"/>
              <a:t>Request for beam time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on the H4 beam in the North Area</a:t>
            </a:r>
          </a:p>
          <a:p>
            <a:r>
              <a:rPr lang="en-US" dirty="0"/>
              <a:t>Keeping the noise at bay</a:t>
            </a:r>
          </a:p>
          <a:p>
            <a:r>
              <a:rPr lang="en-US" dirty="0" smtClean="0"/>
              <a:t>Simulated </a:t>
            </a:r>
            <a:r>
              <a:rPr lang="en-US" dirty="0" smtClean="0"/>
              <a:t>test beam data and analysis of that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05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72150"/>
          </a:xfrm>
        </p:spPr>
        <p:txBody>
          <a:bodyPr/>
          <a:lstStyle/>
          <a:p>
            <a:r>
              <a:rPr lang="en-US" dirty="0" smtClean="0"/>
              <a:t>Hot beta source -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2875"/>
            <a:ext cx="8670203" cy="4745525"/>
          </a:xfrm>
        </p:spPr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mCi</a:t>
            </a:r>
            <a:r>
              <a:rPr lang="en-US" dirty="0" smtClean="0"/>
              <a:t> Sr-90 (28.8 </a:t>
            </a:r>
            <a:r>
              <a:rPr lang="en-US" dirty="0" err="1" smtClean="0"/>
              <a:t>yr</a:t>
            </a:r>
            <a:r>
              <a:rPr lang="en-US" dirty="0" smtClean="0"/>
              <a:t> half-life) </a:t>
            </a:r>
            <a:r>
              <a:rPr lang="en-US" dirty="0" smtClean="0">
                <a:sym typeface="Symbol" panose="05050102010706020507" pitchFamily="18" charset="2"/>
              </a:rPr>
              <a:t> source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~ 3 betas enter the 8 mm long </a:t>
            </a:r>
            <a:r>
              <a:rPr lang="en-US" dirty="0" err="1" smtClean="0">
                <a:sym typeface="Symbol" panose="05050102010706020507" pitchFamily="18" charset="2"/>
              </a:rPr>
              <a:t>LAr</a:t>
            </a:r>
            <a:r>
              <a:rPr lang="en-US" dirty="0" smtClean="0">
                <a:sym typeface="Symbol" panose="05050102010706020507" pitchFamily="18" charset="2"/>
              </a:rPr>
              <a:t> gap per ns</a:t>
            </a:r>
          </a:p>
          <a:p>
            <a:r>
              <a:rPr lang="en-US" dirty="0" smtClean="0"/>
              <a:t>Manufacturer: IPPE </a:t>
            </a:r>
            <a:r>
              <a:rPr lang="en-US" dirty="0" err="1" smtClean="0"/>
              <a:t>Obninsk</a:t>
            </a:r>
            <a:endParaRPr lang="en-US" dirty="0" smtClean="0"/>
          </a:p>
          <a:p>
            <a:pPr lvl="1"/>
            <a:r>
              <a:rPr lang="en-US" dirty="0" smtClean="0"/>
              <a:t>Delays due to </a:t>
            </a:r>
            <a:r>
              <a:rPr lang="en-US" dirty="0" err="1" smtClean="0"/>
              <a:t>covid</a:t>
            </a:r>
            <a:endParaRPr lang="en-US" dirty="0" smtClean="0"/>
          </a:p>
          <a:p>
            <a:pPr lvl="1"/>
            <a:r>
              <a:rPr lang="en-US" dirty="0" smtClean="0"/>
              <a:t>Technical difficulties – requested new </a:t>
            </a:r>
            <a:r>
              <a:rPr lang="en-US" dirty="0" smtClean="0"/>
              <a:t>rods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Arrived in Moscow last week</a:t>
            </a:r>
          </a:p>
          <a:p>
            <a:pPr lvl="1"/>
            <a:r>
              <a:rPr lang="en-US" dirty="0" smtClean="0"/>
              <a:t>Unclear when the new rods will arrive in </a:t>
            </a:r>
            <a:r>
              <a:rPr lang="en-US" dirty="0" err="1"/>
              <a:t>O</a:t>
            </a:r>
            <a:r>
              <a:rPr lang="en-US" dirty="0" err="1" smtClean="0"/>
              <a:t>bninsk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64" y="4264760"/>
            <a:ext cx="6056671" cy="8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0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71739"/>
          </a:xfrm>
        </p:spPr>
        <p:txBody>
          <a:bodyPr/>
          <a:lstStyle/>
          <a:p>
            <a:r>
              <a:rPr lang="en-US" dirty="0" err="1" smtClean="0"/>
              <a:t>FCalPulse</a:t>
            </a:r>
            <a:r>
              <a:rPr lang="en-US" dirty="0" smtClean="0"/>
              <a:t> Preamps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30036"/>
            <a:ext cx="8534400" cy="4718364"/>
          </a:xfrm>
        </p:spPr>
        <p:txBody>
          <a:bodyPr/>
          <a:lstStyle/>
          <a:p>
            <a:r>
              <a:rPr lang="en-US" dirty="0" smtClean="0"/>
              <a:t>Amplifies the calorimeter signals</a:t>
            </a:r>
          </a:p>
          <a:p>
            <a:r>
              <a:rPr lang="en-US" dirty="0" smtClean="0"/>
              <a:t>11 + 11 channels</a:t>
            </a:r>
          </a:p>
          <a:p>
            <a:r>
              <a:rPr lang="en-US" dirty="0" smtClean="0"/>
              <a:t>Designed and built at TRIUMF (Leonid)</a:t>
            </a:r>
          </a:p>
          <a:p>
            <a:r>
              <a:rPr lang="en-US" dirty="0" smtClean="0"/>
              <a:t>New, more robust design</a:t>
            </a:r>
          </a:p>
          <a:p>
            <a:r>
              <a:rPr lang="en-US" dirty="0" smtClean="0"/>
              <a:t>Printed-circuit boards completed</a:t>
            </a:r>
          </a:p>
          <a:p>
            <a:r>
              <a:rPr lang="en-US" dirty="0" smtClean="0"/>
              <a:t>Boards and components at assembly house</a:t>
            </a:r>
          </a:p>
          <a:p>
            <a:r>
              <a:rPr lang="en-US" dirty="0" smtClean="0"/>
              <a:t>Expected to be returned in a week</a:t>
            </a:r>
          </a:p>
          <a:p>
            <a:r>
              <a:rPr lang="en-US" dirty="0" smtClean="0"/>
              <a:t>Another week to test and certify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1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25 February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29" y="0"/>
            <a:ext cx="5141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778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16382</TotalTime>
  <Words>405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Comic Sans MS</vt:lpstr>
      <vt:lpstr>Symbol</vt:lpstr>
      <vt:lpstr>Tahoma</vt:lpstr>
      <vt:lpstr>Times New Roman</vt:lpstr>
      <vt:lpstr>Wingdings</vt:lpstr>
      <vt:lpstr>Default Design</vt:lpstr>
      <vt:lpstr>FCalPulse Local Mtg</vt:lpstr>
      <vt:lpstr>FCalPulse Collaboration - Local</vt:lpstr>
      <vt:lpstr>FCalPulse International Collaborators </vt:lpstr>
      <vt:lpstr>Outline</vt:lpstr>
      <vt:lpstr>Hot beta source - Status</vt:lpstr>
      <vt:lpstr>PowerPoint Presentation</vt:lpstr>
      <vt:lpstr>PowerPoint Presentation</vt:lpstr>
      <vt:lpstr>FCalPulse Preamps</vt:lpstr>
      <vt:lpstr>PowerPoint Presentation</vt:lpstr>
      <vt:lpstr>H4 beam line in the North Area</vt:lpstr>
      <vt:lpstr>PowerPoint Presentation</vt:lpstr>
      <vt:lpstr>Request for beam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</dc:creator>
  <cp:lastModifiedBy>John Rutherfoord</cp:lastModifiedBy>
  <cp:revision>855</cp:revision>
  <cp:lastPrinted>2020-06-08T23:42:35Z</cp:lastPrinted>
  <dcterms:created xsi:type="dcterms:W3CDTF">1601-01-01T00:00:00Z</dcterms:created>
  <dcterms:modified xsi:type="dcterms:W3CDTF">2021-02-25T20:26:57Z</dcterms:modified>
</cp:coreProperties>
</file>